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572" r:id="rId2"/>
    <p:sldId id="498" r:id="rId3"/>
    <p:sldId id="333" r:id="rId4"/>
    <p:sldId id="339" r:id="rId5"/>
    <p:sldId id="439" r:id="rId6"/>
    <p:sldId id="573" r:id="rId7"/>
    <p:sldId id="507" r:id="rId8"/>
    <p:sldId id="574" r:id="rId9"/>
    <p:sldId id="508" r:id="rId10"/>
    <p:sldId id="575" r:id="rId11"/>
    <p:sldId id="577" r:id="rId12"/>
    <p:sldId id="578" r:id="rId13"/>
    <p:sldId id="335" r:id="rId14"/>
    <p:sldId id="581" r:id="rId15"/>
    <p:sldId id="580" r:id="rId16"/>
    <p:sldId id="341" r:id="rId17"/>
    <p:sldId id="342" r:id="rId18"/>
    <p:sldId id="576" r:id="rId19"/>
    <p:sldId id="502" r:id="rId20"/>
    <p:sldId id="503" r:id="rId21"/>
    <p:sldId id="499" r:id="rId22"/>
    <p:sldId id="509" r:id="rId23"/>
    <p:sldId id="510" r:id="rId24"/>
    <p:sldId id="582" r:id="rId25"/>
    <p:sldId id="583" r:id="rId26"/>
    <p:sldId id="584" r:id="rId27"/>
    <p:sldId id="585" r:id="rId28"/>
    <p:sldId id="586" r:id="rId29"/>
    <p:sldId id="587" r:id="rId30"/>
    <p:sldId id="588" r:id="rId31"/>
    <p:sldId id="589" r:id="rId32"/>
    <p:sldId id="607" r:id="rId33"/>
    <p:sldId id="608" r:id="rId34"/>
    <p:sldId id="590" r:id="rId35"/>
    <p:sldId id="591" r:id="rId36"/>
    <p:sldId id="599" r:id="rId37"/>
    <p:sldId id="600" r:id="rId38"/>
    <p:sldId id="500" r:id="rId39"/>
    <p:sldId id="601" r:id="rId40"/>
    <p:sldId id="506" r:id="rId41"/>
    <p:sldId id="592" r:id="rId42"/>
    <p:sldId id="504" r:id="rId43"/>
    <p:sldId id="598" r:id="rId44"/>
    <p:sldId id="596" r:id="rId45"/>
    <p:sldId id="597" r:id="rId46"/>
    <p:sldId id="593" r:id="rId47"/>
    <p:sldId id="594" r:id="rId48"/>
    <p:sldId id="595" r:id="rId49"/>
    <p:sldId id="602" r:id="rId50"/>
    <p:sldId id="603" r:id="rId51"/>
    <p:sldId id="604" r:id="rId52"/>
    <p:sldId id="605" r:id="rId53"/>
    <p:sldId id="606" r:id="rId54"/>
    <p:sldId id="346" r:id="rId55"/>
    <p:sldId id="389" r:id="rId56"/>
    <p:sldId id="345" r:id="rId57"/>
    <p:sldId id="353" r:id="rId58"/>
    <p:sldId id="354" r:id="rId59"/>
    <p:sldId id="356" r:id="rId60"/>
    <p:sldId id="357" r:id="rId61"/>
    <p:sldId id="358" r:id="rId62"/>
    <p:sldId id="359" r:id="rId63"/>
    <p:sldId id="360" r:id="rId64"/>
    <p:sldId id="610" r:id="rId65"/>
    <p:sldId id="362" r:id="rId66"/>
    <p:sldId id="612" r:id="rId67"/>
    <p:sldId id="609" r:id="rId68"/>
    <p:sldId id="611" r:id="rId69"/>
    <p:sldId id="613" r:id="rId70"/>
    <p:sldId id="363" r:id="rId71"/>
    <p:sldId id="364" r:id="rId72"/>
    <p:sldId id="365" r:id="rId73"/>
    <p:sldId id="614" r:id="rId74"/>
    <p:sldId id="616" r:id="rId75"/>
    <p:sldId id="367" r:id="rId76"/>
    <p:sldId id="617" r:id="rId77"/>
    <p:sldId id="256" r:id="rId78"/>
    <p:sldId id="431" r:id="rId79"/>
    <p:sldId id="432" r:id="rId80"/>
    <p:sldId id="433" r:id="rId81"/>
    <p:sldId id="521" r:id="rId82"/>
    <p:sldId id="522" r:id="rId83"/>
    <p:sldId id="523" r:id="rId84"/>
    <p:sldId id="524" r:id="rId85"/>
    <p:sldId id="525" r:id="rId86"/>
    <p:sldId id="526" r:id="rId87"/>
    <p:sldId id="527" r:id="rId88"/>
    <p:sldId id="528" r:id="rId89"/>
    <p:sldId id="531" r:id="rId90"/>
    <p:sldId id="532" r:id="rId91"/>
    <p:sldId id="533" r:id="rId92"/>
    <p:sldId id="534" r:id="rId93"/>
    <p:sldId id="631" r:id="rId94"/>
    <p:sldId id="632" r:id="rId95"/>
    <p:sldId id="535" r:id="rId96"/>
    <p:sldId id="529" r:id="rId97"/>
    <p:sldId id="536" r:id="rId98"/>
    <p:sldId id="530" r:id="rId9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86265" autoAdjust="0"/>
  </p:normalViewPr>
  <p:slideViewPr>
    <p:cSldViewPr>
      <p:cViewPr>
        <p:scale>
          <a:sx n="60" d="100"/>
          <a:sy n="60" d="100"/>
        </p:scale>
        <p:origin x="-1488" y="-24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E25089-0DCF-4861-892C-397CA65503B4}" type="datetimeFigureOut">
              <a:rPr lang="en-US" smtClean="0"/>
              <a:pPr/>
              <a:t>3/26/2019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ACFDE0-39A7-4A05-AEBF-8A9B48499BC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548457" rtl="0" eaLnBrk="1" fontAlgn="auto" latinLnBrk="0" hangingPunct="1">
              <a:lnSpc>
                <a:spcPct val="100000"/>
              </a:lnSpc>
              <a:spcBef>
                <a:spcPts val="0"/>
              </a:spcBef>
              <a:spcAft>
                <a:spcPts val="0"/>
              </a:spcAft>
              <a:buClrTx/>
              <a:buSzTx/>
              <a:buFontTx/>
              <a:buNone/>
              <a:tabLst/>
              <a:defRPr/>
            </a:pPr>
            <a:r>
              <a:rPr lang="en-US" altLang="en-US" dirty="0">
                <a:latin typeface="Effra" panose="020B0604020202020204" charset="0"/>
              </a:rPr>
              <a:t>In a pacing system, body tissue is part of the circuit in the sense that it transmits the electrical impulse cell-to-cell (at the electrode-tissue interface).  When the lead impedance is measured it includes this portion of the circuit as well.</a:t>
            </a:r>
          </a:p>
          <a:p>
            <a:endParaRPr lang="en-US" dirty="0"/>
          </a:p>
        </p:txBody>
      </p:sp>
      <p:sp>
        <p:nvSpPr>
          <p:cNvPr id="4" name="Slide Number Placeholder 3"/>
          <p:cNvSpPr>
            <a:spLocks noGrp="1"/>
          </p:cNvSpPr>
          <p:nvPr>
            <p:ph type="sldNum" sz="quarter" idx="10"/>
          </p:nvPr>
        </p:nvSpPr>
        <p:spPr/>
        <p:txBody>
          <a:bodyPr/>
          <a:lstStyle/>
          <a:p>
            <a:fld id="{9E721036-882B-7948-8734-521EC9923D61}" type="slidenum">
              <a:rPr lang="en-US" smtClean="0"/>
              <a:pPr/>
              <a:t>6</a:t>
            </a:fld>
            <a:endParaRPr lang="en-US" dirty="0"/>
          </a:p>
        </p:txBody>
      </p:sp>
    </p:spTree>
    <p:extLst>
      <p:ext uri="{BB962C8B-B14F-4D97-AF65-F5344CB8AC3E}">
        <p14:creationId xmlns="" xmlns:p14="http://schemas.microsoft.com/office/powerpoint/2010/main" val="3740767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fld id="{055D5B18-08C2-4379-B1F1-F75C09F28E13}" type="slidenum">
              <a:rPr lang="en-US" smtClean="0"/>
              <a:pPr/>
              <a:t>29</a:t>
            </a:fld>
            <a:endParaRPr lang="en-US" smtClean="0"/>
          </a:p>
        </p:txBody>
      </p:sp>
      <p:sp>
        <p:nvSpPr>
          <p:cNvPr id="30722" name="Rectangle 2"/>
          <p:cNvSpPr>
            <a:spLocks noGrp="1" noRot="1" noChangeAspect="1" noChangeArrowheads="1" noTextEdit="1"/>
          </p:cNvSpPr>
          <p:nvPr>
            <p:ph type="sldImg"/>
          </p:nvPr>
        </p:nvSpPr>
        <p:spPr>
          <a:xfrm>
            <a:off x="1152525" y="692150"/>
            <a:ext cx="4552950" cy="3416300"/>
          </a:xfrm>
          <a:ln/>
        </p:spPr>
      </p:sp>
      <p:sp>
        <p:nvSpPr>
          <p:cNvPr id="30723" name="Rectangle 3"/>
          <p:cNvSpPr>
            <a:spLocks noGrp="1" noChangeArrowheads="1"/>
          </p:cNvSpPr>
          <p:nvPr>
            <p:ph type="body" idx="1"/>
          </p:nvPr>
        </p:nvSpPr>
        <p:spPr>
          <a:xfrm>
            <a:off x="684609" y="4340679"/>
            <a:ext cx="5484317" cy="3828143"/>
          </a:xfrm>
          <a:noFill/>
          <a:ln/>
        </p:spPr>
        <p:txBody>
          <a:bodyPr/>
          <a:lstStyle/>
          <a:p>
            <a:pPr eaLnBrk="1" hangingPunct="1"/>
            <a:r>
              <a:rPr lang="en-US" b="1" u="sng" smtClean="0"/>
              <a:t>Student Notes</a:t>
            </a:r>
          </a:p>
          <a:p>
            <a:pPr eaLnBrk="1" hangingPunct="1"/>
            <a:r>
              <a:rPr lang="en-US" smtClean="0"/>
              <a:t>On this slide we have a review of the main terminology used to this point, and the symbols used to represent this concept in calculations, or perhaps in a medical record.</a:t>
            </a:r>
          </a:p>
          <a:p>
            <a:pPr eaLnBrk="1" hangingPunct="1"/>
            <a:endParaRPr lang="en-US" smtClean="0"/>
          </a:p>
          <a:p>
            <a:pPr eaLnBrk="1" hangingPunct="1"/>
            <a:r>
              <a:rPr lang="en-US" b="1" i="1" u="sng" smtClean="0"/>
              <a:t>Instructor Notes</a:t>
            </a:r>
            <a:endParaRPr lang="en-US" i="1" smtClean="0"/>
          </a:p>
          <a:p>
            <a:pPr eaLnBrk="1" hangingPunct="1"/>
            <a:endParaRPr lang="en-US" i="1"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81FA462A-A958-4CC0-82D4-B6DDF3886EC4}" type="slidenum">
              <a:rPr lang="en-US" smtClean="0"/>
              <a:pPr/>
              <a:t>30</a:t>
            </a:fld>
            <a:endParaRPr lang="en-US" smtClean="0"/>
          </a:p>
        </p:txBody>
      </p:sp>
      <p:sp>
        <p:nvSpPr>
          <p:cNvPr id="32770" name="Rectangle 2"/>
          <p:cNvSpPr>
            <a:spLocks noChangeArrowheads="1"/>
          </p:cNvSpPr>
          <p:nvPr/>
        </p:nvSpPr>
        <p:spPr bwMode="auto">
          <a:xfrm>
            <a:off x="3885903" y="1"/>
            <a:ext cx="2972097" cy="456595"/>
          </a:xfrm>
          <a:prstGeom prst="rect">
            <a:avLst/>
          </a:prstGeom>
          <a:noFill/>
          <a:ln w="9525">
            <a:noFill/>
            <a:miter lim="800000"/>
            <a:headEnd/>
            <a:tailEnd/>
          </a:ln>
        </p:spPr>
        <p:txBody>
          <a:bodyPr wrap="none" lIns="91432" tIns="45716" rIns="91432" bIns="45716" anchor="ctr"/>
          <a:lstStyle/>
          <a:p>
            <a:pPr algn="ctr" defTabSz="914485">
              <a:spcBef>
                <a:spcPct val="30000"/>
              </a:spcBef>
            </a:pPr>
            <a:endParaRPr lang="en-US" sz="1200" dirty="0"/>
          </a:p>
        </p:txBody>
      </p:sp>
      <p:sp>
        <p:nvSpPr>
          <p:cNvPr id="32771" name="Rectangle 5"/>
          <p:cNvSpPr>
            <a:spLocks noChangeArrowheads="1"/>
          </p:cNvSpPr>
          <p:nvPr/>
        </p:nvSpPr>
        <p:spPr bwMode="auto">
          <a:xfrm>
            <a:off x="684609" y="4342191"/>
            <a:ext cx="548431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2772" name="Rectangle 6"/>
          <p:cNvSpPr>
            <a:spLocks noChangeArrowheads="1"/>
          </p:cNvSpPr>
          <p:nvPr/>
        </p:nvSpPr>
        <p:spPr bwMode="auto">
          <a:xfrm>
            <a:off x="0" y="8687405"/>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2773" name="Rectangle 7"/>
          <p:cNvSpPr>
            <a:spLocks noChangeArrowheads="1"/>
          </p:cNvSpPr>
          <p:nvPr/>
        </p:nvSpPr>
        <p:spPr bwMode="auto">
          <a:xfrm>
            <a:off x="0"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2774" name="Rectangle 8"/>
          <p:cNvSpPr>
            <a:spLocks noChangeArrowheads="1"/>
          </p:cNvSpPr>
          <p:nvPr/>
        </p:nvSpPr>
        <p:spPr bwMode="auto">
          <a:xfrm>
            <a:off x="3885903" y="1"/>
            <a:ext cx="297209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2775" name="Rectangle 9"/>
          <p:cNvSpPr>
            <a:spLocks noChangeArrowheads="1"/>
          </p:cNvSpPr>
          <p:nvPr/>
        </p:nvSpPr>
        <p:spPr bwMode="auto">
          <a:xfrm>
            <a:off x="0" y="8687405"/>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2776" name="Rectangle 10"/>
          <p:cNvSpPr>
            <a:spLocks noChangeArrowheads="1"/>
          </p:cNvSpPr>
          <p:nvPr/>
        </p:nvSpPr>
        <p:spPr bwMode="auto">
          <a:xfrm>
            <a:off x="0"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2777" name="Rectangle 11"/>
          <p:cNvSpPr>
            <a:spLocks noChangeArrowheads="1"/>
          </p:cNvSpPr>
          <p:nvPr/>
        </p:nvSpPr>
        <p:spPr bwMode="auto">
          <a:xfrm>
            <a:off x="3884414" y="1"/>
            <a:ext cx="2975075"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2778" name="Rectangle 12"/>
          <p:cNvSpPr>
            <a:spLocks noChangeArrowheads="1"/>
          </p:cNvSpPr>
          <p:nvPr/>
        </p:nvSpPr>
        <p:spPr bwMode="auto">
          <a:xfrm>
            <a:off x="-2976" y="8687405"/>
            <a:ext cx="2973586"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2779" name="Rectangle 13"/>
          <p:cNvSpPr>
            <a:spLocks noChangeArrowheads="1"/>
          </p:cNvSpPr>
          <p:nvPr/>
        </p:nvSpPr>
        <p:spPr bwMode="auto">
          <a:xfrm>
            <a:off x="-2976" y="1"/>
            <a:ext cx="2973586"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2780" name="Rectangle 14"/>
          <p:cNvSpPr>
            <a:spLocks noChangeArrowheads="1"/>
          </p:cNvSpPr>
          <p:nvPr/>
        </p:nvSpPr>
        <p:spPr bwMode="auto">
          <a:xfrm>
            <a:off x="3882927" y="1"/>
            <a:ext cx="297209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2781" name="Rectangle 15"/>
          <p:cNvSpPr>
            <a:spLocks noChangeArrowheads="1"/>
          </p:cNvSpPr>
          <p:nvPr/>
        </p:nvSpPr>
        <p:spPr bwMode="auto">
          <a:xfrm>
            <a:off x="-1489"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2782" name="Rectangle 16"/>
          <p:cNvSpPr>
            <a:spLocks noChangeArrowheads="1"/>
          </p:cNvSpPr>
          <p:nvPr/>
        </p:nvSpPr>
        <p:spPr bwMode="auto">
          <a:xfrm>
            <a:off x="3882927" y="0"/>
            <a:ext cx="2972097" cy="455084"/>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2783" name="Rectangle 17"/>
          <p:cNvSpPr>
            <a:spLocks noChangeArrowheads="1"/>
          </p:cNvSpPr>
          <p:nvPr/>
        </p:nvSpPr>
        <p:spPr bwMode="auto">
          <a:xfrm>
            <a:off x="-1489" y="0"/>
            <a:ext cx="2972098" cy="455084"/>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2784" name="Rectangle 18"/>
          <p:cNvSpPr>
            <a:spLocks noChangeArrowheads="1"/>
          </p:cNvSpPr>
          <p:nvPr/>
        </p:nvSpPr>
        <p:spPr bwMode="auto">
          <a:xfrm>
            <a:off x="3882927" y="0"/>
            <a:ext cx="2972097" cy="452060"/>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2785" name="Rectangle 19"/>
          <p:cNvSpPr>
            <a:spLocks noChangeArrowheads="1"/>
          </p:cNvSpPr>
          <p:nvPr/>
        </p:nvSpPr>
        <p:spPr bwMode="auto">
          <a:xfrm>
            <a:off x="-1489" y="0"/>
            <a:ext cx="2972098" cy="452060"/>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2786" name="Rectangle 20"/>
          <p:cNvSpPr>
            <a:spLocks noGrp="1" noRot="1" noChangeAspect="1" noChangeArrowheads="1" noTextEdit="1"/>
          </p:cNvSpPr>
          <p:nvPr>
            <p:ph type="sldImg"/>
          </p:nvPr>
        </p:nvSpPr>
        <p:spPr>
          <a:xfrm>
            <a:off x="1187649" y="692453"/>
            <a:ext cx="4482703" cy="3415393"/>
          </a:xfrm>
          <a:ln w="12700" cap="flat">
            <a:solidFill>
              <a:schemeClr val="tx1"/>
            </a:solidFill>
          </a:ln>
        </p:spPr>
      </p:sp>
      <p:sp>
        <p:nvSpPr>
          <p:cNvPr id="32787" name="Rectangle 21"/>
          <p:cNvSpPr>
            <a:spLocks noGrp="1" noChangeArrowheads="1"/>
          </p:cNvSpPr>
          <p:nvPr>
            <p:ph type="body" idx="1"/>
          </p:nvPr>
        </p:nvSpPr>
        <p:spPr>
          <a:xfrm>
            <a:off x="684609" y="4340679"/>
            <a:ext cx="5484317" cy="3828143"/>
          </a:xfrm>
          <a:noFill/>
          <a:ln/>
        </p:spPr>
        <p:txBody>
          <a:bodyPr lIns="92066" tIns="46034" rIns="92066" bIns="46034"/>
          <a:lstStyle/>
          <a:p>
            <a:pPr eaLnBrk="1" hangingPunct="1"/>
            <a:r>
              <a:rPr lang="en-US" b="1" u="sng" smtClean="0"/>
              <a:t>Student Notes</a:t>
            </a:r>
          </a:p>
          <a:p>
            <a:pPr eaLnBrk="1" hangingPunct="1"/>
            <a:r>
              <a:rPr lang="en-US" smtClean="0"/>
              <a:t>Using the garden hose as an analogy, the higher the voltage, the greater the push, or “flow” of electrons (and the greater the current drain).</a:t>
            </a:r>
          </a:p>
          <a:p>
            <a:pPr eaLnBrk="1" hangingPunct="1"/>
            <a:endParaRPr lang="en-US" smtClean="0"/>
          </a:p>
          <a:p>
            <a:pPr eaLnBrk="1" hangingPunct="1"/>
            <a:r>
              <a:rPr lang="en-US" b="1" i="1" u="sng" smtClean="0"/>
              <a:t>Instructor Notes</a:t>
            </a:r>
            <a:endParaRPr lang="en-US" i="1" smtClean="0"/>
          </a:p>
          <a:p>
            <a:pPr eaLnBrk="1" hangingPunct="1"/>
            <a:r>
              <a:rPr lang="en-US" i="1" smtClean="0"/>
              <a:t>This slide provides more information about the analogy on a mouse click.  First ask the following question:</a:t>
            </a:r>
          </a:p>
          <a:p>
            <a:pPr eaLnBrk="1" hangingPunct="1"/>
            <a:r>
              <a:rPr lang="en-US" b="1" i="1" smtClean="0"/>
              <a:t>Ask:</a:t>
            </a:r>
            <a:r>
              <a:rPr lang="en-US" i="1" smtClean="0"/>
              <a:t> When the spigot is turned up, is there more or less water flow?</a:t>
            </a:r>
          </a:p>
          <a:p>
            <a:pPr lvl="1" eaLnBrk="1" hangingPunct="1">
              <a:buFontTx/>
              <a:buChar char="•"/>
            </a:pPr>
            <a:r>
              <a:rPr lang="en-US" i="1" smtClean="0"/>
              <a:t>More—which is analogous to high current drain</a:t>
            </a:r>
          </a:p>
          <a:p>
            <a:pPr eaLnBrk="1" hangingPunct="1"/>
            <a:r>
              <a:rPr lang="en-US" i="1" smtClean="0"/>
              <a:t>Click your mouse to provide more information about the analogy.</a:t>
            </a:r>
          </a:p>
          <a:p>
            <a:pPr eaLnBrk="1" hangingPunct="1"/>
            <a:endParaRPr lang="en-US" i="1"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2B7A997A-BDF7-4F4D-933E-5F9B0F7F4FFB}" type="slidenum">
              <a:rPr lang="en-US" smtClean="0"/>
              <a:pPr/>
              <a:t>31</a:t>
            </a:fld>
            <a:endParaRPr lang="en-US" smtClean="0"/>
          </a:p>
        </p:txBody>
      </p:sp>
      <p:sp>
        <p:nvSpPr>
          <p:cNvPr id="34818" name="Rectangle 2"/>
          <p:cNvSpPr>
            <a:spLocks noChangeArrowheads="1"/>
          </p:cNvSpPr>
          <p:nvPr/>
        </p:nvSpPr>
        <p:spPr bwMode="auto">
          <a:xfrm>
            <a:off x="3885903" y="1"/>
            <a:ext cx="2972097" cy="456595"/>
          </a:xfrm>
          <a:prstGeom prst="rect">
            <a:avLst/>
          </a:prstGeom>
          <a:noFill/>
          <a:ln w="9525">
            <a:noFill/>
            <a:miter lim="800000"/>
            <a:headEnd/>
            <a:tailEnd/>
          </a:ln>
        </p:spPr>
        <p:txBody>
          <a:bodyPr wrap="none" lIns="91432" tIns="45716" rIns="91432" bIns="45716" anchor="ctr"/>
          <a:lstStyle/>
          <a:p>
            <a:pPr algn="ctr" defTabSz="914485">
              <a:spcBef>
                <a:spcPct val="30000"/>
              </a:spcBef>
            </a:pPr>
            <a:endParaRPr lang="en-US" sz="1200" dirty="0"/>
          </a:p>
        </p:txBody>
      </p:sp>
      <p:sp>
        <p:nvSpPr>
          <p:cNvPr id="34819" name="Rectangle 5"/>
          <p:cNvSpPr>
            <a:spLocks noChangeArrowheads="1"/>
          </p:cNvSpPr>
          <p:nvPr/>
        </p:nvSpPr>
        <p:spPr bwMode="auto">
          <a:xfrm>
            <a:off x="684609" y="4342191"/>
            <a:ext cx="548431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4820" name="Rectangle 6"/>
          <p:cNvSpPr>
            <a:spLocks noChangeArrowheads="1"/>
          </p:cNvSpPr>
          <p:nvPr/>
        </p:nvSpPr>
        <p:spPr bwMode="auto">
          <a:xfrm>
            <a:off x="0" y="8687405"/>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4821" name="Rectangle 7"/>
          <p:cNvSpPr>
            <a:spLocks noChangeArrowheads="1"/>
          </p:cNvSpPr>
          <p:nvPr/>
        </p:nvSpPr>
        <p:spPr bwMode="auto">
          <a:xfrm>
            <a:off x="0"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4822" name="Rectangle 8"/>
          <p:cNvSpPr>
            <a:spLocks noChangeArrowheads="1"/>
          </p:cNvSpPr>
          <p:nvPr/>
        </p:nvSpPr>
        <p:spPr bwMode="auto">
          <a:xfrm>
            <a:off x="3885903" y="1"/>
            <a:ext cx="297209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4823" name="Rectangle 9"/>
          <p:cNvSpPr>
            <a:spLocks noChangeArrowheads="1"/>
          </p:cNvSpPr>
          <p:nvPr/>
        </p:nvSpPr>
        <p:spPr bwMode="auto">
          <a:xfrm>
            <a:off x="0" y="8687405"/>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4824" name="Rectangle 10"/>
          <p:cNvSpPr>
            <a:spLocks noChangeArrowheads="1"/>
          </p:cNvSpPr>
          <p:nvPr/>
        </p:nvSpPr>
        <p:spPr bwMode="auto">
          <a:xfrm>
            <a:off x="0"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4825" name="Rectangle 11"/>
          <p:cNvSpPr>
            <a:spLocks noChangeArrowheads="1"/>
          </p:cNvSpPr>
          <p:nvPr/>
        </p:nvSpPr>
        <p:spPr bwMode="auto">
          <a:xfrm>
            <a:off x="3884414" y="1"/>
            <a:ext cx="2975075"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4826" name="Rectangle 12"/>
          <p:cNvSpPr>
            <a:spLocks noChangeArrowheads="1"/>
          </p:cNvSpPr>
          <p:nvPr/>
        </p:nvSpPr>
        <p:spPr bwMode="auto">
          <a:xfrm>
            <a:off x="-2976" y="8687405"/>
            <a:ext cx="2973586"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4827" name="Rectangle 13"/>
          <p:cNvSpPr>
            <a:spLocks noChangeArrowheads="1"/>
          </p:cNvSpPr>
          <p:nvPr/>
        </p:nvSpPr>
        <p:spPr bwMode="auto">
          <a:xfrm>
            <a:off x="-2976" y="1"/>
            <a:ext cx="2973586"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4828" name="Rectangle 14"/>
          <p:cNvSpPr>
            <a:spLocks noChangeArrowheads="1"/>
          </p:cNvSpPr>
          <p:nvPr/>
        </p:nvSpPr>
        <p:spPr bwMode="auto">
          <a:xfrm>
            <a:off x="3882927" y="1"/>
            <a:ext cx="297209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4829" name="Rectangle 15"/>
          <p:cNvSpPr>
            <a:spLocks noChangeArrowheads="1"/>
          </p:cNvSpPr>
          <p:nvPr/>
        </p:nvSpPr>
        <p:spPr bwMode="auto">
          <a:xfrm>
            <a:off x="-1489"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4830" name="Rectangle 16"/>
          <p:cNvSpPr>
            <a:spLocks noChangeArrowheads="1"/>
          </p:cNvSpPr>
          <p:nvPr/>
        </p:nvSpPr>
        <p:spPr bwMode="auto">
          <a:xfrm>
            <a:off x="3882927" y="0"/>
            <a:ext cx="2972097" cy="455084"/>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4831" name="Rectangle 17"/>
          <p:cNvSpPr>
            <a:spLocks noChangeArrowheads="1"/>
          </p:cNvSpPr>
          <p:nvPr/>
        </p:nvSpPr>
        <p:spPr bwMode="auto">
          <a:xfrm>
            <a:off x="-1489" y="0"/>
            <a:ext cx="2972098" cy="455084"/>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4832" name="Rectangle 18"/>
          <p:cNvSpPr>
            <a:spLocks noChangeArrowheads="1"/>
          </p:cNvSpPr>
          <p:nvPr/>
        </p:nvSpPr>
        <p:spPr bwMode="auto">
          <a:xfrm>
            <a:off x="3882927" y="0"/>
            <a:ext cx="2972097" cy="452060"/>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4833" name="Rectangle 19"/>
          <p:cNvSpPr>
            <a:spLocks noChangeArrowheads="1"/>
          </p:cNvSpPr>
          <p:nvPr/>
        </p:nvSpPr>
        <p:spPr bwMode="auto">
          <a:xfrm>
            <a:off x="-1489" y="0"/>
            <a:ext cx="2972098" cy="452060"/>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4834" name="Rectangle 20"/>
          <p:cNvSpPr>
            <a:spLocks noGrp="1" noRot="1" noChangeAspect="1" noChangeArrowheads="1" noTextEdit="1"/>
          </p:cNvSpPr>
          <p:nvPr>
            <p:ph type="sldImg"/>
          </p:nvPr>
        </p:nvSpPr>
        <p:spPr>
          <a:xfrm>
            <a:off x="1187649" y="692453"/>
            <a:ext cx="4482703" cy="3415393"/>
          </a:xfrm>
          <a:ln w="12700" cap="flat">
            <a:solidFill>
              <a:schemeClr val="tx1"/>
            </a:solidFill>
          </a:ln>
        </p:spPr>
      </p:sp>
      <p:sp>
        <p:nvSpPr>
          <p:cNvPr id="34835" name="Rectangle 21"/>
          <p:cNvSpPr>
            <a:spLocks noGrp="1" noChangeArrowheads="1"/>
          </p:cNvSpPr>
          <p:nvPr>
            <p:ph type="body" idx="1"/>
          </p:nvPr>
        </p:nvSpPr>
        <p:spPr>
          <a:xfrm>
            <a:off x="684609" y="4340679"/>
            <a:ext cx="5484317" cy="3828143"/>
          </a:xfrm>
          <a:noFill/>
          <a:ln/>
        </p:spPr>
        <p:txBody>
          <a:bodyPr lIns="92066" tIns="46034" rIns="92066" bIns="46034"/>
          <a:lstStyle/>
          <a:p>
            <a:pPr eaLnBrk="1" hangingPunct="1"/>
            <a:r>
              <a:rPr lang="en-US" b="1" u="sng" smtClean="0"/>
              <a:t>Student Notes</a:t>
            </a:r>
          </a:p>
          <a:p>
            <a:pPr eaLnBrk="1" hangingPunct="1"/>
            <a:r>
              <a:rPr lang="en-US" smtClean="0"/>
              <a:t>Resistance affects current flow. Leads with an insulation breach, such as the garden hose pictured in the middle, will measure a low resistance reading with a resultant high current drain, and possible premature battery depletion.  Conversely, if there is a high resistance, such as a lead conductor break (represented by the knot), the current flow will be low or non-existent.</a:t>
            </a:r>
          </a:p>
          <a:p>
            <a:pPr eaLnBrk="1" hangingPunct="1"/>
            <a:endParaRPr lang="en-US" smtClean="0"/>
          </a:p>
          <a:p>
            <a:pPr eaLnBrk="1" hangingPunct="1"/>
            <a:r>
              <a:rPr lang="en-US" b="1" i="1" u="sng" smtClean="0"/>
              <a:t>Instructor Notes</a:t>
            </a:r>
            <a:endParaRPr lang="en-US" i="1" smtClean="0"/>
          </a:p>
          <a:p>
            <a:pPr eaLnBrk="1" hangingPunct="1">
              <a:spcBef>
                <a:spcPct val="0"/>
              </a:spcBef>
            </a:pPr>
            <a:r>
              <a:rPr lang="en-US" i="1" smtClean="0"/>
              <a:t>An analogy for the effect of resistance on current flow.</a:t>
            </a:r>
          </a:p>
          <a:p>
            <a:pPr eaLnBrk="1" hangingPunct="1"/>
            <a:endParaRPr lang="en-US" i="1"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5ED72A4E-CD44-4A67-AE86-5BDAF73610B6}" type="slidenum">
              <a:rPr lang="en-US" altLang="en-US" sz="1200">
                <a:ea typeface="ヒラギノ角ゴ Pro W3"/>
                <a:cs typeface="ヒラギノ角ゴ Pro W3"/>
              </a:rPr>
              <a:pPr/>
              <a:t>32</a:t>
            </a:fld>
            <a:endParaRPr lang="en-US" altLang="en-US" sz="1200">
              <a:ea typeface="ヒラギノ角ゴ Pro W3"/>
              <a:cs typeface="ヒラギノ角ゴ Pro W3"/>
            </a:endParaRPr>
          </a:p>
        </p:txBody>
      </p:sp>
      <p:sp>
        <p:nvSpPr>
          <p:cNvPr id="6758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eaLnBrk="1" hangingPunct="1"/>
            <a:fld id="{46B83128-4B2F-46A1-A2E6-4A42FD58E24A}" type="slidenum">
              <a:rPr lang="en-US" altLang="en-US" sz="1200">
                <a:ea typeface="ヒラギノ角ゴ Pro W3"/>
                <a:cs typeface="ヒラギノ角ゴ Pro W3"/>
              </a:rPr>
              <a:pPr algn="r" eaLnBrk="1" hangingPunct="1"/>
              <a:t>32</a:t>
            </a:fld>
            <a:endParaRPr lang="en-US" altLang="en-US" sz="1200">
              <a:ea typeface="ヒラギノ角ゴ Pro W3"/>
              <a:cs typeface="ヒラギノ角ゴ Pro W3"/>
            </a:endParaRPr>
          </a:p>
        </p:txBody>
      </p:sp>
      <p:sp>
        <p:nvSpPr>
          <p:cNvPr id="67588" name="Rectangle 2"/>
          <p:cNvSpPr>
            <a:spLocks noChangeArrowheads="1"/>
          </p:cNvSpPr>
          <p:nvPr/>
        </p:nvSpPr>
        <p:spPr bwMode="auto">
          <a:xfrm>
            <a:off x="3886200" y="0"/>
            <a:ext cx="2971800"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7589" name="Rectangle 3"/>
          <p:cNvSpPr>
            <a:spLocks noChangeArrowheads="1"/>
          </p:cNvSpPr>
          <p:nvPr/>
        </p:nvSpPr>
        <p:spPr bwMode="auto">
          <a:xfrm>
            <a:off x="0" y="8686800"/>
            <a:ext cx="2971800"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7590" name="Rectangle 4"/>
          <p:cNvSpPr>
            <a:spLocks noChangeArrowheads="1"/>
          </p:cNvSpPr>
          <p:nvPr/>
        </p:nvSpPr>
        <p:spPr bwMode="auto">
          <a:xfrm>
            <a:off x="0" y="0"/>
            <a:ext cx="2971800"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7591" name="Rectangle 5"/>
          <p:cNvSpPr>
            <a:spLocks noChangeArrowheads="1"/>
          </p:cNvSpPr>
          <p:nvPr/>
        </p:nvSpPr>
        <p:spPr bwMode="auto">
          <a:xfrm>
            <a:off x="3886200" y="0"/>
            <a:ext cx="2971800"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7592" name="Rectangle 6"/>
          <p:cNvSpPr>
            <a:spLocks noChangeArrowheads="1"/>
          </p:cNvSpPr>
          <p:nvPr/>
        </p:nvSpPr>
        <p:spPr bwMode="auto">
          <a:xfrm>
            <a:off x="0" y="8686800"/>
            <a:ext cx="2971800"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7593" name="Rectangle 7"/>
          <p:cNvSpPr>
            <a:spLocks noChangeArrowheads="1"/>
          </p:cNvSpPr>
          <p:nvPr/>
        </p:nvSpPr>
        <p:spPr bwMode="auto">
          <a:xfrm>
            <a:off x="0" y="0"/>
            <a:ext cx="2971800"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7594" name="Rectangle 8"/>
          <p:cNvSpPr>
            <a:spLocks noChangeArrowheads="1"/>
          </p:cNvSpPr>
          <p:nvPr/>
        </p:nvSpPr>
        <p:spPr bwMode="auto">
          <a:xfrm>
            <a:off x="3886200" y="0"/>
            <a:ext cx="2971800"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7595" name="Rectangle 9"/>
          <p:cNvSpPr>
            <a:spLocks noChangeArrowheads="1"/>
          </p:cNvSpPr>
          <p:nvPr/>
        </p:nvSpPr>
        <p:spPr bwMode="auto">
          <a:xfrm>
            <a:off x="0" y="8686800"/>
            <a:ext cx="2971800"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7596" name="Rectangle 10"/>
          <p:cNvSpPr>
            <a:spLocks noChangeArrowheads="1"/>
          </p:cNvSpPr>
          <p:nvPr/>
        </p:nvSpPr>
        <p:spPr bwMode="auto">
          <a:xfrm>
            <a:off x="0" y="0"/>
            <a:ext cx="2971800"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7597" name="Rectangle 11"/>
          <p:cNvSpPr>
            <a:spLocks noChangeArrowheads="1"/>
          </p:cNvSpPr>
          <p:nvPr/>
        </p:nvSpPr>
        <p:spPr bwMode="auto">
          <a:xfrm>
            <a:off x="3884613" y="0"/>
            <a:ext cx="2974975"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7598" name="Rectangle 12"/>
          <p:cNvSpPr>
            <a:spLocks noChangeArrowheads="1"/>
          </p:cNvSpPr>
          <p:nvPr/>
        </p:nvSpPr>
        <p:spPr bwMode="auto">
          <a:xfrm>
            <a:off x="-3175" y="8686800"/>
            <a:ext cx="2973388"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7599" name="Rectangle 13"/>
          <p:cNvSpPr>
            <a:spLocks noChangeArrowheads="1"/>
          </p:cNvSpPr>
          <p:nvPr/>
        </p:nvSpPr>
        <p:spPr bwMode="auto">
          <a:xfrm>
            <a:off x="-3175" y="0"/>
            <a:ext cx="2973388"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7600" name="Rectangle 14"/>
          <p:cNvSpPr>
            <a:spLocks noChangeArrowheads="1"/>
          </p:cNvSpPr>
          <p:nvPr/>
        </p:nvSpPr>
        <p:spPr bwMode="auto">
          <a:xfrm>
            <a:off x="3883025" y="0"/>
            <a:ext cx="2971800"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7601" name="Rectangle 15"/>
          <p:cNvSpPr>
            <a:spLocks noChangeArrowheads="1"/>
          </p:cNvSpPr>
          <p:nvPr/>
        </p:nvSpPr>
        <p:spPr bwMode="auto">
          <a:xfrm>
            <a:off x="-1588" y="0"/>
            <a:ext cx="2971801"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7602" name="Rectangle 16"/>
          <p:cNvSpPr>
            <a:spLocks noChangeArrowheads="1"/>
          </p:cNvSpPr>
          <p:nvPr/>
        </p:nvSpPr>
        <p:spPr bwMode="auto">
          <a:xfrm>
            <a:off x="3883025" y="0"/>
            <a:ext cx="2971800" cy="455613"/>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7603" name="Rectangle 17"/>
          <p:cNvSpPr>
            <a:spLocks noChangeArrowheads="1"/>
          </p:cNvSpPr>
          <p:nvPr/>
        </p:nvSpPr>
        <p:spPr bwMode="auto">
          <a:xfrm>
            <a:off x="-1588" y="0"/>
            <a:ext cx="2971801" cy="455613"/>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7604" name="Rectangle 18"/>
          <p:cNvSpPr>
            <a:spLocks noChangeArrowheads="1"/>
          </p:cNvSpPr>
          <p:nvPr/>
        </p:nvSpPr>
        <p:spPr bwMode="auto">
          <a:xfrm>
            <a:off x="3883025" y="0"/>
            <a:ext cx="2971800" cy="452438"/>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7605" name="Rectangle 19"/>
          <p:cNvSpPr>
            <a:spLocks noChangeArrowheads="1"/>
          </p:cNvSpPr>
          <p:nvPr/>
        </p:nvSpPr>
        <p:spPr bwMode="auto">
          <a:xfrm>
            <a:off x="-1588" y="0"/>
            <a:ext cx="2971801" cy="452438"/>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7606" name="Rectangle 22"/>
          <p:cNvSpPr>
            <a:spLocks noGrp="1" noRot="1" noChangeAspect="1" noChangeArrowheads="1" noTextEdit="1"/>
          </p:cNvSpPr>
          <p:nvPr>
            <p:ph type="sldImg"/>
          </p:nvPr>
        </p:nvSpPr>
        <p:spPr>
          <a:xfrm>
            <a:off x="1144588" y="685800"/>
            <a:ext cx="4572000" cy="3429000"/>
          </a:xfrm>
          <a:ln/>
        </p:spPr>
      </p:sp>
      <p:sp>
        <p:nvSpPr>
          <p:cNvPr id="67607" name="Rectangle 23"/>
          <p:cNvSpPr>
            <a:spLocks noGrp="1" noChangeArrowheads="1"/>
          </p:cNvSpPr>
          <p:nvPr>
            <p:ph type="body" idx="1"/>
          </p:nvPr>
        </p:nvSpPr>
        <p:spPr>
          <a:xfrm>
            <a:off x="684213" y="4341813"/>
            <a:ext cx="5484812" cy="4113212"/>
          </a:xfrm>
          <a:noFill/>
          <a:ln w="9525"/>
        </p:spPr>
        <p:txBody>
          <a:bodyPr lIns="91432" tIns="45716" rIns="91432" bIns="45716"/>
          <a:lstStyle/>
          <a:p>
            <a:pPr eaLnBrk="1" hangingPunct="1">
              <a:lnSpc>
                <a:spcPct val="90000"/>
              </a:lnSpc>
            </a:pPr>
            <a:r>
              <a:rPr lang="en-US" altLang="en-US" smtClean="0">
                <a:latin typeface="Arial" charset="0"/>
                <a:ea typeface="ヒラギノ角ゴ Pro W3"/>
                <a:cs typeface="ヒラギノ角ゴ Pro W3"/>
              </a:rPr>
              <a:t>An example of a high impedance condition is when the conductor coil fractures with the insulation remaining intact.</a:t>
            </a:r>
          </a:p>
          <a:p>
            <a:pPr eaLnBrk="1" hangingPunct="1">
              <a:lnSpc>
                <a:spcPct val="90000"/>
              </a:lnSpc>
            </a:pPr>
            <a:r>
              <a:rPr lang="en-US" altLang="en-US" smtClean="0">
                <a:latin typeface="Arial" charset="0"/>
                <a:ea typeface="ヒラギノ角ゴ Pro W3"/>
                <a:cs typeface="ヒラギノ角ゴ Pro W3"/>
              </a:rPr>
              <a:t>Impedance may exceed 3,000 Ohms and the current flow may be too low to be effective.</a:t>
            </a:r>
          </a:p>
          <a:p>
            <a:pPr eaLnBrk="1" hangingPunct="1">
              <a:lnSpc>
                <a:spcPct val="90000"/>
              </a:lnSpc>
            </a:pPr>
            <a:r>
              <a:rPr lang="en-US" altLang="en-US" smtClean="0">
                <a:latin typeface="Arial" charset="0"/>
                <a:ea typeface="ヒラギノ角ゴ Pro W3"/>
                <a:cs typeface="ヒラギノ角ゴ Pro W3"/>
              </a:rPr>
              <a:t>If a complete fracture of the wire occurs:</a:t>
            </a:r>
          </a:p>
          <a:p>
            <a:pPr marL="628650" lvl="1" indent="-171450" eaLnBrk="1" hangingPunct="1">
              <a:lnSpc>
                <a:spcPct val="90000"/>
              </a:lnSpc>
              <a:buFontTx/>
              <a:buChar char="•"/>
            </a:pPr>
            <a:r>
              <a:rPr lang="en-US" altLang="en-US" smtClean="0">
                <a:latin typeface="Arial" charset="0"/>
                <a:ea typeface="ヒラギノ角ゴ Pro W3"/>
                <a:cs typeface="ヒラギノ角ゴ Pro W3"/>
              </a:rPr>
              <a:t>No current will flow</a:t>
            </a:r>
          </a:p>
          <a:p>
            <a:pPr marL="628650" lvl="1" indent="-171450" eaLnBrk="1" hangingPunct="1">
              <a:lnSpc>
                <a:spcPct val="90000"/>
              </a:lnSpc>
              <a:buFontTx/>
              <a:buChar char="•"/>
            </a:pPr>
            <a:r>
              <a:rPr lang="en-US" altLang="en-US" smtClean="0">
                <a:latin typeface="Arial" charset="0"/>
                <a:ea typeface="ヒラギノ角ゴ Pro W3"/>
                <a:cs typeface="ヒラギノ角ゴ Pro W3"/>
              </a:rPr>
              <a:t>Impedance number will be “infinite,” or 9999 Ohms</a:t>
            </a:r>
          </a:p>
          <a:p>
            <a:pPr eaLnBrk="1" hangingPunct="1">
              <a:lnSpc>
                <a:spcPct val="90000"/>
              </a:lnSpc>
            </a:pPr>
            <a:r>
              <a:rPr lang="en-US" altLang="en-US" smtClean="0">
                <a:latin typeface="Arial" charset="0"/>
                <a:ea typeface="ヒラギノ角ゴ Pro W3"/>
                <a:cs typeface="ヒラギノ角ゴ Pro W3"/>
              </a:rPr>
              <a:t>When suspecting a wire break, look for a trend of increasing impedance values, rather than a single lead impedance value. The multifilar construction of the leads sometimes means that some of the small conductor filaments fail, while others remain intact.  You’ll typically see a trend if increasing impedances over time.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14470317-5C18-4B72-B96B-1F9C5CCE3006}" type="slidenum">
              <a:rPr lang="en-US" altLang="en-US" sz="1200">
                <a:ea typeface="ヒラギノ角ゴ Pro W3"/>
                <a:cs typeface="ヒラギノ角ゴ Pro W3"/>
              </a:rPr>
              <a:pPr/>
              <a:t>33</a:t>
            </a:fld>
            <a:endParaRPr lang="en-US" altLang="en-US" sz="1200">
              <a:ea typeface="ヒラギノ角ゴ Pro W3"/>
              <a:cs typeface="ヒラギノ角ゴ Pro W3"/>
            </a:endParaRPr>
          </a:p>
        </p:txBody>
      </p:sp>
      <p:sp>
        <p:nvSpPr>
          <p:cNvPr id="6861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eaLnBrk="1" hangingPunct="1"/>
            <a:fld id="{BD3AACDD-F9C9-4798-A80F-A49677A994FF}" type="slidenum">
              <a:rPr lang="en-US" altLang="en-US" sz="1200">
                <a:ea typeface="ヒラギノ角ゴ Pro W3"/>
                <a:cs typeface="ヒラギノ角ゴ Pro W3"/>
              </a:rPr>
              <a:pPr algn="r" eaLnBrk="1" hangingPunct="1"/>
              <a:t>33</a:t>
            </a:fld>
            <a:endParaRPr lang="en-US" altLang="en-US" sz="1200">
              <a:ea typeface="ヒラギノ角ゴ Pro W3"/>
              <a:cs typeface="ヒラギノ角ゴ Pro W3"/>
            </a:endParaRPr>
          </a:p>
        </p:txBody>
      </p:sp>
      <p:sp>
        <p:nvSpPr>
          <p:cNvPr id="68612" name="Rectangle 2"/>
          <p:cNvSpPr>
            <a:spLocks noChangeArrowheads="1"/>
          </p:cNvSpPr>
          <p:nvPr/>
        </p:nvSpPr>
        <p:spPr bwMode="auto">
          <a:xfrm>
            <a:off x="3886200" y="0"/>
            <a:ext cx="2971800"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8613" name="Rectangle 3"/>
          <p:cNvSpPr>
            <a:spLocks noChangeArrowheads="1"/>
          </p:cNvSpPr>
          <p:nvPr/>
        </p:nvSpPr>
        <p:spPr bwMode="auto">
          <a:xfrm>
            <a:off x="0" y="8686800"/>
            <a:ext cx="2971800"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8614" name="Rectangle 4"/>
          <p:cNvSpPr>
            <a:spLocks noChangeArrowheads="1"/>
          </p:cNvSpPr>
          <p:nvPr/>
        </p:nvSpPr>
        <p:spPr bwMode="auto">
          <a:xfrm>
            <a:off x="0" y="0"/>
            <a:ext cx="2971800"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8615" name="Rectangle 5"/>
          <p:cNvSpPr>
            <a:spLocks noChangeArrowheads="1"/>
          </p:cNvSpPr>
          <p:nvPr/>
        </p:nvSpPr>
        <p:spPr bwMode="auto">
          <a:xfrm>
            <a:off x="3886200" y="0"/>
            <a:ext cx="2971800"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8616" name="Rectangle 6"/>
          <p:cNvSpPr>
            <a:spLocks noChangeArrowheads="1"/>
          </p:cNvSpPr>
          <p:nvPr/>
        </p:nvSpPr>
        <p:spPr bwMode="auto">
          <a:xfrm>
            <a:off x="0" y="8686800"/>
            <a:ext cx="2971800"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8617" name="Rectangle 7"/>
          <p:cNvSpPr>
            <a:spLocks noChangeArrowheads="1"/>
          </p:cNvSpPr>
          <p:nvPr/>
        </p:nvSpPr>
        <p:spPr bwMode="auto">
          <a:xfrm>
            <a:off x="0" y="0"/>
            <a:ext cx="2971800"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8618" name="Rectangle 8"/>
          <p:cNvSpPr>
            <a:spLocks noChangeArrowheads="1"/>
          </p:cNvSpPr>
          <p:nvPr/>
        </p:nvSpPr>
        <p:spPr bwMode="auto">
          <a:xfrm>
            <a:off x="3886200" y="0"/>
            <a:ext cx="2971800"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8619" name="Rectangle 9"/>
          <p:cNvSpPr>
            <a:spLocks noChangeArrowheads="1"/>
          </p:cNvSpPr>
          <p:nvPr/>
        </p:nvSpPr>
        <p:spPr bwMode="auto">
          <a:xfrm>
            <a:off x="0" y="8686800"/>
            <a:ext cx="2971800"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8620" name="Rectangle 10"/>
          <p:cNvSpPr>
            <a:spLocks noChangeArrowheads="1"/>
          </p:cNvSpPr>
          <p:nvPr/>
        </p:nvSpPr>
        <p:spPr bwMode="auto">
          <a:xfrm>
            <a:off x="0" y="0"/>
            <a:ext cx="2971800"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8621" name="Rectangle 11"/>
          <p:cNvSpPr>
            <a:spLocks noChangeArrowheads="1"/>
          </p:cNvSpPr>
          <p:nvPr/>
        </p:nvSpPr>
        <p:spPr bwMode="auto">
          <a:xfrm>
            <a:off x="3884613" y="0"/>
            <a:ext cx="2974975"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8622" name="Rectangle 12"/>
          <p:cNvSpPr>
            <a:spLocks noChangeArrowheads="1"/>
          </p:cNvSpPr>
          <p:nvPr/>
        </p:nvSpPr>
        <p:spPr bwMode="auto">
          <a:xfrm>
            <a:off x="-3175" y="8686800"/>
            <a:ext cx="2973388"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8623" name="Rectangle 13"/>
          <p:cNvSpPr>
            <a:spLocks noChangeArrowheads="1"/>
          </p:cNvSpPr>
          <p:nvPr/>
        </p:nvSpPr>
        <p:spPr bwMode="auto">
          <a:xfrm>
            <a:off x="-3175" y="0"/>
            <a:ext cx="2973388"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8624" name="Rectangle 14"/>
          <p:cNvSpPr>
            <a:spLocks noChangeArrowheads="1"/>
          </p:cNvSpPr>
          <p:nvPr/>
        </p:nvSpPr>
        <p:spPr bwMode="auto">
          <a:xfrm>
            <a:off x="3883025" y="0"/>
            <a:ext cx="2971800"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8625" name="Rectangle 15"/>
          <p:cNvSpPr>
            <a:spLocks noChangeArrowheads="1"/>
          </p:cNvSpPr>
          <p:nvPr/>
        </p:nvSpPr>
        <p:spPr bwMode="auto">
          <a:xfrm>
            <a:off x="-1588" y="0"/>
            <a:ext cx="2971801" cy="457200"/>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8626" name="Rectangle 16"/>
          <p:cNvSpPr>
            <a:spLocks noChangeArrowheads="1"/>
          </p:cNvSpPr>
          <p:nvPr/>
        </p:nvSpPr>
        <p:spPr bwMode="auto">
          <a:xfrm>
            <a:off x="3883025" y="0"/>
            <a:ext cx="2971800" cy="455613"/>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8627" name="Rectangle 17"/>
          <p:cNvSpPr>
            <a:spLocks noChangeArrowheads="1"/>
          </p:cNvSpPr>
          <p:nvPr/>
        </p:nvSpPr>
        <p:spPr bwMode="auto">
          <a:xfrm>
            <a:off x="-1588" y="0"/>
            <a:ext cx="2971801" cy="455613"/>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8628" name="Rectangle 18"/>
          <p:cNvSpPr>
            <a:spLocks noChangeArrowheads="1"/>
          </p:cNvSpPr>
          <p:nvPr/>
        </p:nvSpPr>
        <p:spPr bwMode="auto">
          <a:xfrm>
            <a:off x="3883025" y="0"/>
            <a:ext cx="2971800" cy="452438"/>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8629" name="Rectangle 19"/>
          <p:cNvSpPr>
            <a:spLocks noChangeArrowheads="1"/>
          </p:cNvSpPr>
          <p:nvPr/>
        </p:nvSpPr>
        <p:spPr bwMode="auto">
          <a:xfrm>
            <a:off x="-1588" y="0"/>
            <a:ext cx="2971801" cy="452438"/>
          </a:xfrm>
          <a:prstGeom prst="rect">
            <a:avLst/>
          </a:prstGeom>
          <a:noFill/>
          <a:ln w="9525">
            <a:noFill/>
            <a:miter lim="800000"/>
            <a:headEnd/>
            <a:tailEnd/>
          </a:ln>
        </p:spPr>
        <p:txBody>
          <a:bodyPr wrap="none" lIns="91432" tIns="45716" rIns="91432" bIns="45716" anchor="ctr"/>
          <a:lstStyle/>
          <a:p>
            <a:pPr algn="ctr" eaLnBrk="1" hangingPunct="1"/>
            <a:endParaRPr lang="en-US" altLang="en-US" sz="1800">
              <a:ea typeface="ヒラギノ角ゴ Pro W3"/>
              <a:cs typeface="ヒラギノ角ゴ Pro W3"/>
            </a:endParaRPr>
          </a:p>
        </p:txBody>
      </p:sp>
      <p:sp>
        <p:nvSpPr>
          <p:cNvPr id="68630" name="Rectangle 20"/>
          <p:cNvSpPr>
            <a:spLocks noGrp="1" noRot="1" noChangeAspect="1" noChangeArrowheads="1" noTextEdit="1"/>
          </p:cNvSpPr>
          <p:nvPr>
            <p:ph type="sldImg"/>
          </p:nvPr>
        </p:nvSpPr>
        <p:spPr>
          <a:xfrm>
            <a:off x="1152525" y="692150"/>
            <a:ext cx="4554538" cy="3416300"/>
          </a:xfrm>
          <a:ln cap="flat"/>
        </p:spPr>
      </p:sp>
      <p:sp>
        <p:nvSpPr>
          <p:cNvPr id="68631" name="Rectangle 21"/>
          <p:cNvSpPr>
            <a:spLocks noGrp="1" noChangeArrowheads="1"/>
          </p:cNvSpPr>
          <p:nvPr>
            <p:ph type="body" idx="1"/>
          </p:nvPr>
        </p:nvSpPr>
        <p:spPr>
          <a:xfrm>
            <a:off x="684213" y="4341813"/>
            <a:ext cx="5484812" cy="4113212"/>
          </a:xfrm>
          <a:noFill/>
          <a:ln w="9525"/>
        </p:spPr>
        <p:txBody>
          <a:bodyPr lIns="92066" tIns="46034" rIns="92066" bIns="46034"/>
          <a:lstStyle/>
          <a:p>
            <a:pPr eaLnBrk="1" hangingPunct="1">
              <a:spcBef>
                <a:spcPct val="50000"/>
              </a:spcBef>
            </a:pPr>
            <a:r>
              <a:rPr lang="en-US" altLang="en-US" smtClean="0">
                <a:latin typeface="Arial" charset="0"/>
                <a:ea typeface="ヒラギノ角ゴ Pro W3"/>
                <a:cs typeface="ヒラギノ角ゴ Pro W3"/>
              </a:rPr>
              <a:t>Insulation around the lead wire prevents current loss from the lead wire. Electrical current seeks the path of least resistance, which is normally the conductor coil. Insulation breaks are often marked by a trend of falling impedance values.  An impedance reading that changes suddenly, or one that is &gt;30% lower than previously recorded values for a given patient, is considered significant and should be watched closely.</a:t>
            </a:r>
          </a:p>
          <a:p>
            <a:pPr eaLnBrk="1" hangingPunct="1"/>
            <a:r>
              <a:rPr lang="en-US" altLang="en-US" smtClean="0">
                <a:latin typeface="Arial" charset="0"/>
                <a:ea typeface="ヒラギノ角ゴ Pro W3"/>
                <a:cs typeface="ヒラギノ角ゴ Pro W3"/>
              </a:rPr>
              <a:t>Insulation break that exposes a conductor causes the following</a:t>
            </a:r>
          </a:p>
          <a:p>
            <a:pPr marL="742950" lvl="1" indent="-285750" eaLnBrk="1" hangingPunct="1"/>
            <a:r>
              <a:rPr lang="en-US" altLang="en-US" smtClean="0">
                <a:latin typeface="Arial" charset="0"/>
                <a:ea typeface="ヒラギノ角ゴ Pro W3"/>
                <a:cs typeface="ヒラギノ角ゴ Pro W3"/>
              </a:rPr>
              <a:t>Impedance values to fall</a:t>
            </a:r>
          </a:p>
          <a:p>
            <a:pPr marL="742950" lvl="1" indent="-285750" eaLnBrk="1" hangingPunct="1"/>
            <a:r>
              <a:rPr lang="en-US" altLang="en-US" smtClean="0">
                <a:latin typeface="Arial" charset="0"/>
                <a:ea typeface="ヒラギノ角ゴ Pro W3"/>
                <a:cs typeface="ヒラギノ角ゴ Pro W3"/>
              </a:rPr>
              <a:t>Current to drain through the insulation break into the body, or into the other wire</a:t>
            </a:r>
          </a:p>
          <a:p>
            <a:pPr marL="742950" lvl="1" indent="-285750" eaLnBrk="1" hangingPunct="1"/>
            <a:r>
              <a:rPr lang="en-US" altLang="en-US" smtClean="0">
                <a:latin typeface="Arial" charset="0"/>
                <a:ea typeface="ヒラギノ角ゴ Pro W3"/>
                <a:cs typeface="ヒラギノ角ゴ Pro W3"/>
              </a:rPr>
              <a:t>Potential for loss of capture</a:t>
            </a:r>
          </a:p>
          <a:p>
            <a:pPr marL="742950" lvl="1" indent="-285750" eaLnBrk="1" hangingPunct="1"/>
            <a:r>
              <a:rPr lang="en-US" altLang="en-US" smtClean="0">
                <a:latin typeface="Arial" charset="0"/>
                <a:ea typeface="ヒラギノ角ゴ Pro W3"/>
                <a:cs typeface="ヒラギノ角ゴ Pro W3"/>
              </a:rPr>
              <a:t>More rapid battery depletion</a:t>
            </a:r>
          </a:p>
          <a:p>
            <a:pPr eaLnBrk="1" hangingPunct="1"/>
            <a:endParaRPr lang="en-US" altLang="en-US" i="1" smtClean="0">
              <a:latin typeface="Arial" charset="0"/>
              <a:ea typeface="ヒラギノ角ゴ Pro W3"/>
              <a:cs typeface="ヒラギノ角ゴ Pro W3"/>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E3E21FD9-A55C-46EA-83EE-4753D858775E}" type="slidenum">
              <a:rPr lang="en-US" smtClean="0"/>
              <a:pPr/>
              <a:t>34</a:t>
            </a:fld>
            <a:endParaRPr lang="en-US" smtClean="0"/>
          </a:p>
        </p:txBody>
      </p:sp>
      <p:sp>
        <p:nvSpPr>
          <p:cNvPr id="36866" name="Rectangle 2"/>
          <p:cNvSpPr>
            <a:spLocks noChangeArrowheads="1"/>
          </p:cNvSpPr>
          <p:nvPr/>
        </p:nvSpPr>
        <p:spPr bwMode="auto">
          <a:xfrm>
            <a:off x="3885903" y="1"/>
            <a:ext cx="2972097" cy="456595"/>
          </a:xfrm>
          <a:prstGeom prst="rect">
            <a:avLst/>
          </a:prstGeom>
          <a:noFill/>
          <a:ln w="9525">
            <a:noFill/>
            <a:miter lim="800000"/>
            <a:headEnd/>
            <a:tailEnd/>
          </a:ln>
        </p:spPr>
        <p:txBody>
          <a:bodyPr wrap="none" lIns="91432" tIns="45716" rIns="91432" bIns="45716" anchor="ctr"/>
          <a:lstStyle/>
          <a:p>
            <a:pPr algn="ctr" defTabSz="914485">
              <a:spcBef>
                <a:spcPct val="30000"/>
              </a:spcBef>
            </a:pPr>
            <a:endParaRPr lang="en-US" sz="1200" dirty="0"/>
          </a:p>
        </p:txBody>
      </p:sp>
      <p:sp>
        <p:nvSpPr>
          <p:cNvPr id="36867" name="Rectangle 5"/>
          <p:cNvSpPr>
            <a:spLocks noChangeArrowheads="1"/>
          </p:cNvSpPr>
          <p:nvPr/>
        </p:nvSpPr>
        <p:spPr bwMode="auto">
          <a:xfrm>
            <a:off x="684609" y="4342191"/>
            <a:ext cx="548431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6868" name="Rectangle 6"/>
          <p:cNvSpPr>
            <a:spLocks noChangeArrowheads="1"/>
          </p:cNvSpPr>
          <p:nvPr/>
        </p:nvSpPr>
        <p:spPr bwMode="auto">
          <a:xfrm>
            <a:off x="0" y="8687405"/>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6869" name="Rectangle 7"/>
          <p:cNvSpPr>
            <a:spLocks noChangeArrowheads="1"/>
          </p:cNvSpPr>
          <p:nvPr/>
        </p:nvSpPr>
        <p:spPr bwMode="auto">
          <a:xfrm>
            <a:off x="0"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6870" name="Rectangle 8"/>
          <p:cNvSpPr>
            <a:spLocks noChangeArrowheads="1"/>
          </p:cNvSpPr>
          <p:nvPr/>
        </p:nvSpPr>
        <p:spPr bwMode="auto">
          <a:xfrm>
            <a:off x="3885903" y="1"/>
            <a:ext cx="297209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6871" name="Rectangle 9"/>
          <p:cNvSpPr>
            <a:spLocks noChangeArrowheads="1"/>
          </p:cNvSpPr>
          <p:nvPr/>
        </p:nvSpPr>
        <p:spPr bwMode="auto">
          <a:xfrm>
            <a:off x="0" y="8687405"/>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6872" name="Rectangle 10"/>
          <p:cNvSpPr>
            <a:spLocks noChangeArrowheads="1"/>
          </p:cNvSpPr>
          <p:nvPr/>
        </p:nvSpPr>
        <p:spPr bwMode="auto">
          <a:xfrm>
            <a:off x="0"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6873" name="Rectangle 11"/>
          <p:cNvSpPr>
            <a:spLocks noChangeArrowheads="1"/>
          </p:cNvSpPr>
          <p:nvPr/>
        </p:nvSpPr>
        <p:spPr bwMode="auto">
          <a:xfrm>
            <a:off x="3884414" y="1"/>
            <a:ext cx="2975075"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6874" name="Rectangle 12"/>
          <p:cNvSpPr>
            <a:spLocks noChangeArrowheads="1"/>
          </p:cNvSpPr>
          <p:nvPr/>
        </p:nvSpPr>
        <p:spPr bwMode="auto">
          <a:xfrm>
            <a:off x="-2976" y="8687405"/>
            <a:ext cx="2973586"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6875" name="Rectangle 13"/>
          <p:cNvSpPr>
            <a:spLocks noChangeArrowheads="1"/>
          </p:cNvSpPr>
          <p:nvPr/>
        </p:nvSpPr>
        <p:spPr bwMode="auto">
          <a:xfrm>
            <a:off x="-2976" y="1"/>
            <a:ext cx="2973586"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6876" name="Rectangle 14"/>
          <p:cNvSpPr>
            <a:spLocks noChangeArrowheads="1"/>
          </p:cNvSpPr>
          <p:nvPr/>
        </p:nvSpPr>
        <p:spPr bwMode="auto">
          <a:xfrm>
            <a:off x="3882927" y="1"/>
            <a:ext cx="297209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6877" name="Rectangle 15"/>
          <p:cNvSpPr>
            <a:spLocks noChangeArrowheads="1"/>
          </p:cNvSpPr>
          <p:nvPr/>
        </p:nvSpPr>
        <p:spPr bwMode="auto">
          <a:xfrm>
            <a:off x="-1489"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6878" name="Rectangle 16"/>
          <p:cNvSpPr>
            <a:spLocks noChangeArrowheads="1"/>
          </p:cNvSpPr>
          <p:nvPr/>
        </p:nvSpPr>
        <p:spPr bwMode="auto">
          <a:xfrm>
            <a:off x="3882927" y="0"/>
            <a:ext cx="2972097" cy="455084"/>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6879" name="Rectangle 17"/>
          <p:cNvSpPr>
            <a:spLocks noChangeArrowheads="1"/>
          </p:cNvSpPr>
          <p:nvPr/>
        </p:nvSpPr>
        <p:spPr bwMode="auto">
          <a:xfrm>
            <a:off x="-1489" y="0"/>
            <a:ext cx="2972098" cy="455084"/>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6880" name="Rectangle 18"/>
          <p:cNvSpPr>
            <a:spLocks noChangeArrowheads="1"/>
          </p:cNvSpPr>
          <p:nvPr/>
        </p:nvSpPr>
        <p:spPr bwMode="auto">
          <a:xfrm>
            <a:off x="3882927" y="0"/>
            <a:ext cx="2972097" cy="452060"/>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6881" name="Rectangle 19"/>
          <p:cNvSpPr>
            <a:spLocks noChangeArrowheads="1"/>
          </p:cNvSpPr>
          <p:nvPr/>
        </p:nvSpPr>
        <p:spPr bwMode="auto">
          <a:xfrm>
            <a:off x="-1489" y="0"/>
            <a:ext cx="2972098" cy="452060"/>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6882" name="Rectangle 33"/>
          <p:cNvSpPr>
            <a:spLocks noGrp="1" noRot="1" noChangeAspect="1" noChangeArrowheads="1" noTextEdit="1"/>
          </p:cNvSpPr>
          <p:nvPr>
            <p:ph type="sldImg"/>
          </p:nvPr>
        </p:nvSpPr>
        <p:spPr>
          <a:ln/>
        </p:spPr>
      </p:sp>
      <p:sp>
        <p:nvSpPr>
          <p:cNvPr id="36883" name="Rectangle 34"/>
          <p:cNvSpPr>
            <a:spLocks noGrp="1" noChangeArrowheads="1"/>
          </p:cNvSpPr>
          <p:nvPr>
            <p:ph type="body" idx="1"/>
          </p:nvPr>
        </p:nvSpPr>
        <p:spPr>
          <a:noFill/>
          <a:ln/>
        </p:spPr>
        <p:txBody>
          <a:bodyPr/>
          <a:lstStyle/>
          <a:p>
            <a:pPr eaLnBrk="1" hangingPunct="1"/>
            <a:r>
              <a:rPr lang="en-US" b="1" u="sng" smtClean="0"/>
              <a:t>Student Notes</a:t>
            </a:r>
          </a:p>
          <a:p>
            <a:pPr eaLnBrk="1" hangingPunct="1"/>
            <a:r>
              <a:rPr lang="en-US" smtClean="0"/>
              <a:t>If any two values are known, the third may be calculated (cover the value you are seeking and the others appear in the appropriate format to calculate the unknown value).  </a:t>
            </a:r>
          </a:p>
          <a:p>
            <a:pPr eaLnBrk="1" hangingPunct="1"/>
            <a:endParaRPr lang="en-US" smtClean="0"/>
          </a:p>
          <a:p>
            <a:pPr eaLnBrk="1" hangingPunct="1"/>
            <a:r>
              <a:rPr lang="en-US" b="1" i="1" u="sng" smtClean="0"/>
              <a:t>Instructor Notes</a:t>
            </a:r>
            <a:endParaRPr lang="en-US" i="1" smtClean="0"/>
          </a:p>
          <a:p>
            <a:pPr eaLnBrk="1" hangingPunct="1"/>
            <a:endParaRPr lang="en-US" smtClean="0"/>
          </a:p>
          <a:p>
            <a:pPr eaLnBrk="1" hangingPunct="1"/>
            <a:endParaRPr lang="en-US" smtClean="0"/>
          </a:p>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p>
            <a:fld id="{56DCAC22-B39E-47C1-9AEA-7F24CC0275B4}" type="slidenum">
              <a:rPr lang="en-US" smtClean="0"/>
              <a:pPr/>
              <a:t>35</a:t>
            </a:fld>
            <a:endParaRPr lang="en-US" smtClean="0"/>
          </a:p>
        </p:txBody>
      </p:sp>
      <p:sp>
        <p:nvSpPr>
          <p:cNvPr id="38914" name="Rectangle 2"/>
          <p:cNvSpPr>
            <a:spLocks noChangeArrowheads="1"/>
          </p:cNvSpPr>
          <p:nvPr/>
        </p:nvSpPr>
        <p:spPr bwMode="auto">
          <a:xfrm>
            <a:off x="3885903" y="1"/>
            <a:ext cx="2972097" cy="456595"/>
          </a:xfrm>
          <a:prstGeom prst="rect">
            <a:avLst/>
          </a:prstGeom>
          <a:noFill/>
          <a:ln w="9525">
            <a:noFill/>
            <a:miter lim="800000"/>
            <a:headEnd/>
            <a:tailEnd/>
          </a:ln>
        </p:spPr>
        <p:txBody>
          <a:bodyPr wrap="none" lIns="91432" tIns="45716" rIns="91432" bIns="45716" anchor="ctr"/>
          <a:lstStyle/>
          <a:p>
            <a:pPr algn="ctr" defTabSz="914485">
              <a:spcBef>
                <a:spcPct val="30000"/>
              </a:spcBef>
            </a:pPr>
            <a:endParaRPr lang="en-US" sz="1200" dirty="0"/>
          </a:p>
        </p:txBody>
      </p:sp>
      <p:sp>
        <p:nvSpPr>
          <p:cNvPr id="38915" name="Rectangle 5"/>
          <p:cNvSpPr>
            <a:spLocks noChangeArrowheads="1"/>
          </p:cNvSpPr>
          <p:nvPr/>
        </p:nvSpPr>
        <p:spPr bwMode="auto">
          <a:xfrm>
            <a:off x="684609" y="4342191"/>
            <a:ext cx="548431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8916" name="Rectangle 6"/>
          <p:cNvSpPr>
            <a:spLocks noChangeArrowheads="1"/>
          </p:cNvSpPr>
          <p:nvPr/>
        </p:nvSpPr>
        <p:spPr bwMode="auto">
          <a:xfrm>
            <a:off x="0" y="8687405"/>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8917" name="Rectangle 7"/>
          <p:cNvSpPr>
            <a:spLocks noChangeArrowheads="1"/>
          </p:cNvSpPr>
          <p:nvPr/>
        </p:nvSpPr>
        <p:spPr bwMode="auto">
          <a:xfrm>
            <a:off x="0"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8918" name="Rectangle 8"/>
          <p:cNvSpPr>
            <a:spLocks noChangeArrowheads="1"/>
          </p:cNvSpPr>
          <p:nvPr/>
        </p:nvSpPr>
        <p:spPr bwMode="auto">
          <a:xfrm>
            <a:off x="3885903" y="1"/>
            <a:ext cx="297209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8919" name="Rectangle 9"/>
          <p:cNvSpPr>
            <a:spLocks noChangeArrowheads="1"/>
          </p:cNvSpPr>
          <p:nvPr/>
        </p:nvSpPr>
        <p:spPr bwMode="auto">
          <a:xfrm>
            <a:off x="0" y="8687405"/>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8920" name="Rectangle 10"/>
          <p:cNvSpPr>
            <a:spLocks noChangeArrowheads="1"/>
          </p:cNvSpPr>
          <p:nvPr/>
        </p:nvSpPr>
        <p:spPr bwMode="auto">
          <a:xfrm>
            <a:off x="0"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8921" name="Rectangle 11"/>
          <p:cNvSpPr>
            <a:spLocks noChangeArrowheads="1"/>
          </p:cNvSpPr>
          <p:nvPr/>
        </p:nvSpPr>
        <p:spPr bwMode="auto">
          <a:xfrm>
            <a:off x="3884414" y="1"/>
            <a:ext cx="2975075"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8922" name="Rectangle 12"/>
          <p:cNvSpPr>
            <a:spLocks noChangeArrowheads="1"/>
          </p:cNvSpPr>
          <p:nvPr/>
        </p:nvSpPr>
        <p:spPr bwMode="auto">
          <a:xfrm>
            <a:off x="-2976" y="8687405"/>
            <a:ext cx="2973586"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8923" name="Rectangle 13"/>
          <p:cNvSpPr>
            <a:spLocks noChangeArrowheads="1"/>
          </p:cNvSpPr>
          <p:nvPr/>
        </p:nvSpPr>
        <p:spPr bwMode="auto">
          <a:xfrm>
            <a:off x="-2976" y="1"/>
            <a:ext cx="2973586"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8924" name="Rectangle 14"/>
          <p:cNvSpPr>
            <a:spLocks noChangeArrowheads="1"/>
          </p:cNvSpPr>
          <p:nvPr/>
        </p:nvSpPr>
        <p:spPr bwMode="auto">
          <a:xfrm>
            <a:off x="3882927" y="1"/>
            <a:ext cx="297209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8925" name="Rectangle 15"/>
          <p:cNvSpPr>
            <a:spLocks noChangeArrowheads="1"/>
          </p:cNvSpPr>
          <p:nvPr/>
        </p:nvSpPr>
        <p:spPr bwMode="auto">
          <a:xfrm>
            <a:off x="-1489"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8926" name="Rectangle 16"/>
          <p:cNvSpPr>
            <a:spLocks noChangeArrowheads="1"/>
          </p:cNvSpPr>
          <p:nvPr/>
        </p:nvSpPr>
        <p:spPr bwMode="auto">
          <a:xfrm>
            <a:off x="3882927" y="0"/>
            <a:ext cx="2972097" cy="455084"/>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8927" name="Rectangle 17"/>
          <p:cNvSpPr>
            <a:spLocks noChangeArrowheads="1"/>
          </p:cNvSpPr>
          <p:nvPr/>
        </p:nvSpPr>
        <p:spPr bwMode="auto">
          <a:xfrm>
            <a:off x="-1489" y="0"/>
            <a:ext cx="2972098" cy="455084"/>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8928" name="Rectangle 18"/>
          <p:cNvSpPr>
            <a:spLocks noChangeArrowheads="1"/>
          </p:cNvSpPr>
          <p:nvPr/>
        </p:nvSpPr>
        <p:spPr bwMode="auto">
          <a:xfrm>
            <a:off x="3882927" y="0"/>
            <a:ext cx="2972097" cy="452060"/>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8929" name="Rectangle 19"/>
          <p:cNvSpPr>
            <a:spLocks noChangeArrowheads="1"/>
          </p:cNvSpPr>
          <p:nvPr/>
        </p:nvSpPr>
        <p:spPr bwMode="auto">
          <a:xfrm>
            <a:off x="-1489" y="0"/>
            <a:ext cx="2972098" cy="452060"/>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38930" name="Rectangle 20"/>
          <p:cNvSpPr>
            <a:spLocks noGrp="1" noRot="1" noChangeAspect="1" noChangeArrowheads="1" noTextEdit="1"/>
          </p:cNvSpPr>
          <p:nvPr>
            <p:ph type="sldImg"/>
          </p:nvPr>
        </p:nvSpPr>
        <p:spPr>
          <a:xfrm>
            <a:off x="1152525" y="692150"/>
            <a:ext cx="4552950" cy="3416300"/>
          </a:xfrm>
          <a:ln/>
        </p:spPr>
      </p:sp>
      <p:sp>
        <p:nvSpPr>
          <p:cNvPr id="38931" name="Rectangle 21"/>
          <p:cNvSpPr>
            <a:spLocks noGrp="1" noChangeArrowheads="1"/>
          </p:cNvSpPr>
          <p:nvPr>
            <p:ph type="body" idx="1"/>
          </p:nvPr>
        </p:nvSpPr>
        <p:spPr>
          <a:xfrm>
            <a:off x="684609" y="4340679"/>
            <a:ext cx="5484317" cy="3828143"/>
          </a:xfrm>
          <a:noFill/>
          <a:ln/>
        </p:spPr>
        <p:txBody>
          <a:bodyPr/>
          <a:lstStyle/>
          <a:p>
            <a:pPr eaLnBrk="1" hangingPunct="1"/>
            <a:r>
              <a:rPr lang="en-US" b="1" u="sng" smtClean="0"/>
              <a:t>Student Notes</a:t>
            </a:r>
          </a:p>
          <a:p>
            <a:pPr eaLnBrk="1" hangingPunct="1"/>
            <a:r>
              <a:rPr lang="en-US" smtClean="0"/>
              <a:t>Ohm’s Law provides the rationale for many of the decisions we will make when evaluating pacing systems and making programming decisions.</a:t>
            </a:r>
          </a:p>
          <a:p>
            <a:pPr eaLnBrk="1" hangingPunct="1"/>
            <a:endParaRPr lang="en-US" smtClean="0"/>
          </a:p>
          <a:p>
            <a:pPr eaLnBrk="1" hangingPunct="1"/>
            <a:r>
              <a:rPr lang="en-US" b="1" i="1" u="sng" smtClean="0"/>
              <a:t>Instructor Notes</a:t>
            </a:r>
            <a:endParaRPr lang="en-US" i="1" smtClean="0"/>
          </a:p>
          <a:p>
            <a:pPr eaLnBrk="1" hangingPunct="1"/>
            <a:r>
              <a:rPr lang="en-US" b="1" i="1" smtClean="0"/>
              <a:t>Ask:</a:t>
            </a:r>
            <a:r>
              <a:rPr lang="en-US" i="1" smtClean="0"/>
              <a:t> So, what is the CLINICAL significance to all this information?  </a:t>
            </a:r>
          </a:p>
          <a:p>
            <a:pPr lvl="1" eaLnBrk="1" hangingPunct="1">
              <a:buFontTx/>
              <a:buChar char="•"/>
            </a:pPr>
            <a:r>
              <a:rPr lang="en-US" i="1" smtClean="0"/>
              <a:t>Proper management of electrical characteristics is important for patient safety and device longevity</a:t>
            </a:r>
          </a:p>
          <a:p>
            <a:pPr eaLnBrk="1" hangingPunct="1"/>
            <a:endParaRPr lang="en-US" i="1"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fld id="{40B29D97-546A-4115-8701-CAE33C0FAAD6}" type="slidenum">
              <a:rPr lang="en-US" smtClean="0"/>
              <a:pPr/>
              <a:t>36</a:t>
            </a:fld>
            <a:endParaRPr lang="en-US" smtClean="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684609" y="4340680"/>
            <a:ext cx="5484317" cy="4113892"/>
          </a:xfrm>
          <a:noFill/>
          <a:ln/>
        </p:spPr>
        <p:txBody>
          <a:bodyPr/>
          <a:lstStyle/>
          <a:p>
            <a:pPr eaLnBrk="1" hangingPunct="1"/>
            <a:r>
              <a:rPr lang="en-US" b="1" u="sng" smtClean="0"/>
              <a:t>Student Notes</a:t>
            </a:r>
          </a:p>
          <a:p>
            <a:pPr eaLnBrk="1" hangingPunct="1">
              <a:spcBef>
                <a:spcPct val="50000"/>
              </a:spcBef>
            </a:pPr>
            <a:r>
              <a:rPr lang="en-US" smtClean="0"/>
              <a:t>If:	Voltage = 2.5 V</a:t>
            </a:r>
          </a:p>
          <a:p>
            <a:pPr eaLnBrk="1" hangingPunct="1">
              <a:spcBef>
                <a:spcPct val="50000"/>
              </a:spcBef>
            </a:pPr>
            <a:r>
              <a:rPr lang="en-US" smtClean="0"/>
              <a:t>	Impedance = 500 ohms</a:t>
            </a:r>
          </a:p>
          <a:p>
            <a:pPr eaLnBrk="1" hangingPunct="1">
              <a:spcBef>
                <a:spcPct val="50000"/>
              </a:spcBef>
            </a:pPr>
            <a:r>
              <a:rPr lang="en-US" smtClean="0"/>
              <a:t>	1 Ampere = 1000 milliamps</a:t>
            </a:r>
          </a:p>
          <a:p>
            <a:pPr eaLnBrk="1" hangingPunct="1">
              <a:spcBef>
                <a:spcPct val="50000"/>
              </a:spcBef>
            </a:pPr>
            <a:r>
              <a:rPr lang="en-US" smtClean="0"/>
              <a:t>Then use the formula I = V ÷ R to find I (the current).</a:t>
            </a:r>
          </a:p>
          <a:p>
            <a:pPr eaLnBrk="1" hangingPunct="1">
              <a:spcBef>
                <a:spcPct val="50000"/>
              </a:spcBef>
            </a:pPr>
            <a:r>
              <a:rPr lang="en-US" smtClean="0"/>
              <a:t>The amount of current that flows through a pacemaker system is very small:</a:t>
            </a:r>
          </a:p>
          <a:p>
            <a:pPr lvl="1" eaLnBrk="1" hangingPunct="1">
              <a:spcBef>
                <a:spcPct val="50000"/>
              </a:spcBef>
              <a:buFontTx/>
              <a:buChar char="•"/>
            </a:pPr>
            <a:r>
              <a:rPr lang="en-US" smtClean="0"/>
              <a:t>Use milliamps as a unit of measurement rather than amps.  Convert amps to milliamps by multiplying amps by 1000 (or move the decimal three places to the right).</a:t>
            </a:r>
          </a:p>
          <a:p>
            <a:pPr eaLnBrk="1" hangingPunct="1">
              <a:spcBef>
                <a:spcPct val="50000"/>
              </a:spcBef>
            </a:pPr>
            <a:endParaRPr lang="en-US" smtClean="0"/>
          </a:p>
          <a:p>
            <a:pPr eaLnBrk="1" hangingPunct="1"/>
            <a:r>
              <a:rPr lang="en-US" b="1" i="1" u="sng" smtClean="0"/>
              <a:t>Instructor Notes</a:t>
            </a:r>
            <a:endParaRPr lang="en-US" i="1" smtClean="0"/>
          </a:p>
          <a:p>
            <a:pPr eaLnBrk="1" hangingPunct="1"/>
            <a:r>
              <a:rPr lang="en-US" i="1" smtClean="0"/>
              <a:t>The clinical significance of reducing the current:</a:t>
            </a:r>
          </a:p>
          <a:p>
            <a:pPr eaLnBrk="1" hangingPunct="1"/>
            <a:r>
              <a:rPr lang="en-US" b="1" i="1" smtClean="0"/>
              <a:t>Ask:</a:t>
            </a:r>
            <a:r>
              <a:rPr lang="en-US" i="1" smtClean="0"/>
              <a:t> What affect will this have on the longevity of the pacemaker battery? </a:t>
            </a:r>
          </a:p>
          <a:p>
            <a:pPr lvl="1" eaLnBrk="1" hangingPunct="1">
              <a:buFontTx/>
              <a:buChar char="•"/>
            </a:pPr>
            <a:r>
              <a:rPr lang="en-US" i="1" smtClean="0"/>
              <a:t>It will increase device longevity by reducing the drain on the battery</a:t>
            </a:r>
          </a:p>
          <a:p>
            <a:pPr eaLnBrk="1" hangingPunct="1">
              <a:buFontTx/>
              <a:buChar char="•"/>
            </a:pPr>
            <a:r>
              <a:rPr lang="en-US" b="1" i="1" smtClean="0"/>
              <a:t>Ask:</a:t>
            </a:r>
            <a:r>
              <a:rPr lang="en-US" i="1" smtClean="0"/>
              <a:t> Will the pacing output still reliably capture the myocardium?</a:t>
            </a:r>
          </a:p>
          <a:p>
            <a:pPr lvl="1" eaLnBrk="1" hangingPunct="1">
              <a:buFontTx/>
              <a:buChar char="•"/>
            </a:pPr>
            <a:r>
              <a:rPr lang="en-US" i="1" smtClean="0"/>
              <a:t>The less current the less likely you are to reliably capture the myocardium</a:t>
            </a:r>
          </a:p>
          <a:p>
            <a:pPr eaLnBrk="1" hangingPunct="1"/>
            <a:endParaRPr lang="en-US" smtClean="0"/>
          </a:p>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p>
            <a:fld id="{AEE02220-F293-47BA-B644-435116DB6AA9}" type="slidenum">
              <a:rPr lang="en-US" smtClean="0"/>
              <a:pPr/>
              <a:t>37</a:t>
            </a:fld>
            <a:endParaRPr lang="en-US" smtClean="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xfrm>
            <a:off x="684609" y="4340680"/>
            <a:ext cx="5484317" cy="4113892"/>
          </a:xfrm>
          <a:noFill/>
          <a:ln/>
        </p:spPr>
        <p:txBody>
          <a:bodyPr/>
          <a:lstStyle/>
          <a:p>
            <a:pPr eaLnBrk="1" hangingPunct="1">
              <a:lnSpc>
                <a:spcPct val="90000"/>
              </a:lnSpc>
            </a:pPr>
            <a:r>
              <a:rPr lang="en-US" b="1" u="sng" smtClean="0"/>
              <a:t>Student Notes</a:t>
            </a:r>
          </a:p>
          <a:p>
            <a:pPr eaLnBrk="1" hangingPunct="1">
              <a:lnSpc>
                <a:spcPct val="90000"/>
              </a:lnSpc>
              <a:spcBef>
                <a:spcPct val="50000"/>
              </a:spcBef>
            </a:pPr>
            <a:r>
              <a:rPr lang="en-US" smtClean="0"/>
              <a:t>If:	Voltage = 5 V</a:t>
            </a:r>
          </a:p>
          <a:p>
            <a:pPr eaLnBrk="1" hangingPunct="1">
              <a:lnSpc>
                <a:spcPct val="90000"/>
              </a:lnSpc>
              <a:spcBef>
                <a:spcPct val="50000"/>
              </a:spcBef>
            </a:pPr>
            <a:r>
              <a:rPr lang="en-US" smtClean="0"/>
              <a:t>	Impedance = 250 ohms</a:t>
            </a:r>
          </a:p>
          <a:p>
            <a:pPr eaLnBrk="1" hangingPunct="1">
              <a:lnSpc>
                <a:spcPct val="90000"/>
              </a:lnSpc>
              <a:spcBef>
                <a:spcPct val="50000"/>
              </a:spcBef>
            </a:pPr>
            <a:r>
              <a:rPr lang="en-US" smtClean="0"/>
              <a:t>	1 Ampere = 1000 milliamps</a:t>
            </a:r>
          </a:p>
          <a:p>
            <a:pPr eaLnBrk="1" hangingPunct="1">
              <a:lnSpc>
                <a:spcPct val="90000"/>
              </a:lnSpc>
              <a:spcBef>
                <a:spcPct val="50000"/>
              </a:spcBef>
            </a:pPr>
            <a:r>
              <a:rPr lang="en-US" smtClean="0"/>
              <a:t>Then use the formula I = V ÷ R to find I (the current).</a:t>
            </a:r>
          </a:p>
          <a:p>
            <a:pPr eaLnBrk="1" hangingPunct="1">
              <a:lnSpc>
                <a:spcPct val="90000"/>
              </a:lnSpc>
              <a:spcBef>
                <a:spcPct val="50000"/>
              </a:spcBef>
            </a:pPr>
            <a:r>
              <a:rPr lang="en-US" smtClean="0"/>
              <a:t>The amount of current that flows through a pacemaker system is very small:</a:t>
            </a:r>
          </a:p>
          <a:p>
            <a:pPr lvl="1" eaLnBrk="1" hangingPunct="1">
              <a:lnSpc>
                <a:spcPct val="90000"/>
              </a:lnSpc>
              <a:spcBef>
                <a:spcPct val="50000"/>
              </a:spcBef>
              <a:buFontTx/>
              <a:buChar char="•"/>
            </a:pPr>
            <a:r>
              <a:rPr lang="en-US" smtClean="0"/>
              <a:t>Use milliamps as a unit of measurement rather than amp.  Convert amps to milliamps by multiplying amps by 1000 (or move the decimal three places to the right).</a:t>
            </a:r>
          </a:p>
          <a:p>
            <a:pPr eaLnBrk="1" hangingPunct="1">
              <a:lnSpc>
                <a:spcPct val="90000"/>
              </a:lnSpc>
            </a:pPr>
            <a:endParaRPr lang="en-US" smtClean="0"/>
          </a:p>
          <a:p>
            <a:pPr eaLnBrk="1" hangingPunct="1">
              <a:lnSpc>
                <a:spcPct val="90000"/>
              </a:lnSpc>
            </a:pPr>
            <a:r>
              <a:rPr lang="en-US" b="1" i="1" u="sng" smtClean="0"/>
              <a:t>Instructor Notes</a:t>
            </a:r>
            <a:endParaRPr lang="en-US" i="1" smtClean="0"/>
          </a:p>
          <a:p>
            <a:pPr eaLnBrk="1" hangingPunct="1">
              <a:lnSpc>
                <a:spcPct val="90000"/>
              </a:lnSpc>
            </a:pPr>
            <a:r>
              <a:rPr lang="en-US" i="1" smtClean="0"/>
              <a:t>The clinical significance of increasing the current:</a:t>
            </a:r>
          </a:p>
          <a:p>
            <a:pPr eaLnBrk="1" hangingPunct="1">
              <a:lnSpc>
                <a:spcPct val="90000"/>
              </a:lnSpc>
            </a:pPr>
            <a:r>
              <a:rPr lang="en-US" b="1" i="1" smtClean="0"/>
              <a:t>Ask:</a:t>
            </a:r>
            <a:r>
              <a:rPr lang="en-US" i="1" smtClean="0"/>
              <a:t> What effect will this have on device longevity?</a:t>
            </a:r>
          </a:p>
          <a:p>
            <a:pPr lvl="1" eaLnBrk="1" hangingPunct="1">
              <a:lnSpc>
                <a:spcPct val="90000"/>
              </a:lnSpc>
              <a:buFontTx/>
              <a:buChar char="•"/>
            </a:pPr>
            <a:r>
              <a:rPr lang="en-US" i="1" smtClean="0"/>
              <a:t>It will increase battery drain and decrease device longevity.</a:t>
            </a:r>
          </a:p>
          <a:p>
            <a:pPr eaLnBrk="1" hangingPunct="1">
              <a:lnSpc>
                <a:spcPct val="90000"/>
              </a:lnSpc>
            </a:pPr>
            <a:r>
              <a:rPr lang="en-US" b="1" i="1" smtClean="0"/>
              <a:t>Ask:</a:t>
            </a:r>
            <a:r>
              <a:rPr lang="en-US" i="1" smtClean="0"/>
              <a:t> Will the pacemaker reliably capture the myocardium?</a:t>
            </a:r>
          </a:p>
          <a:p>
            <a:pPr lvl="1" eaLnBrk="1" hangingPunct="1">
              <a:lnSpc>
                <a:spcPct val="90000"/>
              </a:lnSpc>
              <a:buFontTx/>
              <a:buChar char="•"/>
            </a:pPr>
            <a:r>
              <a:rPr lang="en-US" i="1" smtClean="0"/>
              <a:t>The higher the current the more likely it is to capture the myocardium.</a:t>
            </a:r>
          </a:p>
          <a:p>
            <a:pPr eaLnBrk="1" hangingPunct="1">
              <a:lnSpc>
                <a:spcPct val="90000"/>
              </a:lnSpc>
            </a:pPr>
            <a:r>
              <a:rPr lang="en-US" b="1" i="1" smtClean="0"/>
              <a:t>Ask:</a:t>
            </a:r>
            <a:r>
              <a:rPr lang="en-US" i="1" smtClean="0"/>
              <a:t> Could the patient notice any ill effects from increasing the current?</a:t>
            </a:r>
          </a:p>
          <a:p>
            <a:pPr lvl="1" eaLnBrk="1" hangingPunct="1">
              <a:lnSpc>
                <a:spcPct val="90000"/>
              </a:lnSpc>
              <a:buFontTx/>
              <a:buChar char="•"/>
            </a:pPr>
            <a:r>
              <a:rPr lang="en-US" i="1" smtClean="0"/>
              <a:t>Yes, other muscles in the area of the pacing leads could be stimulated as well, for example the diaphragm. </a:t>
            </a:r>
          </a:p>
          <a:p>
            <a:pPr eaLnBrk="1" hangingPunct="1">
              <a:lnSpc>
                <a:spcPct val="90000"/>
              </a:lnSpc>
            </a:pPr>
            <a:endParaRPr lang="en-US" smtClean="0"/>
          </a:p>
          <a:p>
            <a:pPr eaLnBrk="1" hangingPunct="1">
              <a:lnSpc>
                <a:spcPct val="90000"/>
              </a:lnSpc>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548457" rtl="0" eaLnBrk="1" fontAlgn="auto" latinLnBrk="0" hangingPunct="1">
              <a:lnSpc>
                <a:spcPct val="100000"/>
              </a:lnSpc>
              <a:spcBef>
                <a:spcPts val="0"/>
              </a:spcBef>
              <a:spcAft>
                <a:spcPts val="0"/>
              </a:spcAft>
              <a:buClrTx/>
              <a:buSzTx/>
              <a:buFontTx/>
              <a:buNone/>
              <a:tabLst/>
              <a:defRPr/>
            </a:pPr>
            <a:r>
              <a:rPr lang="en-US" altLang="en-US" dirty="0">
                <a:latin typeface="Effra" panose="020B0604020202020204" charset="0"/>
              </a:rPr>
              <a:t>Capture threshold is defined as the minimum electrical stimulus required to CONSISTENTLY capture the heart outside of the myocardial refractory period (i.e., outside of the absolute and effective refractory periods). In this example of simple ventricular pacing, we see the first 3 pacing “spikes” are followed by QRS complexes, but the fourth is not.  This fourth complex is an example of non-capture.</a:t>
            </a:r>
          </a:p>
          <a:p>
            <a:endParaRPr lang="en-US" dirty="0">
              <a:latin typeface="Effra" panose="020B0604020202020204" charset="0"/>
            </a:endParaRPr>
          </a:p>
        </p:txBody>
      </p:sp>
      <p:sp>
        <p:nvSpPr>
          <p:cNvPr id="4" name="Slide Number Placeholder 3"/>
          <p:cNvSpPr>
            <a:spLocks noGrp="1"/>
          </p:cNvSpPr>
          <p:nvPr>
            <p:ph type="sldNum" sz="quarter" idx="10"/>
          </p:nvPr>
        </p:nvSpPr>
        <p:spPr/>
        <p:txBody>
          <a:bodyPr/>
          <a:lstStyle/>
          <a:p>
            <a:fld id="{9E721036-882B-7948-8734-521EC9923D61}" type="slidenum">
              <a:rPr lang="en-US" smtClean="0"/>
              <a:pPr/>
              <a:t>39</a:t>
            </a:fld>
            <a:endParaRPr lang="en-US" dirty="0"/>
          </a:p>
        </p:txBody>
      </p:sp>
    </p:spTree>
    <p:extLst>
      <p:ext uri="{BB962C8B-B14F-4D97-AF65-F5344CB8AC3E}">
        <p14:creationId xmlns="" xmlns:p14="http://schemas.microsoft.com/office/powerpoint/2010/main" val="1888206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548457" rtl="0" eaLnBrk="1" fontAlgn="auto" latinLnBrk="0" hangingPunct="1">
              <a:lnSpc>
                <a:spcPct val="100000"/>
              </a:lnSpc>
              <a:spcBef>
                <a:spcPts val="0"/>
              </a:spcBef>
              <a:spcAft>
                <a:spcPts val="0"/>
              </a:spcAft>
              <a:buClrTx/>
              <a:buSzTx/>
              <a:buFontTx/>
              <a:buNone/>
              <a:tabLst/>
              <a:defRPr/>
            </a:pPr>
            <a:r>
              <a:rPr lang="en-US" altLang="en-US" dirty="0">
                <a:latin typeface="Effra" panose="020B0604020202020204" charset="0"/>
              </a:rPr>
              <a:t>Lithium-iodine is the most commonly used power source for today’s pacemakers.  Microprocessors (both ROM and RAM) control sensing, output, telemetry, and diagnostic circuits.   </a:t>
            </a:r>
          </a:p>
          <a:p>
            <a:endParaRPr lang="en-US" dirty="0"/>
          </a:p>
        </p:txBody>
      </p:sp>
      <p:sp>
        <p:nvSpPr>
          <p:cNvPr id="4" name="Slide Number Placeholder 3"/>
          <p:cNvSpPr>
            <a:spLocks noGrp="1"/>
          </p:cNvSpPr>
          <p:nvPr>
            <p:ph type="sldNum" sz="quarter" idx="10"/>
          </p:nvPr>
        </p:nvSpPr>
        <p:spPr/>
        <p:txBody>
          <a:bodyPr/>
          <a:lstStyle/>
          <a:p>
            <a:fld id="{9E721036-882B-7948-8734-521EC9923D61}" type="slidenum">
              <a:rPr lang="en-US" smtClean="0"/>
              <a:pPr/>
              <a:t>8</a:t>
            </a:fld>
            <a:endParaRPr lang="en-US" dirty="0"/>
          </a:p>
        </p:txBody>
      </p:sp>
    </p:spTree>
    <p:extLst>
      <p:ext uri="{BB962C8B-B14F-4D97-AF65-F5344CB8AC3E}">
        <p14:creationId xmlns="" xmlns:p14="http://schemas.microsoft.com/office/powerpoint/2010/main" val="565038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tabLst>
                <a:tab pos="457200" algn="l"/>
              </a:tabLst>
            </a:pPr>
            <a:r>
              <a:rPr lang="en-US" altLang="en-US" sz="900" dirty="0">
                <a:latin typeface="Effra" panose="020B0604020202020204" charset="0"/>
              </a:rPr>
              <a:t>This graph compares the stimulation thresholds of contemporary pacing leads.  Older, non-steroid electrodes exhibited higher threshold peaking than that of steroid leads shown on the slide.</a:t>
            </a:r>
          </a:p>
          <a:p>
            <a:pPr eaLnBrk="1" hangingPunct="1">
              <a:lnSpc>
                <a:spcPct val="90000"/>
              </a:lnSpc>
              <a:tabLst>
                <a:tab pos="457200" algn="l"/>
              </a:tabLst>
            </a:pPr>
            <a:r>
              <a:rPr lang="en-US" altLang="en-US" sz="900" dirty="0">
                <a:latin typeface="Effra" panose="020B0604020202020204" charset="0"/>
              </a:rPr>
              <a:t>The different types of electrodes exhibit a wide range of threshold peaking.</a:t>
            </a:r>
          </a:p>
          <a:p>
            <a:pPr eaLnBrk="1" hangingPunct="1">
              <a:lnSpc>
                <a:spcPct val="90000"/>
              </a:lnSpc>
              <a:tabLst>
                <a:tab pos="457200" algn="l"/>
              </a:tabLst>
            </a:pPr>
            <a:r>
              <a:rPr lang="en-US" altLang="en-US" sz="900" dirty="0">
                <a:latin typeface="Effra" panose="020B0604020202020204" charset="0"/>
              </a:rPr>
              <a:t>Steroid-eluting electrodes continue to show lower chronic stimulation thresholds and no significant peaking.</a:t>
            </a:r>
          </a:p>
          <a:p>
            <a:pPr eaLnBrk="1" hangingPunct="1">
              <a:lnSpc>
                <a:spcPct val="90000"/>
              </a:lnSpc>
              <a:tabLst>
                <a:tab pos="457200" algn="l"/>
              </a:tabLst>
            </a:pPr>
            <a:r>
              <a:rPr lang="en-US" altLang="en-US" sz="900" dirty="0">
                <a:latin typeface="Effra" panose="020B0604020202020204" charset="0"/>
              </a:rPr>
              <a:t>Threshold changes are shown here over a 12-week period post-implant, where a comparison is made between:</a:t>
            </a:r>
          </a:p>
          <a:p>
            <a:pPr lvl="1" eaLnBrk="1" hangingPunct="1">
              <a:lnSpc>
                <a:spcPct val="90000"/>
              </a:lnSpc>
              <a:tabLst>
                <a:tab pos="457200" algn="l"/>
              </a:tabLst>
            </a:pPr>
            <a:r>
              <a:rPr lang="en-US" altLang="en-US" sz="900" dirty="0">
                <a:latin typeface="Effra" panose="020B0604020202020204" charset="0"/>
              </a:rPr>
              <a:t>• Smooth metal electrode</a:t>
            </a:r>
          </a:p>
          <a:p>
            <a:pPr lvl="1" eaLnBrk="1" hangingPunct="1">
              <a:lnSpc>
                <a:spcPct val="90000"/>
              </a:lnSpc>
              <a:tabLst>
                <a:tab pos="457200" algn="l"/>
              </a:tabLst>
            </a:pPr>
            <a:r>
              <a:rPr lang="en-US" altLang="en-US" sz="900" dirty="0">
                <a:latin typeface="Effra" panose="020B0604020202020204" charset="0"/>
              </a:rPr>
              <a:t>• Textured metal electrode</a:t>
            </a:r>
          </a:p>
          <a:p>
            <a:pPr lvl="1" eaLnBrk="1" hangingPunct="1">
              <a:lnSpc>
                <a:spcPct val="90000"/>
              </a:lnSpc>
              <a:tabLst>
                <a:tab pos="457200" algn="l"/>
              </a:tabLst>
            </a:pPr>
            <a:r>
              <a:rPr lang="en-US" altLang="en-US" sz="900" dirty="0">
                <a:latin typeface="Effra" panose="020B0604020202020204" charset="0"/>
              </a:rPr>
              <a:t>• Steroid-eluting electrode</a:t>
            </a:r>
          </a:p>
          <a:p>
            <a:pPr eaLnBrk="1" hangingPunct="1">
              <a:lnSpc>
                <a:spcPct val="90000"/>
              </a:lnSpc>
              <a:tabLst>
                <a:tab pos="457200" algn="l"/>
              </a:tabLst>
            </a:pPr>
            <a:r>
              <a:rPr lang="en-US" altLang="en-US" sz="900" dirty="0">
                <a:latin typeface="Effra" panose="020B0604020202020204" charset="0"/>
              </a:rPr>
              <a:t>Traditionally, implant stimulation thresholds are relatively low. Non-steroid-eluting electrodes exhibit a peaking phase from week 1 to approximately week 6, due to the maturation process at the electrode-tissue interface. Steroid-eluting electrodes exhibit virtually no peaking.</a:t>
            </a:r>
          </a:p>
          <a:p>
            <a:pPr eaLnBrk="1" hangingPunct="1">
              <a:lnSpc>
                <a:spcPct val="90000"/>
              </a:lnSpc>
              <a:tabLst>
                <a:tab pos="457200" algn="l"/>
              </a:tabLst>
            </a:pPr>
            <a:endParaRPr lang="en-US" altLang="en-US" sz="900" dirty="0">
              <a:latin typeface="Effra" panose="020B0604020202020204" charset="0"/>
            </a:endParaRPr>
          </a:p>
          <a:p>
            <a:pPr eaLnBrk="1" hangingPunct="1">
              <a:lnSpc>
                <a:spcPct val="90000"/>
              </a:lnSpc>
              <a:tabLst>
                <a:tab pos="457200" algn="l"/>
              </a:tabLst>
            </a:pPr>
            <a:r>
              <a:rPr lang="en-US" altLang="en-US" sz="900" dirty="0">
                <a:latin typeface="Effra" panose="020B0604020202020204" charset="0"/>
              </a:rPr>
              <a:t>The chronic phase of stimulation threshold occurs 8-12 weeks post-implant, which is characterized by a plateau.  This plateau is higher than the acute phase, due to fibrotic encapsulation of the electrode.  Steroid-eluting lead chronic thresholds remain close to implant values.</a:t>
            </a:r>
          </a:p>
          <a:p>
            <a:pPr eaLnBrk="1" hangingPunct="1">
              <a:lnSpc>
                <a:spcPct val="90000"/>
              </a:lnSpc>
              <a:tabLst>
                <a:tab pos="457200" algn="l"/>
              </a:tabLst>
            </a:pPr>
            <a:endParaRPr lang="en-US" altLang="en-US" sz="900" b="1" dirty="0">
              <a:latin typeface="Effra" panose="020B0604020202020204" charset="0"/>
            </a:endParaRPr>
          </a:p>
          <a:p>
            <a:pPr eaLnBrk="1" hangingPunct="1">
              <a:lnSpc>
                <a:spcPct val="90000"/>
              </a:lnSpc>
              <a:tabLst>
                <a:tab pos="457200" algn="l"/>
              </a:tabLst>
            </a:pPr>
            <a:r>
              <a:rPr lang="en-US" altLang="en-US" sz="900" b="1" dirty="0">
                <a:latin typeface="Effra" panose="020B0604020202020204" charset="0"/>
              </a:rPr>
              <a:t>References: </a:t>
            </a:r>
            <a:r>
              <a:rPr lang="en-US" altLang="en-US" sz="900" dirty="0">
                <a:latin typeface="Effra" panose="020B0604020202020204" charset="0"/>
              </a:rPr>
              <a:t>Pacing Reference Guide, Bakken Education Center, 1995, UC199601047aEN. Cardiac Pacing, Second Edition, Edited by Kenneth A. Ellenbogen. 1996.</a:t>
            </a:r>
          </a:p>
          <a:p>
            <a:pPr eaLnBrk="1" hangingPunct="1">
              <a:lnSpc>
                <a:spcPct val="90000"/>
              </a:lnSpc>
              <a:tabLst>
                <a:tab pos="457200" algn="l"/>
              </a:tabLst>
            </a:pPr>
            <a:endParaRPr lang="en-US" altLang="en-US" sz="900" dirty="0">
              <a:latin typeface="Effra" panose="020B0604020202020204" charset="0"/>
            </a:endParaRPr>
          </a:p>
          <a:p>
            <a:endParaRPr lang="en-US" dirty="0">
              <a:latin typeface="Effra" panose="020B0604020202020204" charset="0"/>
            </a:endParaRPr>
          </a:p>
        </p:txBody>
      </p:sp>
      <p:sp>
        <p:nvSpPr>
          <p:cNvPr id="4" name="Slide Number Placeholder 3"/>
          <p:cNvSpPr>
            <a:spLocks noGrp="1"/>
          </p:cNvSpPr>
          <p:nvPr>
            <p:ph type="sldNum" sz="quarter" idx="10"/>
          </p:nvPr>
        </p:nvSpPr>
        <p:spPr/>
        <p:txBody>
          <a:bodyPr/>
          <a:lstStyle/>
          <a:p>
            <a:fld id="{9E721036-882B-7948-8734-521EC9923D61}" type="slidenum">
              <a:rPr lang="en-US" smtClean="0"/>
              <a:pPr/>
              <a:t>43</a:t>
            </a:fld>
            <a:endParaRPr lang="en-US" dirty="0"/>
          </a:p>
        </p:txBody>
      </p:sp>
    </p:spTree>
    <p:extLst>
      <p:ext uri="{BB962C8B-B14F-4D97-AF65-F5344CB8AC3E}">
        <p14:creationId xmlns="" xmlns:p14="http://schemas.microsoft.com/office/powerpoint/2010/main" val="2386591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n-US" dirty="0">
                <a:latin typeface="Effra" panose="020B0604020202020204" charset="0"/>
              </a:rPr>
              <a:t>Once a pacemaker and its leads are implanted into the body, a maturation process begins.  For the leads, there are three phases that make up this process:</a:t>
            </a:r>
          </a:p>
          <a:p>
            <a:pPr marL="406400" lvl="1" indent="-177800" eaLnBrk="1" hangingPunct="1">
              <a:lnSpc>
                <a:spcPct val="90000"/>
              </a:lnSpc>
              <a:buFontTx/>
              <a:buChar char="•"/>
            </a:pPr>
            <a:r>
              <a:rPr lang="en-US" altLang="en-US" dirty="0">
                <a:latin typeface="Effra" panose="020B0604020202020204" charset="0"/>
              </a:rPr>
              <a:t>The acute phase, where thresholds immediately following implant are low </a:t>
            </a:r>
          </a:p>
          <a:p>
            <a:pPr marL="406400" lvl="1" indent="-177800" eaLnBrk="1" hangingPunct="1">
              <a:lnSpc>
                <a:spcPct val="90000"/>
              </a:lnSpc>
              <a:buFontTx/>
              <a:buChar char="•"/>
            </a:pPr>
            <a:r>
              <a:rPr lang="en-US" altLang="en-US" dirty="0">
                <a:latin typeface="Effra" panose="020B0604020202020204" charset="0"/>
              </a:rPr>
              <a:t>The peaking phase, where thresholds rise and reach their highest point, usually around one week post-implant.  This is followed by a decline in the threshold over the next 6 to 8 weeks as the tissue reaction subsides.</a:t>
            </a:r>
          </a:p>
          <a:p>
            <a:pPr marL="406400" lvl="1" indent="-177800" eaLnBrk="1" hangingPunct="1">
              <a:lnSpc>
                <a:spcPct val="90000"/>
              </a:lnSpc>
              <a:buFontTx/>
              <a:buChar char="•"/>
            </a:pPr>
            <a:r>
              <a:rPr lang="en-US" altLang="en-US" dirty="0">
                <a:latin typeface="Effra" panose="020B0604020202020204" charset="0"/>
              </a:rPr>
              <a:t>The chronic phase, where thresholds assume a stable reading to a level somewhat higher than that at implantation, but less than the peak threshold</a:t>
            </a:r>
          </a:p>
          <a:p>
            <a:pPr eaLnBrk="1" hangingPunct="1">
              <a:lnSpc>
                <a:spcPct val="90000"/>
              </a:lnSpc>
            </a:pPr>
            <a:r>
              <a:rPr lang="en-US" altLang="en-US" dirty="0">
                <a:latin typeface="Effra" panose="020B0604020202020204" charset="0"/>
              </a:rPr>
              <a:t>The lead maturation process occurs due to the trauma to cells surrounding the electrode, which causes edema, and subsequent development of a fibrotic capsule.  The unexcitable capsule reduces the current at the electrode interface, requiring more energy to capture the heart.</a:t>
            </a:r>
          </a:p>
          <a:p>
            <a:endParaRPr lang="en-US" dirty="0">
              <a:latin typeface="Effra" panose="020B0604020202020204" charset="0"/>
            </a:endParaRPr>
          </a:p>
        </p:txBody>
      </p:sp>
      <p:sp>
        <p:nvSpPr>
          <p:cNvPr id="4" name="Slide Number Placeholder 3"/>
          <p:cNvSpPr>
            <a:spLocks noGrp="1"/>
          </p:cNvSpPr>
          <p:nvPr>
            <p:ph type="sldNum" sz="quarter" idx="10"/>
          </p:nvPr>
        </p:nvSpPr>
        <p:spPr/>
        <p:txBody>
          <a:bodyPr/>
          <a:lstStyle/>
          <a:p>
            <a:fld id="{9E721036-882B-7948-8734-521EC9923D61}" type="slidenum">
              <a:rPr lang="en-US" smtClean="0"/>
              <a:pPr/>
              <a:t>44</a:t>
            </a:fld>
            <a:endParaRPr lang="en-US" dirty="0"/>
          </a:p>
        </p:txBody>
      </p:sp>
    </p:spTree>
    <p:extLst>
      <p:ext uri="{BB962C8B-B14F-4D97-AF65-F5344CB8AC3E}">
        <p14:creationId xmlns="" xmlns:p14="http://schemas.microsoft.com/office/powerpoint/2010/main" val="3024065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Effra" panose="020B0604020202020204" charset="0"/>
              </a:rPr>
              <a:t>Steroid eluting leads reduce inflammation by employing a capsule of dexamethasone sodium phosphate  This steroid is gradually emitted over time, nearly eliminating the peaking phenomenon of the lead maturation process, and greatly reducing the formation of the fibrotic capsule around the cathode.</a:t>
            </a:r>
          </a:p>
          <a:p>
            <a:pPr eaLnBrk="1" hangingPunct="1"/>
            <a:r>
              <a:rPr lang="en-US" altLang="en-US" dirty="0">
                <a:latin typeface="Effra" panose="020B0604020202020204" charset="0"/>
              </a:rPr>
              <a:t>Medtronic first introduced steroid eluting leads in the mid 1980’s.  Today we manufacture and sell steroid eluting leads with active and passive fixation, and even epicardial steroid eluting leads.</a:t>
            </a:r>
          </a:p>
          <a:p>
            <a:endParaRPr lang="en-US" dirty="0">
              <a:latin typeface="Effra" panose="020B0604020202020204" charset="0"/>
            </a:endParaRPr>
          </a:p>
        </p:txBody>
      </p:sp>
      <p:sp>
        <p:nvSpPr>
          <p:cNvPr id="4" name="Slide Number Placeholder 3"/>
          <p:cNvSpPr>
            <a:spLocks noGrp="1"/>
          </p:cNvSpPr>
          <p:nvPr>
            <p:ph type="sldNum" sz="quarter" idx="10"/>
          </p:nvPr>
        </p:nvSpPr>
        <p:spPr/>
        <p:txBody>
          <a:bodyPr/>
          <a:lstStyle/>
          <a:p>
            <a:fld id="{9E721036-882B-7948-8734-521EC9923D61}" type="slidenum">
              <a:rPr lang="en-US" smtClean="0"/>
              <a:pPr/>
              <a:t>45</a:t>
            </a:fld>
            <a:endParaRPr lang="en-US" dirty="0"/>
          </a:p>
        </p:txBody>
      </p:sp>
    </p:spTree>
    <p:extLst>
      <p:ext uri="{BB962C8B-B14F-4D97-AF65-F5344CB8AC3E}">
        <p14:creationId xmlns="" xmlns:p14="http://schemas.microsoft.com/office/powerpoint/2010/main" val="2085966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p:sp>
      <p:sp>
        <p:nvSpPr>
          <p:cNvPr id="60419" name="Notes Placeholder 2"/>
          <p:cNvSpPr>
            <a:spLocks noGrp="1"/>
          </p:cNvSpPr>
          <p:nvPr>
            <p:ph type="body" idx="1"/>
          </p:nvPr>
        </p:nvSpPr>
        <p:spPr>
          <a:noFill/>
        </p:spPr>
        <p:txBody>
          <a:bodyPr/>
          <a:lstStyle/>
          <a:p>
            <a:r>
              <a:rPr lang="en-US" smtClean="0">
                <a:latin typeface="Noteworthy Bold"/>
                <a:cs typeface="Noteworthy Bold"/>
              </a:rPr>
              <a:t>The effect or effects of appropriately placing a magnet over a pacemaker are shown. Column 1 shows the pacemaker manufacturer. If the magnet response is programmable, column 2 shows the various programmable modes available. The first mode shown for a company is the default mode. Column 3 shows the effect on pacing therapy for the magnet mode shown in column 2. Unless otherwise specified, asynchronous pacing takes place, without rate responsiveness, in the chambers originally programmed. Thus, a dual-chamber program would result in DOO pacing, and a single-chamber program would result in VOO pacing (unless an atrial device is used, which would be AOO), and a biventricular, dual-chamber device would be DOOOV.</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3886200" y="0"/>
            <a:ext cx="2971800" cy="457200"/>
          </a:xfrm>
          <a:prstGeom prst="rect">
            <a:avLst/>
          </a:prstGeom>
          <a:noFill/>
          <a:ln w="9525">
            <a:noFill/>
            <a:miter lim="800000"/>
            <a:headEnd/>
            <a:tailEnd/>
          </a:ln>
        </p:spPr>
        <p:txBody>
          <a:bodyPr wrap="none" anchor="ctr"/>
          <a:lstStyle/>
          <a:p>
            <a:endParaRPr lang="en-US" altLang="en-US"/>
          </a:p>
        </p:txBody>
      </p:sp>
      <p:sp>
        <p:nvSpPr>
          <p:cNvPr id="69635" name="Rectangle 3"/>
          <p:cNvSpPr>
            <a:spLocks noChangeArrowheads="1"/>
          </p:cNvSpPr>
          <p:nvPr/>
        </p:nvSpPr>
        <p:spPr bwMode="auto">
          <a:xfrm>
            <a:off x="0" y="8686800"/>
            <a:ext cx="2971800" cy="457200"/>
          </a:xfrm>
          <a:prstGeom prst="rect">
            <a:avLst/>
          </a:prstGeom>
          <a:noFill/>
          <a:ln w="9525">
            <a:noFill/>
            <a:miter lim="800000"/>
            <a:headEnd/>
            <a:tailEnd/>
          </a:ln>
        </p:spPr>
        <p:txBody>
          <a:bodyPr wrap="none" anchor="ctr"/>
          <a:lstStyle/>
          <a:p>
            <a:endParaRPr lang="en-US" altLang="en-US"/>
          </a:p>
        </p:txBody>
      </p:sp>
      <p:sp>
        <p:nvSpPr>
          <p:cNvPr id="69636" name="Rectangle 4"/>
          <p:cNvSpPr>
            <a:spLocks noChangeArrowheads="1"/>
          </p:cNvSpPr>
          <p:nvPr/>
        </p:nvSpPr>
        <p:spPr bwMode="auto">
          <a:xfrm>
            <a:off x="0" y="0"/>
            <a:ext cx="2971800" cy="457200"/>
          </a:xfrm>
          <a:prstGeom prst="rect">
            <a:avLst/>
          </a:prstGeom>
          <a:noFill/>
          <a:ln w="9525">
            <a:noFill/>
            <a:miter lim="800000"/>
            <a:headEnd/>
            <a:tailEnd/>
          </a:ln>
        </p:spPr>
        <p:txBody>
          <a:bodyPr wrap="none" anchor="ctr"/>
          <a:lstStyle/>
          <a:p>
            <a:endParaRPr lang="en-US" altLang="en-US"/>
          </a:p>
        </p:txBody>
      </p:sp>
      <p:sp>
        <p:nvSpPr>
          <p:cNvPr id="69637" name="Rectangle 5"/>
          <p:cNvSpPr>
            <a:spLocks noChangeArrowheads="1"/>
          </p:cNvSpPr>
          <p:nvPr/>
        </p:nvSpPr>
        <p:spPr bwMode="auto">
          <a:xfrm>
            <a:off x="3886200" y="0"/>
            <a:ext cx="2971800" cy="457200"/>
          </a:xfrm>
          <a:prstGeom prst="rect">
            <a:avLst/>
          </a:prstGeom>
          <a:noFill/>
          <a:ln w="9525">
            <a:noFill/>
            <a:miter lim="800000"/>
            <a:headEnd/>
            <a:tailEnd/>
          </a:ln>
        </p:spPr>
        <p:txBody>
          <a:bodyPr wrap="none" anchor="ctr"/>
          <a:lstStyle/>
          <a:p>
            <a:endParaRPr lang="en-US" altLang="en-US"/>
          </a:p>
        </p:txBody>
      </p:sp>
      <p:sp>
        <p:nvSpPr>
          <p:cNvPr id="69638" name="Rectangle 6"/>
          <p:cNvSpPr>
            <a:spLocks noChangeArrowheads="1"/>
          </p:cNvSpPr>
          <p:nvPr/>
        </p:nvSpPr>
        <p:spPr bwMode="auto">
          <a:xfrm>
            <a:off x="0" y="8686800"/>
            <a:ext cx="2971800" cy="457200"/>
          </a:xfrm>
          <a:prstGeom prst="rect">
            <a:avLst/>
          </a:prstGeom>
          <a:noFill/>
          <a:ln w="9525">
            <a:noFill/>
            <a:miter lim="800000"/>
            <a:headEnd/>
            <a:tailEnd/>
          </a:ln>
        </p:spPr>
        <p:txBody>
          <a:bodyPr wrap="none" anchor="ctr"/>
          <a:lstStyle/>
          <a:p>
            <a:endParaRPr lang="en-US" altLang="en-US"/>
          </a:p>
        </p:txBody>
      </p:sp>
      <p:sp>
        <p:nvSpPr>
          <p:cNvPr id="69639" name="Rectangle 7"/>
          <p:cNvSpPr>
            <a:spLocks noChangeArrowheads="1"/>
          </p:cNvSpPr>
          <p:nvPr/>
        </p:nvSpPr>
        <p:spPr bwMode="auto">
          <a:xfrm>
            <a:off x="0" y="0"/>
            <a:ext cx="2971800" cy="457200"/>
          </a:xfrm>
          <a:prstGeom prst="rect">
            <a:avLst/>
          </a:prstGeom>
          <a:noFill/>
          <a:ln w="9525">
            <a:noFill/>
            <a:miter lim="800000"/>
            <a:headEnd/>
            <a:tailEnd/>
          </a:ln>
        </p:spPr>
        <p:txBody>
          <a:bodyPr wrap="none" anchor="ctr"/>
          <a:lstStyle/>
          <a:p>
            <a:endParaRPr lang="en-US" altLang="en-US"/>
          </a:p>
        </p:txBody>
      </p:sp>
      <p:sp>
        <p:nvSpPr>
          <p:cNvPr id="69640" name="Rectangle 8"/>
          <p:cNvSpPr>
            <a:spLocks noChangeArrowheads="1"/>
          </p:cNvSpPr>
          <p:nvPr/>
        </p:nvSpPr>
        <p:spPr bwMode="auto">
          <a:xfrm>
            <a:off x="3886200" y="0"/>
            <a:ext cx="2971800" cy="457200"/>
          </a:xfrm>
          <a:prstGeom prst="rect">
            <a:avLst/>
          </a:prstGeom>
          <a:noFill/>
          <a:ln w="9525">
            <a:noFill/>
            <a:miter lim="800000"/>
            <a:headEnd/>
            <a:tailEnd/>
          </a:ln>
        </p:spPr>
        <p:txBody>
          <a:bodyPr wrap="none" anchor="ctr"/>
          <a:lstStyle/>
          <a:p>
            <a:endParaRPr lang="en-US" altLang="en-US"/>
          </a:p>
        </p:txBody>
      </p:sp>
      <p:sp>
        <p:nvSpPr>
          <p:cNvPr id="69641" name="Rectangle 9"/>
          <p:cNvSpPr>
            <a:spLocks noChangeArrowheads="1"/>
          </p:cNvSpPr>
          <p:nvPr/>
        </p:nvSpPr>
        <p:spPr bwMode="auto">
          <a:xfrm>
            <a:off x="0" y="8686800"/>
            <a:ext cx="2971800" cy="457200"/>
          </a:xfrm>
          <a:prstGeom prst="rect">
            <a:avLst/>
          </a:prstGeom>
          <a:noFill/>
          <a:ln w="9525">
            <a:noFill/>
            <a:miter lim="800000"/>
            <a:headEnd/>
            <a:tailEnd/>
          </a:ln>
        </p:spPr>
        <p:txBody>
          <a:bodyPr wrap="none" anchor="ctr"/>
          <a:lstStyle/>
          <a:p>
            <a:endParaRPr lang="en-US" altLang="en-US"/>
          </a:p>
        </p:txBody>
      </p:sp>
      <p:sp>
        <p:nvSpPr>
          <p:cNvPr id="69642" name="Rectangle 10"/>
          <p:cNvSpPr>
            <a:spLocks noChangeArrowheads="1"/>
          </p:cNvSpPr>
          <p:nvPr/>
        </p:nvSpPr>
        <p:spPr bwMode="auto">
          <a:xfrm>
            <a:off x="0" y="0"/>
            <a:ext cx="2971800" cy="457200"/>
          </a:xfrm>
          <a:prstGeom prst="rect">
            <a:avLst/>
          </a:prstGeom>
          <a:noFill/>
          <a:ln w="9525">
            <a:noFill/>
            <a:miter lim="800000"/>
            <a:headEnd/>
            <a:tailEnd/>
          </a:ln>
        </p:spPr>
        <p:txBody>
          <a:bodyPr wrap="none" anchor="ctr"/>
          <a:lstStyle/>
          <a:p>
            <a:endParaRPr lang="en-US" altLang="en-US"/>
          </a:p>
        </p:txBody>
      </p:sp>
      <p:sp>
        <p:nvSpPr>
          <p:cNvPr id="69643" name="Rectangle 11"/>
          <p:cNvSpPr>
            <a:spLocks noChangeArrowheads="1"/>
          </p:cNvSpPr>
          <p:nvPr/>
        </p:nvSpPr>
        <p:spPr bwMode="auto">
          <a:xfrm>
            <a:off x="3884613" y="0"/>
            <a:ext cx="2974975" cy="457200"/>
          </a:xfrm>
          <a:prstGeom prst="rect">
            <a:avLst/>
          </a:prstGeom>
          <a:noFill/>
          <a:ln w="9525">
            <a:noFill/>
            <a:miter lim="800000"/>
            <a:headEnd/>
            <a:tailEnd/>
          </a:ln>
        </p:spPr>
        <p:txBody>
          <a:bodyPr wrap="none" anchor="ctr"/>
          <a:lstStyle/>
          <a:p>
            <a:endParaRPr lang="en-US" altLang="en-US"/>
          </a:p>
        </p:txBody>
      </p:sp>
      <p:sp>
        <p:nvSpPr>
          <p:cNvPr id="69644" name="Rectangle 12"/>
          <p:cNvSpPr>
            <a:spLocks noChangeArrowheads="1"/>
          </p:cNvSpPr>
          <p:nvPr/>
        </p:nvSpPr>
        <p:spPr bwMode="auto">
          <a:xfrm>
            <a:off x="-3175" y="8686800"/>
            <a:ext cx="2973388" cy="457200"/>
          </a:xfrm>
          <a:prstGeom prst="rect">
            <a:avLst/>
          </a:prstGeom>
          <a:noFill/>
          <a:ln w="9525">
            <a:noFill/>
            <a:miter lim="800000"/>
            <a:headEnd/>
            <a:tailEnd/>
          </a:ln>
        </p:spPr>
        <p:txBody>
          <a:bodyPr wrap="none" anchor="ctr"/>
          <a:lstStyle/>
          <a:p>
            <a:endParaRPr lang="en-US" altLang="en-US"/>
          </a:p>
        </p:txBody>
      </p:sp>
      <p:sp>
        <p:nvSpPr>
          <p:cNvPr id="69645" name="Rectangle 13"/>
          <p:cNvSpPr>
            <a:spLocks noChangeArrowheads="1"/>
          </p:cNvSpPr>
          <p:nvPr/>
        </p:nvSpPr>
        <p:spPr bwMode="auto">
          <a:xfrm>
            <a:off x="-3175" y="0"/>
            <a:ext cx="2973388" cy="457200"/>
          </a:xfrm>
          <a:prstGeom prst="rect">
            <a:avLst/>
          </a:prstGeom>
          <a:noFill/>
          <a:ln w="9525">
            <a:noFill/>
            <a:miter lim="800000"/>
            <a:headEnd/>
            <a:tailEnd/>
          </a:ln>
        </p:spPr>
        <p:txBody>
          <a:bodyPr wrap="none" anchor="ctr"/>
          <a:lstStyle/>
          <a:p>
            <a:endParaRPr lang="en-US" altLang="en-US"/>
          </a:p>
        </p:txBody>
      </p:sp>
      <p:sp>
        <p:nvSpPr>
          <p:cNvPr id="69646" name="Rectangle 14"/>
          <p:cNvSpPr>
            <a:spLocks noChangeArrowheads="1"/>
          </p:cNvSpPr>
          <p:nvPr/>
        </p:nvSpPr>
        <p:spPr bwMode="auto">
          <a:xfrm>
            <a:off x="3883025" y="0"/>
            <a:ext cx="2971800" cy="457200"/>
          </a:xfrm>
          <a:prstGeom prst="rect">
            <a:avLst/>
          </a:prstGeom>
          <a:noFill/>
          <a:ln w="9525">
            <a:noFill/>
            <a:miter lim="800000"/>
            <a:headEnd/>
            <a:tailEnd/>
          </a:ln>
        </p:spPr>
        <p:txBody>
          <a:bodyPr wrap="none" anchor="ctr"/>
          <a:lstStyle/>
          <a:p>
            <a:endParaRPr lang="en-US" altLang="en-US"/>
          </a:p>
        </p:txBody>
      </p:sp>
      <p:sp>
        <p:nvSpPr>
          <p:cNvPr id="69647" name="Rectangle 15"/>
          <p:cNvSpPr>
            <a:spLocks noChangeArrowheads="1"/>
          </p:cNvSpPr>
          <p:nvPr/>
        </p:nvSpPr>
        <p:spPr bwMode="auto">
          <a:xfrm>
            <a:off x="-1588" y="0"/>
            <a:ext cx="2971801" cy="457200"/>
          </a:xfrm>
          <a:prstGeom prst="rect">
            <a:avLst/>
          </a:prstGeom>
          <a:noFill/>
          <a:ln w="9525">
            <a:noFill/>
            <a:miter lim="800000"/>
            <a:headEnd/>
            <a:tailEnd/>
          </a:ln>
        </p:spPr>
        <p:txBody>
          <a:bodyPr wrap="none" anchor="ctr"/>
          <a:lstStyle/>
          <a:p>
            <a:endParaRPr lang="en-US" altLang="en-US"/>
          </a:p>
        </p:txBody>
      </p:sp>
      <p:sp>
        <p:nvSpPr>
          <p:cNvPr id="69648" name="Rectangle 16"/>
          <p:cNvSpPr>
            <a:spLocks noChangeArrowheads="1"/>
          </p:cNvSpPr>
          <p:nvPr/>
        </p:nvSpPr>
        <p:spPr bwMode="auto">
          <a:xfrm>
            <a:off x="3883025" y="0"/>
            <a:ext cx="2971800" cy="455613"/>
          </a:xfrm>
          <a:prstGeom prst="rect">
            <a:avLst/>
          </a:prstGeom>
          <a:noFill/>
          <a:ln w="9525">
            <a:noFill/>
            <a:miter lim="800000"/>
            <a:headEnd/>
            <a:tailEnd/>
          </a:ln>
        </p:spPr>
        <p:txBody>
          <a:bodyPr wrap="none" anchor="ctr"/>
          <a:lstStyle/>
          <a:p>
            <a:endParaRPr lang="en-US" altLang="en-US"/>
          </a:p>
        </p:txBody>
      </p:sp>
      <p:sp>
        <p:nvSpPr>
          <p:cNvPr id="69649" name="Rectangle 17"/>
          <p:cNvSpPr>
            <a:spLocks noChangeArrowheads="1"/>
          </p:cNvSpPr>
          <p:nvPr/>
        </p:nvSpPr>
        <p:spPr bwMode="auto">
          <a:xfrm>
            <a:off x="-1588" y="0"/>
            <a:ext cx="2971801" cy="455613"/>
          </a:xfrm>
          <a:prstGeom prst="rect">
            <a:avLst/>
          </a:prstGeom>
          <a:noFill/>
          <a:ln w="9525">
            <a:noFill/>
            <a:miter lim="800000"/>
            <a:headEnd/>
            <a:tailEnd/>
          </a:ln>
        </p:spPr>
        <p:txBody>
          <a:bodyPr wrap="none" anchor="ctr"/>
          <a:lstStyle/>
          <a:p>
            <a:endParaRPr lang="en-US" altLang="en-US"/>
          </a:p>
        </p:txBody>
      </p:sp>
      <p:sp>
        <p:nvSpPr>
          <p:cNvPr id="69650" name="Rectangle 18"/>
          <p:cNvSpPr>
            <a:spLocks noChangeArrowheads="1"/>
          </p:cNvSpPr>
          <p:nvPr/>
        </p:nvSpPr>
        <p:spPr bwMode="auto">
          <a:xfrm>
            <a:off x="3883025" y="0"/>
            <a:ext cx="2971800" cy="452438"/>
          </a:xfrm>
          <a:prstGeom prst="rect">
            <a:avLst/>
          </a:prstGeom>
          <a:noFill/>
          <a:ln w="9525">
            <a:noFill/>
            <a:miter lim="800000"/>
            <a:headEnd/>
            <a:tailEnd/>
          </a:ln>
        </p:spPr>
        <p:txBody>
          <a:bodyPr wrap="none" anchor="ctr"/>
          <a:lstStyle/>
          <a:p>
            <a:endParaRPr lang="en-US" altLang="en-US"/>
          </a:p>
        </p:txBody>
      </p:sp>
      <p:sp>
        <p:nvSpPr>
          <p:cNvPr id="69651" name="Rectangle 19"/>
          <p:cNvSpPr>
            <a:spLocks noChangeArrowheads="1"/>
          </p:cNvSpPr>
          <p:nvPr/>
        </p:nvSpPr>
        <p:spPr bwMode="auto">
          <a:xfrm>
            <a:off x="-1588" y="0"/>
            <a:ext cx="2971801" cy="452438"/>
          </a:xfrm>
          <a:prstGeom prst="rect">
            <a:avLst/>
          </a:prstGeom>
          <a:noFill/>
          <a:ln w="9525">
            <a:noFill/>
            <a:miter lim="800000"/>
            <a:headEnd/>
            <a:tailEnd/>
          </a:ln>
        </p:spPr>
        <p:txBody>
          <a:bodyPr wrap="none" anchor="ctr"/>
          <a:lstStyle/>
          <a:p>
            <a:endParaRPr lang="en-US" altLang="en-US"/>
          </a:p>
        </p:txBody>
      </p:sp>
      <p:sp>
        <p:nvSpPr>
          <p:cNvPr id="69652" name="Rectangle 20"/>
          <p:cNvSpPr>
            <a:spLocks noGrp="1" noRot="1" noChangeAspect="1" noChangeArrowheads="1" noTextEdit="1"/>
          </p:cNvSpPr>
          <p:nvPr>
            <p:ph type="sldImg"/>
          </p:nvPr>
        </p:nvSpPr>
        <p:spPr>
          <a:xfrm>
            <a:off x="1154113" y="692150"/>
            <a:ext cx="4554537" cy="3416300"/>
          </a:xfrm>
          <a:ln cap="flat"/>
        </p:spPr>
      </p:sp>
      <p:sp>
        <p:nvSpPr>
          <p:cNvPr id="69653" name="Rectangle 21"/>
          <p:cNvSpPr>
            <a:spLocks noChangeArrowheads="1"/>
          </p:cNvSpPr>
          <p:nvPr/>
        </p:nvSpPr>
        <p:spPr bwMode="auto">
          <a:xfrm>
            <a:off x="1616075" y="5122863"/>
            <a:ext cx="3427413" cy="3541712"/>
          </a:xfrm>
          <a:prstGeom prst="rect">
            <a:avLst/>
          </a:prstGeom>
          <a:noFill/>
          <a:ln w="9525" cap="rnd">
            <a:noFill/>
            <a:miter lim="800000"/>
            <a:headEnd/>
            <a:tailEnd/>
          </a:ln>
        </p:spPr>
        <p:txBody>
          <a:bodyPr>
            <a:spAutoFit/>
          </a:bodyPr>
          <a:lstStyle/>
          <a:p>
            <a:pPr algn="ctr" eaLnBrk="1" hangingPunct="1">
              <a:spcBef>
                <a:spcPct val="50000"/>
              </a:spcBef>
            </a:pPr>
            <a:r>
              <a:rPr lang="en-US" altLang="en-US" sz="1200" b="1">
                <a:latin typeface="Tahoma" pitchFamily="34" charset="0"/>
              </a:rPr>
              <a:t>Speakers Notes</a:t>
            </a:r>
          </a:p>
          <a:p>
            <a:pPr algn="ctr" eaLnBrk="1" hangingPunct="1">
              <a:spcBef>
                <a:spcPct val="50000"/>
              </a:spcBef>
            </a:pPr>
            <a:endParaRPr lang="en-US" altLang="en-US" sz="1200" b="1">
              <a:latin typeface="Tahoma" pitchFamily="34" charset="0"/>
            </a:endParaRPr>
          </a:p>
          <a:p>
            <a:pPr algn="ctr" eaLnBrk="1" hangingPunct="1">
              <a:spcBef>
                <a:spcPct val="50000"/>
              </a:spcBef>
            </a:pPr>
            <a:r>
              <a:rPr lang="en-US" altLang="en-US" sz="1200" b="1">
                <a:latin typeface="Tahoma" pitchFamily="34" charset="0"/>
              </a:rPr>
              <a:t>What to say:</a:t>
            </a:r>
          </a:p>
          <a:p>
            <a:pPr algn="ctr" eaLnBrk="1" hangingPunct="1">
              <a:spcBef>
                <a:spcPct val="50000"/>
              </a:spcBef>
            </a:pPr>
            <a:endParaRPr lang="en-US" altLang="en-US" sz="1200" b="1">
              <a:latin typeface="Tahoma" pitchFamily="34" charset="0"/>
            </a:endParaRPr>
          </a:p>
          <a:p>
            <a:pPr algn="ctr" eaLnBrk="1" hangingPunct="1">
              <a:spcBef>
                <a:spcPct val="50000"/>
              </a:spcBef>
            </a:pPr>
            <a:r>
              <a:rPr lang="en-US" altLang="en-US" sz="1200" b="1">
                <a:latin typeface="Tahoma" pitchFamily="34" charset="0"/>
              </a:rPr>
              <a:t>What to Do:</a:t>
            </a:r>
          </a:p>
          <a:p>
            <a:pPr algn="ctr" eaLnBrk="1" hangingPunct="1">
              <a:spcBef>
                <a:spcPct val="50000"/>
              </a:spcBef>
            </a:pPr>
            <a:endParaRPr lang="en-US" altLang="en-US" sz="1200" b="1">
              <a:latin typeface="Tahoma" pitchFamily="34" charset="0"/>
            </a:endParaRPr>
          </a:p>
          <a:p>
            <a:pPr algn="ctr" eaLnBrk="1" hangingPunct="1">
              <a:spcBef>
                <a:spcPct val="50000"/>
              </a:spcBef>
            </a:pPr>
            <a:r>
              <a:rPr lang="en-US" altLang="en-US" sz="1200" b="1">
                <a:latin typeface="Tahoma" pitchFamily="34" charset="0"/>
              </a:rPr>
              <a:t>What to Ask:</a:t>
            </a:r>
          </a:p>
          <a:p>
            <a:pPr algn="ctr" eaLnBrk="1" hangingPunct="1">
              <a:spcBef>
                <a:spcPct val="50000"/>
              </a:spcBef>
            </a:pPr>
            <a:endParaRPr lang="en-US" altLang="en-US" sz="1200" b="1">
              <a:latin typeface="Tahoma" pitchFamily="34" charset="0"/>
            </a:endParaRPr>
          </a:p>
          <a:p>
            <a:pPr algn="ctr" eaLnBrk="1" hangingPunct="1">
              <a:spcBef>
                <a:spcPct val="50000"/>
              </a:spcBef>
            </a:pPr>
            <a:r>
              <a:rPr lang="en-US" altLang="en-US" sz="1200" b="1">
                <a:latin typeface="Tahoma" pitchFamily="34" charset="0"/>
              </a:rPr>
              <a:t>Optional Information:</a:t>
            </a:r>
          </a:p>
          <a:p>
            <a:pPr algn="ctr" eaLnBrk="1" hangingPunct="1">
              <a:spcBef>
                <a:spcPct val="50000"/>
              </a:spcBef>
            </a:pPr>
            <a:endParaRPr lang="en-US" altLang="en-US" sz="1200" b="1">
              <a:latin typeface="Tahoma" pitchFamily="34" charset="0"/>
            </a:endParaRPr>
          </a:p>
          <a:p>
            <a:pPr algn="ctr" eaLnBrk="1" hangingPunct="1">
              <a:spcBef>
                <a:spcPct val="50000"/>
              </a:spcBef>
            </a:pPr>
            <a:r>
              <a:rPr lang="en-US" altLang="en-US" sz="1200" b="1">
                <a:latin typeface="Tahoma" pitchFamily="34" charset="0"/>
              </a:rPr>
              <a:t>Optional Resources:</a:t>
            </a:r>
          </a:p>
          <a:p>
            <a:pPr algn="ctr" eaLnBrk="1" hangingPunct="1">
              <a:spcBef>
                <a:spcPct val="50000"/>
              </a:spcBef>
            </a:pPr>
            <a:endParaRPr lang="en-US" altLang="en-US" sz="1200" b="1">
              <a:latin typeface="Tahoma" pitchFamily="34" charset="0"/>
            </a:endParaRPr>
          </a:p>
          <a:p>
            <a:pPr algn="ctr" eaLnBrk="1" hangingPunct="1">
              <a:spcBef>
                <a:spcPct val="50000"/>
              </a:spcBef>
            </a:pPr>
            <a:r>
              <a:rPr lang="en-US" altLang="en-US" sz="1200" b="1">
                <a:latin typeface="Tahoma" pitchFamily="34" charset="0"/>
              </a:rPr>
              <a:t>References:</a:t>
            </a:r>
          </a:p>
          <a:p>
            <a:pPr algn="ctr" eaLnBrk="1" hangingPunct="1">
              <a:spcBef>
                <a:spcPct val="50000"/>
              </a:spcBef>
            </a:pPr>
            <a:endParaRPr lang="en-AU" altLang="en-US" sz="1200" b="1">
              <a:latin typeface="Tahoma" pitchFamily="34" charset="0"/>
            </a:endParaRPr>
          </a:p>
        </p:txBody>
      </p:sp>
      <p:sp>
        <p:nvSpPr>
          <p:cNvPr id="69654" name="Rectangle 22"/>
          <p:cNvSpPr>
            <a:spLocks noGrp="1" noChangeArrowheads="1"/>
          </p:cNvSpPr>
          <p:nvPr>
            <p:ph type="body" idx="1"/>
          </p:nvPr>
        </p:nvSpPr>
        <p:spPr>
          <a:xfrm>
            <a:off x="839788" y="4367213"/>
            <a:ext cx="5029200" cy="4113212"/>
          </a:xfrm>
          <a:noFill/>
          <a:ln w="9525"/>
        </p:spPr>
        <p:txBody>
          <a:bodyPr/>
          <a:lstStyle/>
          <a:p>
            <a:r>
              <a:rPr lang="en-US" altLang="en-US" b="1" smtClean="0">
                <a:latin typeface="Tahoma" pitchFamily="34" charset="0"/>
              </a:rPr>
              <a:t>Speakers Notes</a:t>
            </a:r>
          </a:p>
          <a:p>
            <a:endParaRPr lang="en-US" altLang="en-US" b="1" smtClean="0">
              <a:latin typeface="Tahoma" pitchFamily="34" charset="0"/>
            </a:endParaRPr>
          </a:p>
          <a:p>
            <a:r>
              <a:rPr lang="en-US" altLang="en-US" b="1" smtClean="0">
                <a:latin typeface="Tahoma" pitchFamily="34" charset="0"/>
              </a:rPr>
              <a:t>What to say:</a:t>
            </a:r>
          </a:p>
          <a:p>
            <a:endParaRPr lang="en-US" altLang="en-US" b="1" smtClean="0">
              <a:latin typeface="Tahoma" pitchFamily="34" charset="0"/>
            </a:endParaRPr>
          </a:p>
          <a:p>
            <a:r>
              <a:rPr lang="en-US" altLang="en-US" b="1" smtClean="0">
                <a:latin typeface="Tahoma" pitchFamily="34" charset="0"/>
              </a:rPr>
              <a:t>What to Do:</a:t>
            </a:r>
          </a:p>
          <a:p>
            <a:endParaRPr lang="en-US" altLang="en-US" b="1" smtClean="0">
              <a:latin typeface="Tahoma" pitchFamily="34" charset="0"/>
            </a:endParaRPr>
          </a:p>
          <a:p>
            <a:r>
              <a:rPr lang="en-US" altLang="en-US" b="1" smtClean="0">
                <a:latin typeface="Tahoma" pitchFamily="34" charset="0"/>
              </a:rPr>
              <a:t>What to Ask:</a:t>
            </a:r>
          </a:p>
          <a:p>
            <a:endParaRPr lang="en-US" altLang="en-US" b="1" smtClean="0">
              <a:latin typeface="Tahoma" pitchFamily="34" charset="0"/>
            </a:endParaRPr>
          </a:p>
          <a:p>
            <a:r>
              <a:rPr lang="en-US" altLang="en-US" b="1" smtClean="0">
                <a:latin typeface="Tahoma" pitchFamily="34" charset="0"/>
              </a:rPr>
              <a:t>Optional Information:</a:t>
            </a:r>
          </a:p>
          <a:p>
            <a:endParaRPr lang="en-US" altLang="en-US" b="1" smtClean="0">
              <a:latin typeface="Tahoma" pitchFamily="34" charset="0"/>
            </a:endParaRPr>
          </a:p>
          <a:p>
            <a:r>
              <a:rPr lang="en-US" altLang="en-US" b="1" smtClean="0">
                <a:latin typeface="Tahoma" pitchFamily="34" charset="0"/>
              </a:rPr>
              <a:t>Optional Resources:</a:t>
            </a:r>
          </a:p>
          <a:p>
            <a:endParaRPr lang="en-US" altLang="en-US" b="1" smtClean="0">
              <a:latin typeface="Tahoma" pitchFamily="34" charset="0"/>
            </a:endParaRPr>
          </a:p>
          <a:p>
            <a:r>
              <a:rPr lang="en-US" altLang="en-US" b="1" smtClean="0">
                <a:latin typeface="Tahoma" pitchFamily="34" charset="0"/>
              </a:rPr>
              <a:t>References:</a:t>
            </a:r>
          </a:p>
          <a:p>
            <a:endParaRPr lang="en-AU" altLang="en-US" b="1" smtClean="0">
              <a:latin typeface="Tahoma" pitchFamily="34" charset="0"/>
            </a:endParaRPr>
          </a:p>
          <a:p>
            <a:endParaRPr lang="en-AU" altLang="en-US"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3886200" y="0"/>
            <a:ext cx="2971800" cy="457200"/>
          </a:xfrm>
          <a:prstGeom prst="rect">
            <a:avLst/>
          </a:prstGeom>
          <a:noFill/>
          <a:ln w="9525">
            <a:noFill/>
            <a:miter lim="800000"/>
            <a:headEnd/>
            <a:tailEnd/>
          </a:ln>
        </p:spPr>
        <p:txBody>
          <a:bodyPr wrap="none" anchor="ctr"/>
          <a:lstStyle/>
          <a:p>
            <a:endParaRPr lang="en-US" altLang="en-US"/>
          </a:p>
        </p:txBody>
      </p:sp>
      <p:sp>
        <p:nvSpPr>
          <p:cNvPr id="70659" name="Rectangle 3"/>
          <p:cNvSpPr>
            <a:spLocks noChangeArrowheads="1"/>
          </p:cNvSpPr>
          <p:nvPr/>
        </p:nvSpPr>
        <p:spPr bwMode="auto">
          <a:xfrm>
            <a:off x="0" y="8686800"/>
            <a:ext cx="2971800" cy="457200"/>
          </a:xfrm>
          <a:prstGeom prst="rect">
            <a:avLst/>
          </a:prstGeom>
          <a:noFill/>
          <a:ln w="9525">
            <a:noFill/>
            <a:miter lim="800000"/>
            <a:headEnd/>
            <a:tailEnd/>
          </a:ln>
        </p:spPr>
        <p:txBody>
          <a:bodyPr wrap="none" anchor="ctr"/>
          <a:lstStyle/>
          <a:p>
            <a:endParaRPr lang="en-US" altLang="en-US"/>
          </a:p>
        </p:txBody>
      </p:sp>
      <p:sp>
        <p:nvSpPr>
          <p:cNvPr id="70660" name="Rectangle 4"/>
          <p:cNvSpPr>
            <a:spLocks noChangeArrowheads="1"/>
          </p:cNvSpPr>
          <p:nvPr/>
        </p:nvSpPr>
        <p:spPr bwMode="auto">
          <a:xfrm>
            <a:off x="0" y="0"/>
            <a:ext cx="2971800" cy="457200"/>
          </a:xfrm>
          <a:prstGeom prst="rect">
            <a:avLst/>
          </a:prstGeom>
          <a:noFill/>
          <a:ln w="9525">
            <a:noFill/>
            <a:miter lim="800000"/>
            <a:headEnd/>
            <a:tailEnd/>
          </a:ln>
        </p:spPr>
        <p:txBody>
          <a:bodyPr wrap="none" anchor="ctr"/>
          <a:lstStyle/>
          <a:p>
            <a:endParaRPr lang="en-US" altLang="en-US"/>
          </a:p>
        </p:txBody>
      </p:sp>
      <p:sp>
        <p:nvSpPr>
          <p:cNvPr id="70661" name="Rectangle 5"/>
          <p:cNvSpPr>
            <a:spLocks noChangeArrowheads="1"/>
          </p:cNvSpPr>
          <p:nvPr/>
        </p:nvSpPr>
        <p:spPr bwMode="auto">
          <a:xfrm>
            <a:off x="3886200" y="0"/>
            <a:ext cx="2971800" cy="457200"/>
          </a:xfrm>
          <a:prstGeom prst="rect">
            <a:avLst/>
          </a:prstGeom>
          <a:noFill/>
          <a:ln w="9525">
            <a:noFill/>
            <a:miter lim="800000"/>
            <a:headEnd/>
            <a:tailEnd/>
          </a:ln>
        </p:spPr>
        <p:txBody>
          <a:bodyPr wrap="none" anchor="ctr"/>
          <a:lstStyle/>
          <a:p>
            <a:endParaRPr lang="en-US" altLang="en-US"/>
          </a:p>
        </p:txBody>
      </p:sp>
      <p:sp>
        <p:nvSpPr>
          <p:cNvPr id="70662" name="Rectangle 6"/>
          <p:cNvSpPr>
            <a:spLocks noChangeArrowheads="1"/>
          </p:cNvSpPr>
          <p:nvPr/>
        </p:nvSpPr>
        <p:spPr bwMode="auto">
          <a:xfrm>
            <a:off x="0" y="8686800"/>
            <a:ext cx="2971800" cy="457200"/>
          </a:xfrm>
          <a:prstGeom prst="rect">
            <a:avLst/>
          </a:prstGeom>
          <a:noFill/>
          <a:ln w="9525">
            <a:noFill/>
            <a:miter lim="800000"/>
            <a:headEnd/>
            <a:tailEnd/>
          </a:ln>
        </p:spPr>
        <p:txBody>
          <a:bodyPr wrap="none" anchor="ctr"/>
          <a:lstStyle/>
          <a:p>
            <a:endParaRPr lang="en-US" altLang="en-US"/>
          </a:p>
        </p:txBody>
      </p:sp>
      <p:sp>
        <p:nvSpPr>
          <p:cNvPr id="70663" name="Rectangle 7"/>
          <p:cNvSpPr>
            <a:spLocks noChangeArrowheads="1"/>
          </p:cNvSpPr>
          <p:nvPr/>
        </p:nvSpPr>
        <p:spPr bwMode="auto">
          <a:xfrm>
            <a:off x="0" y="0"/>
            <a:ext cx="2971800" cy="457200"/>
          </a:xfrm>
          <a:prstGeom prst="rect">
            <a:avLst/>
          </a:prstGeom>
          <a:noFill/>
          <a:ln w="9525">
            <a:noFill/>
            <a:miter lim="800000"/>
            <a:headEnd/>
            <a:tailEnd/>
          </a:ln>
        </p:spPr>
        <p:txBody>
          <a:bodyPr wrap="none" anchor="ctr"/>
          <a:lstStyle/>
          <a:p>
            <a:endParaRPr lang="en-US" altLang="en-US"/>
          </a:p>
        </p:txBody>
      </p:sp>
      <p:sp>
        <p:nvSpPr>
          <p:cNvPr id="70664" name="Rectangle 8"/>
          <p:cNvSpPr>
            <a:spLocks noChangeArrowheads="1"/>
          </p:cNvSpPr>
          <p:nvPr/>
        </p:nvSpPr>
        <p:spPr bwMode="auto">
          <a:xfrm>
            <a:off x="3886200" y="0"/>
            <a:ext cx="2971800" cy="457200"/>
          </a:xfrm>
          <a:prstGeom prst="rect">
            <a:avLst/>
          </a:prstGeom>
          <a:noFill/>
          <a:ln w="9525">
            <a:noFill/>
            <a:miter lim="800000"/>
            <a:headEnd/>
            <a:tailEnd/>
          </a:ln>
        </p:spPr>
        <p:txBody>
          <a:bodyPr wrap="none" anchor="ctr"/>
          <a:lstStyle/>
          <a:p>
            <a:endParaRPr lang="en-US" altLang="en-US"/>
          </a:p>
        </p:txBody>
      </p:sp>
      <p:sp>
        <p:nvSpPr>
          <p:cNvPr id="70665" name="Rectangle 9"/>
          <p:cNvSpPr>
            <a:spLocks noChangeArrowheads="1"/>
          </p:cNvSpPr>
          <p:nvPr/>
        </p:nvSpPr>
        <p:spPr bwMode="auto">
          <a:xfrm>
            <a:off x="0" y="8686800"/>
            <a:ext cx="2971800" cy="457200"/>
          </a:xfrm>
          <a:prstGeom prst="rect">
            <a:avLst/>
          </a:prstGeom>
          <a:noFill/>
          <a:ln w="9525">
            <a:noFill/>
            <a:miter lim="800000"/>
            <a:headEnd/>
            <a:tailEnd/>
          </a:ln>
        </p:spPr>
        <p:txBody>
          <a:bodyPr wrap="none" anchor="ctr"/>
          <a:lstStyle/>
          <a:p>
            <a:endParaRPr lang="en-US" altLang="en-US"/>
          </a:p>
        </p:txBody>
      </p:sp>
      <p:sp>
        <p:nvSpPr>
          <p:cNvPr id="70666" name="Rectangle 10"/>
          <p:cNvSpPr>
            <a:spLocks noChangeArrowheads="1"/>
          </p:cNvSpPr>
          <p:nvPr/>
        </p:nvSpPr>
        <p:spPr bwMode="auto">
          <a:xfrm>
            <a:off x="0" y="0"/>
            <a:ext cx="2971800" cy="457200"/>
          </a:xfrm>
          <a:prstGeom prst="rect">
            <a:avLst/>
          </a:prstGeom>
          <a:noFill/>
          <a:ln w="9525">
            <a:noFill/>
            <a:miter lim="800000"/>
            <a:headEnd/>
            <a:tailEnd/>
          </a:ln>
        </p:spPr>
        <p:txBody>
          <a:bodyPr wrap="none" anchor="ctr"/>
          <a:lstStyle/>
          <a:p>
            <a:endParaRPr lang="en-US" altLang="en-US"/>
          </a:p>
        </p:txBody>
      </p:sp>
      <p:sp>
        <p:nvSpPr>
          <p:cNvPr id="70667" name="Rectangle 11"/>
          <p:cNvSpPr>
            <a:spLocks noChangeArrowheads="1"/>
          </p:cNvSpPr>
          <p:nvPr/>
        </p:nvSpPr>
        <p:spPr bwMode="auto">
          <a:xfrm>
            <a:off x="3884613" y="0"/>
            <a:ext cx="2974975" cy="457200"/>
          </a:xfrm>
          <a:prstGeom prst="rect">
            <a:avLst/>
          </a:prstGeom>
          <a:noFill/>
          <a:ln w="9525">
            <a:noFill/>
            <a:miter lim="800000"/>
            <a:headEnd/>
            <a:tailEnd/>
          </a:ln>
        </p:spPr>
        <p:txBody>
          <a:bodyPr wrap="none" anchor="ctr"/>
          <a:lstStyle/>
          <a:p>
            <a:endParaRPr lang="en-US" altLang="en-US"/>
          </a:p>
        </p:txBody>
      </p:sp>
      <p:sp>
        <p:nvSpPr>
          <p:cNvPr id="70668" name="Rectangle 12"/>
          <p:cNvSpPr>
            <a:spLocks noChangeArrowheads="1"/>
          </p:cNvSpPr>
          <p:nvPr/>
        </p:nvSpPr>
        <p:spPr bwMode="auto">
          <a:xfrm>
            <a:off x="-3175" y="8686800"/>
            <a:ext cx="2973388" cy="457200"/>
          </a:xfrm>
          <a:prstGeom prst="rect">
            <a:avLst/>
          </a:prstGeom>
          <a:noFill/>
          <a:ln w="9525">
            <a:noFill/>
            <a:miter lim="800000"/>
            <a:headEnd/>
            <a:tailEnd/>
          </a:ln>
        </p:spPr>
        <p:txBody>
          <a:bodyPr wrap="none" anchor="ctr"/>
          <a:lstStyle/>
          <a:p>
            <a:endParaRPr lang="en-US" altLang="en-US"/>
          </a:p>
        </p:txBody>
      </p:sp>
      <p:sp>
        <p:nvSpPr>
          <p:cNvPr id="70669" name="Rectangle 13"/>
          <p:cNvSpPr>
            <a:spLocks noChangeArrowheads="1"/>
          </p:cNvSpPr>
          <p:nvPr/>
        </p:nvSpPr>
        <p:spPr bwMode="auto">
          <a:xfrm>
            <a:off x="-3175" y="0"/>
            <a:ext cx="2973388" cy="457200"/>
          </a:xfrm>
          <a:prstGeom prst="rect">
            <a:avLst/>
          </a:prstGeom>
          <a:noFill/>
          <a:ln w="9525">
            <a:noFill/>
            <a:miter lim="800000"/>
            <a:headEnd/>
            <a:tailEnd/>
          </a:ln>
        </p:spPr>
        <p:txBody>
          <a:bodyPr wrap="none" anchor="ctr"/>
          <a:lstStyle/>
          <a:p>
            <a:endParaRPr lang="en-US" altLang="en-US"/>
          </a:p>
        </p:txBody>
      </p:sp>
      <p:sp>
        <p:nvSpPr>
          <p:cNvPr id="70670" name="Rectangle 14"/>
          <p:cNvSpPr>
            <a:spLocks noChangeArrowheads="1"/>
          </p:cNvSpPr>
          <p:nvPr/>
        </p:nvSpPr>
        <p:spPr bwMode="auto">
          <a:xfrm>
            <a:off x="3883025" y="0"/>
            <a:ext cx="2971800" cy="457200"/>
          </a:xfrm>
          <a:prstGeom prst="rect">
            <a:avLst/>
          </a:prstGeom>
          <a:noFill/>
          <a:ln w="9525">
            <a:noFill/>
            <a:miter lim="800000"/>
            <a:headEnd/>
            <a:tailEnd/>
          </a:ln>
        </p:spPr>
        <p:txBody>
          <a:bodyPr wrap="none" anchor="ctr"/>
          <a:lstStyle/>
          <a:p>
            <a:endParaRPr lang="en-US" altLang="en-US"/>
          </a:p>
        </p:txBody>
      </p:sp>
      <p:sp>
        <p:nvSpPr>
          <p:cNvPr id="70671" name="Rectangle 15"/>
          <p:cNvSpPr>
            <a:spLocks noChangeArrowheads="1"/>
          </p:cNvSpPr>
          <p:nvPr/>
        </p:nvSpPr>
        <p:spPr bwMode="auto">
          <a:xfrm>
            <a:off x="-1588" y="0"/>
            <a:ext cx="2971801" cy="457200"/>
          </a:xfrm>
          <a:prstGeom prst="rect">
            <a:avLst/>
          </a:prstGeom>
          <a:noFill/>
          <a:ln w="9525">
            <a:noFill/>
            <a:miter lim="800000"/>
            <a:headEnd/>
            <a:tailEnd/>
          </a:ln>
        </p:spPr>
        <p:txBody>
          <a:bodyPr wrap="none" anchor="ctr"/>
          <a:lstStyle/>
          <a:p>
            <a:endParaRPr lang="en-US" altLang="en-US"/>
          </a:p>
        </p:txBody>
      </p:sp>
      <p:sp>
        <p:nvSpPr>
          <p:cNvPr id="70672" name="Rectangle 16"/>
          <p:cNvSpPr>
            <a:spLocks noChangeArrowheads="1"/>
          </p:cNvSpPr>
          <p:nvPr/>
        </p:nvSpPr>
        <p:spPr bwMode="auto">
          <a:xfrm>
            <a:off x="3883025" y="0"/>
            <a:ext cx="2971800" cy="455613"/>
          </a:xfrm>
          <a:prstGeom prst="rect">
            <a:avLst/>
          </a:prstGeom>
          <a:noFill/>
          <a:ln w="9525">
            <a:noFill/>
            <a:miter lim="800000"/>
            <a:headEnd/>
            <a:tailEnd/>
          </a:ln>
        </p:spPr>
        <p:txBody>
          <a:bodyPr wrap="none" anchor="ctr"/>
          <a:lstStyle/>
          <a:p>
            <a:endParaRPr lang="en-US" altLang="en-US"/>
          </a:p>
        </p:txBody>
      </p:sp>
      <p:sp>
        <p:nvSpPr>
          <p:cNvPr id="70673" name="Rectangle 17"/>
          <p:cNvSpPr>
            <a:spLocks noChangeArrowheads="1"/>
          </p:cNvSpPr>
          <p:nvPr/>
        </p:nvSpPr>
        <p:spPr bwMode="auto">
          <a:xfrm>
            <a:off x="-1588" y="0"/>
            <a:ext cx="2971801" cy="455613"/>
          </a:xfrm>
          <a:prstGeom prst="rect">
            <a:avLst/>
          </a:prstGeom>
          <a:noFill/>
          <a:ln w="9525">
            <a:noFill/>
            <a:miter lim="800000"/>
            <a:headEnd/>
            <a:tailEnd/>
          </a:ln>
        </p:spPr>
        <p:txBody>
          <a:bodyPr wrap="none" anchor="ctr"/>
          <a:lstStyle/>
          <a:p>
            <a:endParaRPr lang="en-US" altLang="en-US"/>
          </a:p>
        </p:txBody>
      </p:sp>
      <p:sp>
        <p:nvSpPr>
          <p:cNvPr id="70674" name="Rectangle 18"/>
          <p:cNvSpPr>
            <a:spLocks noChangeArrowheads="1"/>
          </p:cNvSpPr>
          <p:nvPr/>
        </p:nvSpPr>
        <p:spPr bwMode="auto">
          <a:xfrm>
            <a:off x="3883025" y="0"/>
            <a:ext cx="2971800" cy="454025"/>
          </a:xfrm>
          <a:prstGeom prst="rect">
            <a:avLst/>
          </a:prstGeom>
          <a:noFill/>
          <a:ln w="9525">
            <a:noFill/>
            <a:miter lim="800000"/>
            <a:headEnd/>
            <a:tailEnd/>
          </a:ln>
        </p:spPr>
        <p:txBody>
          <a:bodyPr wrap="none" anchor="ctr"/>
          <a:lstStyle/>
          <a:p>
            <a:endParaRPr lang="en-US" altLang="en-US"/>
          </a:p>
        </p:txBody>
      </p:sp>
      <p:sp>
        <p:nvSpPr>
          <p:cNvPr id="70675" name="Rectangle 19"/>
          <p:cNvSpPr>
            <a:spLocks noChangeArrowheads="1"/>
          </p:cNvSpPr>
          <p:nvPr/>
        </p:nvSpPr>
        <p:spPr bwMode="auto">
          <a:xfrm>
            <a:off x="-1588" y="0"/>
            <a:ext cx="2971801" cy="454025"/>
          </a:xfrm>
          <a:prstGeom prst="rect">
            <a:avLst/>
          </a:prstGeom>
          <a:noFill/>
          <a:ln w="9525">
            <a:noFill/>
            <a:miter lim="800000"/>
            <a:headEnd/>
            <a:tailEnd/>
          </a:ln>
        </p:spPr>
        <p:txBody>
          <a:bodyPr wrap="none" anchor="ctr"/>
          <a:lstStyle/>
          <a:p>
            <a:endParaRPr lang="en-US" altLang="en-US"/>
          </a:p>
        </p:txBody>
      </p:sp>
      <p:sp>
        <p:nvSpPr>
          <p:cNvPr id="70676" name="Rectangle 20"/>
          <p:cNvSpPr>
            <a:spLocks noGrp="1" noRot="1" noChangeAspect="1" noChangeArrowheads="1" noTextEdit="1"/>
          </p:cNvSpPr>
          <p:nvPr>
            <p:ph type="sldImg"/>
          </p:nvPr>
        </p:nvSpPr>
        <p:spPr>
          <a:xfrm>
            <a:off x="1152525" y="692150"/>
            <a:ext cx="4554538" cy="3416300"/>
          </a:xfrm>
          <a:ln cap="flat"/>
        </p:spPr>
      </p:sp>
      <p:sp>
        <p:nvSpPr>
          <p:cNvPr id="70677" name="Rectangle 21"/>
          <p:cNvSpPr>
            <a:spLocks noGrp="1" noChangeArrowheads="1"/>
          </p:cNvSpPr>
          <p:nvPr>
            <p:ph type="body" idx="1"/>
          </p:nvPr>
        </p:nvSpPr>
        <p:spPr>
          <a:xfrm>
            <a:off x="760413" y="4572000"/>
            <a:ext cx="5367337" cy="3829050"/>
          </a:xfrm>
          <a:noFill/>
          <a:ln w="9525"/>
        </p:spPr>
        <p:txBody>
          <a:bodyPr lIns="93824" tIns="46913" rIns="93824" bIns="46913"/>
          <a:lstStyle/>
          <a:p>
            <a:endParaRPr lang="en-US" altLang="en-US"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886200" y="0"/>
            <a:ext cx="2971800" cy="457200"/>
          </a:xfrm>
          <a:prstGeom prst="rect">
            <a:avLst/>
          </a:prstGeom>
          <a:noFill/>
          <a:ln w="9525">
            <a:noFill/>
            <a:miter lim="800000"/>
            <a:headEnd/>
            <a:tailEnd/>
          </a:ln>
        </p:spPr>
        <p:txBody>
          <a:bodyPr wrap="none" anchor="ctr"/>
          <a:lstStyle/>
          <a:p>
            <a:endParaRPr lang="en-US" altLang="en-US"/>
          </a:p>
        </p:txBody>
      </p:sp>
      <p:sp>
        <p:nvSpPr>
          <p:cNvPr id="71683" name="Rectangle 3"/>
          <p:cNvSpPr>
            <a:spLocks noChangeArrowheads="1"/>
          </p:cNvSpPr>
          <p:nvPr/>
        </p:nvSpPr>
        <p:spPr bwMode="auto">
          <a:xfrm>
            <a:off x="0" y="8686800"/>
            <a:ext cx="2971800" cy="457200"/>
          </a:xfrm>
          <a:prstGeom prst="rect">
            <a:avLst/>
          </a:prstGeom>
          <a:noFill/>
          <a:ln w="9525">
            <a:noFill/>
            <a:miter lim="800000"/>
            <a:headEnd/>
            <a:tailEnd/>
          </a:ln>
        </p:spPr>
        <p:txBody>
          <a:bodyPr wrap="none" anchor="ctr"/>
          <a:lstStyle/>
          <a:p>
            <a:endParaRPr lang="en-US" altLang="en-US"/>
          </a:p>
        </p:txBody>
      </p:sp>
      <p:sp>
        <p:nvSpPr>
          <p:cNvPr id="71684" name="Rectangle 4"/>
          <p:cNvSpPr>
            <a:spLocks noChangeArrowheads="1"/>
          </p:cNvSpPr>
          <p:nvPr/>
        </p:nvSpPr>
        <p:spPr bwMode="auto">
          <a:xfrm>
            <a:off x="0" y="0"/>
            <a:ext cx="2971800" cy="457200"/>
          </a:xfrm>
          <a:prstGeom prst="rect">
            <a:avLst/>
          </a:prstGeom>
          <a:noFill/>
          <a:ln w="9525">
            <a:noFill/>
            <a:miter lim="800000"/>
            <a:headEnd/>
            <a:tailEnd/>
          </a:ln>
        </p:spPr>
        <p:txBody>
          <a:bodyPr wrap="none" anchor="ctr"/>
          <a:lstStyle/>
          <a:p>
            <a:endParaRPr lang="en-US" altLang="en-US"/>
          </a:p>
        </p:txBody>
      </p:sp>
      <p:sp>
        <p:nvSpPr>
          <p:cNvPr id="71685" name="Rectangle 5"/>
          <p:cNvSpPr>
            <a:spLocks noChangeArrowheads="1"/>
          </p:cNvSpPr>
          <p:nvPr/>
        </p:nvSpPr>
        <p:spPr bwMode="auto">
          <a:xfrm>
            <a:off x="3886200" y="0"/>
            <a:ext cx="2971800" cy="457200"/>
          </a:xfrm>
          <a:prstGeom prst="rect">
            <a:avLst/>
          </a:prstGeom>
          <a:noFill/>
          <a:ln w="9525">
            <a:noFill/>
            <a:miter lim="800000"/>
            <a:headEnd/>
            <a:tailEnd/>
          </a:ln>
        </p:spPr>
        <p:txBody>
          <a:bodyPr wrap="none" anchor="ctr"/>
          <a:lstStyle/>
          <a:p>
            <a:endParaRPr lang="en-US" altLang="en-US"/>
          </a:p>
        </p:txBody>
      </p:sp>
      <p:sp>
        <p:nvSpPr>
          <p:cNvPr id="71686" name="Rectangle 6"/>
          <p:cNvSpPr>
            <a:spLocks noChangeArrowheads="1"/>
          </p:cNvSpPr>
          <p:nvPr/>
        </p:nvSpPr>
        <p:spPr bwMode="auto">
          <a:xfrm>
            <a:off x="0" y="8686800"/>
            <a:ext cx="2971800" cy="457200"/>
          </a:xfrm>
          <a:prstGeom prst="rect">
            <a:avLst/>
          </a:prstGeom>
          <a:noFill/>
          <a:ln w="9525">
            <a:noFill/>
            <a:miter lim="800000"/>
            <a:headEnd/>
            <a:tailEnd/>
          </a:ln>
        </p:spPr>
        <p:txBody>
          <a:bodyPr wrap="none" anchor="ctr"/>
          <a:lstStyle/>
          <a:p>
            <a:endParaRPr lang="en-US" altLang="en-US"/>
          </a:p>
        </p:txBody>
      </p:sp>
      <p:sp>
        <p:nvSpPr>
          <p:cNvPr id="71687" name="Rectangle 7"/>
          <p:cNvSpPr>
            <a:spLocks noChangeArrowheads="1"/>
          </p:cNvSpPr>
          <p:nvPr/>
        </p:nvSpPr>
        <p:spPr bwMode="auto">
          <a:xfrm>
            <a:off x="0" y="0"/>
            <a:ext cx="2971800" cy="457200"/>
          </a:xfrm>
          <a:prstGeom prst="rect">
            <a:avLst/>
          </a:prstGeom>
          <a:noFill/>
          <a:ln w="9525">
            <a:noFill/>
            <a:miter lim="800000"/>
            <a:headEnd/>
            <a:tailEnd/>
          </a:ln>
        </p:spPr>
        <p:txBody>
          <a:bodyPr wrap="none" anchor="ctr"/>
          <a:lstStyle/>
          <a:p>
            <a:endParaRPr lang="en-US" altLang="en-US"/>
          </a:p>
        </p:txBody>
      </p:sp>
      <p:sp>
        <p:nvSpPr>
          <p:cNvPr id="71688" name="Rectangle 8"/>
          <p:cNvSpPr>
            <a:spLocks noChangeArrowheads="1"/>
          </p:cNvSpPr>
          <p:nvPr/>
        </p:nvSpPr>
        <p:spPr bwMode="auto">
          <a:xfrm>
            <a:off x="3886200" y="0"/>
            <a:ext cx="2971800" cy="457200"/>
          </a:xfrm>
          <a:prstGeom prst="rect">
            <a:avLst/>
          </a:prstGeom>
          <a:noFill/>
          <a:ln w="9525">
            <a:noFill/>
            <a:miter lim="800000"/>
            <a:headEnd/>
            <a:tailEnd/>
          </a:ln>
        </p:spPr>
        <p:txBody>
          <a:bodyPr wrap="none" anchor="ctr"/>
          <a:lstStyle/>
          <a:p>
            <a:endParaRPr lang="en-US" altLang="en-US"/>
          </a:p>
        </p:txBody>
      </p:sp>
      <p:sp>
        <p:nvSpPr>
          <p:cNvPr id="71689" name="Rectangle 9"/>
          <p:cNvSpPr>
            <a:spLocks noChangeArrowheads="1"/>
          </p:cNvSpPr>
          <p:nvPr/>
        </p:nvSpPr>
        <p:spPr bwMode="auto">
          <a:xfrm>
            <a:off x="0" y="8686800"/>
            <a:ext cx="2971800" cy="457200"/>
          </a:xfrm>
          <a:prstGeom prst="rect">
            <a:avLst/>
          </a:prstGeom>
          <a:noFill/>
          <a:ln w="9525">
            <a:noFill/>
            <a:miter lim="800000"/>
            <a:headEnd/>
            <a:tailEnd/>
          </a:ln>
        </p:spPr>
        <p:txBody>
          <a:bodyPr wrap="none" anchor="ctr"/>
          <a:lstStyle/>
          <a:p>
            <a:endParaRPr lang="en-US" altLang="en-US"/>
          </a:p>
        </p:txBody>
      </p:sp>
      <p:sp>
        <p:nvSpPr>
          <p:cNvPr id="71690" name="Rectangle 10"/>
          <p:cNvSpPr>
            <a:spLocks noChangeArrowheads="1"/>
          </p:cNvSpPr>
          <p:nvPr/>
        </p:nvSpPr>
        <p:spPr bwMode="auto">
          <a:xfrm>
            <a:off x="0" y="0"/>
            <a:ext cx="2971800" cy="457200"/>
          </a:xfrm>
          <a:prstGeom prst="rect">
            <a:avLst/>
          </a:prstGeom>
          <a:noFill/>
          <a:ln w="9525">
            <a:noFill/>
            <a:miter lim="800000"/>
            <a:headEnd/>
            <a:tailEnd/>
          </a:ln>
        </p:spPr>
        <p:txBody>
          <a:bodyPr wrap="none" anchor="ctr"/>
          <a:lstStyle/>
          <a:p>
            <a:endParaRPr lang="en-US" altLang="en-US"/>
          </a:p>
        </p:txBody>
      </p:sp>
      <p:sp>
        <p:nvSpPr>
          <p:cNvPr id="71691" name="Rectangle 11"/>
          <p:cNvSpPr>
            <a:spLocks noChangeArrowheads="1"/>
          </p:cNvSpPr>
          <p:nvPr/>
        </p:nvSpPr>
        <p:spPr bwMode="auto">
          <a:xfrm>
            <a:off x="3884613" y="0"/>
            <a:ext cx="2974975" cy="457200"/>
          </a:xfrm>
          <a:prstGeom prst="rect">
            <a:avLst/>
          </a:prstGeom>
          <a:noFill/>
          <a:ln w="9525">
            <a:noFill/>
            <a:miter lim="800000"/>
            <a:headEnd/>
            <a:tailEnd/>
          </a:ln>
        </p:spPr>
        <p:txBody>
          <a:bodyPr wrap="none" anchor="ctr"/>
          <a:lstStyle/>
          <a:p>
            <a:endParaRPr lang="en-US" altLang="en-US"/>
          </a:p>
        </p:txBody>
      </p:sp>
      <p:sp>
        <p:nvSpPr>
          <p:cNvPr id="71692" name="Rectangle 12"/>
          <p:cNvSpPr>
            <a:spLocks noChangeArrowheads="1"/>
          </p:cNvSpPr>
          <p:nvPr/>
        </p:nvSpPr>
        <p:spPr bwMode="auto">
          <a:xfrm>
            <a:off x="-3175" y="8686800"/>
            <a:ext cx="2973388" cy="457200"/>
          </a:xfrm>
          <a:prstGeom prst="rect">
            <a:avLst/>
          </a:prstGeom>
          <a:noFill/>
          <a:ln w="9525">
            <a:noFill/>
            <a:miter lim="800000"/>
            <a:headEnd/>
            <a:tailEnd/>
          </a:ln>
        </p:spPr>
        <p:txBody>
          <a:bodyPr wrap="none" anchor="ctr"/>
          <a:lstStyle/>
          <a:p>
            <a:endParaRPr lang="en-US" altLang="en-US"/>
          </a:p>
        </p:txBody>
      </p:sp>
      <p:sp>
        <p:nvSpPr>
          <p:cNvPr id="71693" name="Rectangle 13"/>
          <p:cNvSpPr>
            <a:spLocks noChangeArrowheads="1"/>
          </p:cNvSpPr>
          <p:nvPr/>
        </p:nvSpPr>
        <p:spPr bwMode="auto">
          <a:xfrm>
            <a:off x="-3175" y="0"/>
            <a:ext cx="2973388" cy="457200"/>
          </a:xfrm>
          <a:prstGeom prst="rect">
            <a:avLst/>
          </a:prstGeom>
          <a:noFill/>
          <a:ln w="9525">
            <a:noFill/>
            <a:miter lim="800000"/>
            <a:headEnd/>
            <a:tailEnd/>
          </a:ln>
        </p:spPr>
        <p:txBody>
          <a:bodyPr wrap="none" anchor="ctr"/>
          <a:lstStyle/>
          <a:p>
            <a:endParaRPr lang="en-US" altLang="en-US"/>
          </a:p>
        </p:txBody>
      </p:sp>
      <p:sp>
        <p:nvSpPr>
          <p:cNvPr id="71694" name="Rectangle 14"/>
          <p:cNvSpPr>
            <a:spLocks noChangeArrowheads="1"/>
          </p:cNvSpPr>
          <p:nvPr/>
        </p:nvSpPr>
        <p:spPr bwMode="auto">
          <a:xfrm>
            <a:off x="3883025" y="0"/>
            <a:ext cx="2971800" cy="457200"/>
          </a:xfrm>
          <a:prstGeom prst="rect">
            <a:avLst/>
          </a:prstGeom>
          <a:noFill/>
          <a:ln w="9525">
            <a:noFill/>
            <a:miter lim="800000"/>
            <a:headEnd/>
            <a:tailEnd/>
          </a:ln>
        </p:spPr>
        <p:txBody>
          <a:bodyPr wrap="none" anchor="ctr"/>
          <a:lstStyle/>
          <a:p>
            <a:endParaRPr lang="en-US" altLang="en-US"/>
          </a:p>
        </p:txBody>
      </p:sp>
      <p:sp>
        <p:nvSpPr>
          <p:cNvPr id="71695" name="Rectangle 15"/>
          <p:cNvSpPr>
            <a:spLocks noChangeArrowheads="1"/>
          </p:cNvSpPr>
          <p:nvPr/>
        </p:nvSpPr>
        <p:spPr bwMode="auto">
          <a:xfrm>
            <a:off x="-1588" y="0"/>
            <a:ext cx="2971801" cy="457200"/>
          </a:xfrm>
          <a:prstGeom prst="rect">
            <a:avLst/>
          </a:prstGeom>
          <a:noFill/>
          <a:ln w="9525">
            <a:noFill/>
            <a:miter lim="800000"/>
            <a:headEnd/>
            <a:tailEnd/>
          </a:ln>
        </p:spPr>
        <p:txBody>
          <a:bodyPr wrap="none" anchor="ctr"/>
          <a:lstStyle/>
          <a:p>
            <a:endParaRPr lang="en-US" altLang="en-US"/>
          </a:p>
        </p:txBody>
      </p:sp>
      <p:sp>
        <p:nvSpPr>
          <p:cNvPr id="71696" name="Rectangle 16"/>
          <p:cNvSpPr>
            <a:spLocks noChangeArrowheads="1"/>
          </p:cNvSpPr>
          <p:nvPr/>
        </p:nvSpPr>
        <p:spPr bwMode="auto">
          <a:xfrm>
            <a:off x="3883025" y="0"/>
            <a:ext cx="2971800" cy="455613"/>
          </a:xfrm>
          <a:prstGeom prst="rect">
            <a:avLst/>
          </a:prstGeom>
          <a:noFill/>
          <a:ln w="9525">
            <a:noFill/>
            <a:miter lim="800000"/>
            <a:headEnd/>
            <a:tailEnd/>
          </a:ln>
        </p:spPr>
        <p:txBody>
          <a:bodyPr wrap="none" anchor="ctr"/>
          <a:lstStyle/>
          <a:p>
            <a:endParaRPr lang="en-US" altLang="en-US"/>
          </a:p>
        </p:txBody>
      </p:sp>
      <p:sp>
        <p:nvSpPr>
          <p:cNvPr id="71697" name="Rectangle 17"/>
          <p:cNvSpPr>
            <a:spLocks noChangeArrowheads="1"/>
          </p:cNvSpPr>
          <p:nvPr/>
        </p:nvSpPr>
        <p:spPr bwMode="auto">
          <a:xfrm>
            <a:off x="-1588" y="0"/>
            <a:ext cx="2971801" cy="455613"/>
          </a:xfrm>
          <a:prstGeom prst="rect">
            <a:avLst/>
          </a:prstGeom>
          <a:noFill/>
          <a:ln w="9525">
            <a:noFill/>
            <a:miter lim="800000"/>
            <a:headEnd/>
            <a:tailEnd/>
          </a:ln>
        </p:spPr>
        <p:txBody>
          <a:bodyPr wrap="none" anchor="ctr"/>
          <a:lstStyle/>
          <a:p>
            <a:endParaRPr lang="en-US" altLang="en-US"/>
          </a:p>
        </p:txBody>
      </p:sp>
      <p:sp>
        <p:nvSpPr>
          <p:cNvPr id="71698" name="Rectangle 18"/>
          <p:cNvSpPr>
            <a:spLocks noChangeArrowheads="1"/>
          </p:cNvSpPr>
          <p:nvPr/>
        </p:nvSpPr>
        <p:spPr bwMode="auto">
          <a:xfrm>
            <a:off x="3883025" y="0"/>
            <a:ext cx="2971800" cy="452438"/>
          </a:xfrm>
          <a:prstGeom prst="rect">
            <a:avLst/>
          </a:prstGeom>
          <a:noFill/>
          <a:ln w="9525">
            <a:noFill/>
            <a:miter lim="800000"/>
            <a:headEnd/>
            <a:tailEnd/>
          </a:ln>
        </p:spPr>
        <p:txBody>
          <a:bodyPr wrap="none" anchor="ctr"/>
          <a:lstStyle/>
          <a:p>
            <a:endParaRPr lang="en-US" altLang="en-US"/>
          </a:p>
        </p:txBody>
      </p:sp>
      <p:sp>
        <p:nvSpPr>
          <p:cNvPr id="71699" name="Rectangle 19"/>
          <p:cNvSpPr>
            <a:spLocks noChangeArrowheads="1"/>
          </p:cNvSpPr>
          <p:nvPr/>
        </p:nvSpPr>
        <p:spPr bwMode="auto">
          <a:xfrm>
            <a:off x="-1588" y="0"/>
            <a:ext cx="2971801" cy="452438"/>
          </a:xfrm>
          <a:prstGeom prst="rect">
            <a:avLst/>
          </a:prstGeom>
          <a:noFill/>
          <a:ln w="9525">
            <a:noFill/>
            <a:miter lim="800000"/>
            <a:headEnd/>
            <a:tailEnd/>
          </a:ln>
        </p:spPr>
        <p:txBody>
          <a:bodyPr wrap="none" anchor="ctr"/>
          <a:lstStyle/>
          <a:p>
            <a:endParaRPr lang="en-US" altLang="en-US"/>
          </a:p>
        </p:txBody>
      </p:sp>
      <p:sp>
        <p:nvSpPr>
          <p:cNvPr id="71700" name="Rectangle 20"/>
          <p:cNvSpPr>
            <a:spLocks noGrp="1" noRot="1" noChangeAspect="1" noChangeArrowheads="1" noTextEdit="1"/>
          </p:cNvSpPr>
          <p:nvPr>
            <p:ph type="sldImg"/>
          </p:nvPr>
        </p:nvSpPr>
        <p:spPr>
          <a:xfrm>
            <a:off x="1154113" y="692150"/>
            <a:ext cx="4554537" cy="3416300"/>
          </a:xfrm>
          <a:ln cap="flat"/>
        </p:spPr>
      </p:sp>
      <p:sp>
        <p:nvSpPr>
          <p:cNvPr id="71701" name="Rectangle 21"/>
          <p:cNvSpPr>
            <a:spLocks noChangeArrowheads="1"/>
          </p:cNvSpPr>
          <p:nvPr/>
        </p:nvSpPr>
        <p:spPr bwMode="auto">
          <a:xfrm>
            <a:off x="1141413" y="4737100"/>
            <a:ext cx="3427412" cy="3541713"/>
          </a:xfrm>
          <a:prstGeom prst="rect">
            <a:avLst/>
          </a:prstGeom>
          <a:noFill/>
          <a:ln w="9525" cap="rnd">
            <a:noFill/>
            <a:miter lim="800000"/>
            <a:headEnd/>
            <a:tailEnd/>
          </a:ln>
        </p:spPr>
        <p:txBody>
          <a:bodyPr>
            <a:spAutoFit/>
          </a:bodyPr>
          <a:lstStyle/>
          <a:p>
            <a:pPr algn="ctr" eaLnBrk="1" hangingPunct="1">
              <a:spcBef>
                <a:spcPct val="50000"/>
              </a:spcBef>
            </a:pPr>
            <a:r>
              <a:rPr lang="en-US" altLang="en-US" sz="1200" b="1">
                <a:latin typeface="Tahoma" pitchFamily="34" charset="0"/>
              </a:rPr>
              <a:t>Speakers Notes</a:t>
            </a:r>
          </a:p>
          <a:p>
            <a:pPr algn="ctr" eaLnBrk="1" hangingPunct="1">
              <a:spcBef>
                <a:spcPct val="50000"/>
              </a:spcBef>
            </a:pPr>
            <a:endParaRPr lang="en-US" altLang="en-US" sz="1200" b="1">
              <a:latin typeface="Tahoma" pitchFamily="34" charset="0"/>
            </a:endParaRPr>
          </a:p>
          <a:p>
            <a:pPr algn="ctr" eaLnBrk="1" hangingPunct="1">
              <a:spcBef>
                <a:spcPct val="50000"/>
              </a:spcBef>
            </a:pPr>
            <a:r>
              <a:rPr lang="en-US" altLang="en-US" sz="1200" b="1">
                <a:latin typeface="Tahoma" pitchFamily="34" charset="0"/>
              </a:rPr>
              <a:t>What to say:</a:t>
            </a:r>
          </a:p>
          <a:p>
            <a:pPr algn="ctr" eaLnBrk="1" hangingPunct="1">
              <a:spcBef>
                <a:spcPct val="50000"/>
              </a:spcBef>
            </a:pPr>
            <a:endParaRPr lang="en-US" altLang="en-US" sz="1200" b="1">
              <a:latin typeface="Tahoma" pitchFamily="34" charset="0"/>
            </a:endParaRPr>
          </a:p>
          <a:p>
            <a:pPr algn="ctr" eaLnBrk="1" hangingPunct="1">
              <a:spcBef>
                <a:spcPct val="50000"/>
              </a:spcBef>
            </a:pPr>
            <a:r>
              <a:rPr lang="en-US" altLang="en-US" sz="1200" b="1">
                <a:latin typeface="Tahoma" pitchFamily="34" charset="0"/>
              </a:rPr>
              <a:t>What to Do:</a:t>
            </a:r>
          </a:p>
          <a:p>
            <a:pPr algn="ctr" eaLnBrk="1" hangingPunct="1">
              <a:spcBef>
                <a:spcPct val="50000"/>
              </a:spcBef>
            </a:pPr>
            <a:endParaRPr lang="en-US" altLang="en-US" sz="1200" b="1">
              <a:latin typeface="Tahoma" pitchFamily="34" charset="0"/>
            </a:endParaRPr>
          </a:p>
          <a:p>
            <a:pPr algn="ctr" eaLnBrk="1" hangingPunct="1">
              <a:spcBef>
                <a:spcPct val="50000"/>
              </a:spcBef>
            </a:pPr>
            <a:r>
              <a:rPr lang="en-US" altLang="en-US" sz="1200" b="1">
                <a:latin typeface="Tahoma" pitchFamily="34" charset="0"/>
              </a:rPr>
              <a:t>What to Ask:</a:t>
            </a:r>
          </a:p>
          <a:p>
            <a:pPr algn="ctr" eaLnBrk="1" hangingPunct="1">
              <a:spcBef>
                <a:spcPct val="50000"/>
              </a:spcBef>
            </a:pPr>
            <a:endParaRPr lang="en-US" altLang="en-US" sz="1200" b="1">
              <a:latin typeface="Tahoma" pitchFamily="34" charset="0"/>
            </a:endParaRPr>
          </a:p>
          <a:p>
            <a:pPr algn="ctr" eaLnBrk="1" hangingPunct="1">
              <a:spcBef>
                <a:spcPct val="50000"/>
              </a:spcBef>
            </a:pPr>
            <a:r>
              <a:rPr lang="en-US" altLang="en-US" sz="1200" b="1">
                <a:latin typeface="Tahoma" pitchFamily="34" charset="0"/>
              </a:rPr>
              <a:t>Optional Information:</a:t>
            </a:r>
          </a:p>
          <a:p>
            <a:pPr algn="ctr" eaLnBrk="1" hangingPunct="1">
              <a:spcBef>
                <a:spcPct val="50000"/>
              </a:spcBef>
            </a:pPr>
            <a:endParaRPr lang="en-US" altLang="en-US" sz="1200" b="1">
              <a:latin typeface="Tahoma" pitchFamily="34" charset="0"/>
            </a:endParaRPr>
          </a:p>
          <a:p>
            <a:pPr algn="ctr" eaLnBrk="1" hangingPunct="1">
              <a:spcBef>
                <a:spcPct val="50000"/>
              </a:spcBef>
            </a:pPr>
            <a:r>
              <a:rPr lang="en-US" altLang="en-US" sz="1200" b="1">
                <a:latin typeface="Tahoma" pitchFamily="34" charset="0"/>
              </a:rPr>
              <a:t>Optional Resources:</a:t>
            </a:r>
          </a:p>
          <a:p>
            <a:pPr algn="ctr" eaLnBrk="1" hangingPunct="1">
              <a:spcBef>
                <a:spcPct val="50000"/>
              </a:spcBef>
            </a:pPr>
            <a:endParaRPr lang="en-US" altLang="en-US" sz="1200" b="1">
              <a:latin typeface="Tahoma" pitchFamily="34" charset="0"/>
            </a:endParaRPr>
          </a:p>
          <a:p>
            <a:pPr algn="ctr" eaLnBrk="1" hangingPunct="1">
              <a:spcBef>
                <a:spcPct val="50000"/>
              </a:spcBef>
            </a:pPr>
            <a:r>
              <a:rPr lang="en-US" altLang="en-US" sz="1200" b="1">
                <a:latin typeface="Tahoma" pitchFamily="34" charset="0"/>
              </a:rPr>
              <a:t>References:</a:t>
            </a:r>
          </a:p>
          <a:p>
            <a:pPr algn="ctr" eaLnBrk="1" hangingPunct="1">
              <a:spcBef>
                <a:spcPct val="50000"/>
              </a:spcBef>
            </a:pPr>
            <a:endParaRPr lang="en-AU" altLang="en-US" sz="1200" b="1">
              <a:latin typeface="Tahoma" pitchFamily="34" charset="0"/>
            </a:endParaRPr>
          </a:p>
        </p:txBody>
      </p:sp>
      <p:sp>
        <p:nvSpPr>
          <p:cNvPr id="71702" name="Rectangle 22"/>
          <p:cNvSpPr>
            <a:spLocks noGrp="1" noChangeArrowheads="1"/>
          </p:cNvSpPr>
          <p:nvPr>
            <p:ph type="body" idx="1"/>
          </p:nvPr>
        </p:nvSpPr>
        <p:spPr>
          <a:xfrm>
            <a:off x="839788" y="4367213"/>
            <a:ext cx="5029200" cy="4113212"/>
          </a:xfrm>
          <a:noFill/>
          <a:ln w="9525"/>
        </p:spPr>
        <p:txBody>
          <a:bodyPr/>
          <a:lstStyle/>
          <a:p>
            <a:r>
              <a:rPr lang="en-US" altLang="en-US" b="1" smtClean="0">
                <a:latin typeface="Tahoma" pitchFamily="34" charset="0"/>
              </a:rPr>
              <a:t>Speakers Notes</a:t>
            </a:r>
          </a:p>
          <a:p>
            <a:endParaRPr lang="en-US" altLang="en-US" b="1" smtClean="0">
              <a:latin typeface="Tahoma" pitchFamily="34" charset="0"/>
            </a:endParaRPr>
          </a:p>
          <a:p>
            <a:r>
              <a:rPr lang="en-US" altLang="en-US" b="1" smtClean="0">
                <a:latin typeface="Tahoma" pitchFamily="34" charset="0"/>
              </a:rPr>
              <a:t>What to say:</a:t>
            </a:r>
          </a:p>
          <a:p>
            <a:endParaRPr lang="en-US" altLang="en-US" b="1" smtClean="0">
              <a:latin typeface="Tahoma" pitchFamily="34" charset="0"/>
            </a:endParaRPr>
          </a:p>
          <a:p>
            <a:r>
              <a:rPr lang="en-US" altLang="en-US" b="1" smtClean="0">
                <a:latin typeface="Tahoma" pitchFamily="34" charset="0"/>
              </a:rPr>
              <a:t>What to Do:</a:t>
            </a:r>
          </a:p>
          <a:p>
            <a:endParaRPr lang="en-US" altLang="en-US" b="1" smtClean="0">
              <a:latin typeface="Tahoma" pitchFamily="34" charset="0"/>
            </a:endParaRPr>
          </a:p>
          <a:p>
            <a:r>
              <a:rPr lang="en-US" altLang="en-US" b="1" smtClean="0">
                <a:latin typeface="Tahoma" pitchFamily="34" charset="0"/>
              </a:rPr>
              <a:t>What to Ask:</a:t>
            </a:r>
          </a:p>
          <a:p>
            <a:endParaRPr lang="en-US" altLang="en-US" b="1" smtClean="0">
              <a:latin typeface="Tahoma" pitchFamily="34" charset="0"/>
            </a:endParaRPr>
          </a:p>
          <a:p>
            <a:r>
              <a:rPr lang="en-US" altLang="en-US" b="1" smtClean="0">
                <a:latin typeface="Tahoma" pitchFamily="34" charset="0"/>
              </a:rPr>
              <a:t>Optional Information:</a:t>
            </a:r>
          </a:p>
          <a:p>
            <a:endParaRPr lang="en-US" altLang="en-US" b="1" smtClean="0">
              <a:latin typeface="Tahoma" pitchFamily="34" charset="0"/>
            </a:endParaRPr>
          </a:p>
          <a:p>
            <a:r>
              <a:rPr lang="en-US" altLang="en-US" b="1" smtClean="0">
                <a:latin typeface="Tahoma" pitchFamily="34" charset="0"/>
              </a:rPr>
              <a:t>Optional Resources:</a:t>
            </a:r>
          </a:p>
          <a:p>
            <a:endParaRPr lang="en-US" altLang="en-US" b="1" smtClean="0">
              <a:latin typeface="Tahoma" pitchFamily="34" charset="0"/>
            </a:endParaRPr>
          </a:p>
          <a:p>
            <a:r>
              <a:rPr lang="en-US" altLang="en-US" b="1" smtClean="0">
                <a:latin typeface="Tahoma" pitchFamily="34" charset="0"/>
              </a:rPr>
              <a:t>References:</a:t>
            </a:r>
          </a:p>
          <a:p>
            <a:endParaRPr lang="en-AU" altLang="en-US" b="1" smtClean="0">
              <a:latin typeface="Tahoma" pitchFamily="34" charset="0"/>
            </a:endParaRPr>
          </a:p>
          <a:p>
            <a:endParaRPr lang="en-AU" altLang="en-US"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3886200" y="0"/>
            <a:ext cx="2971800" cy="457200"/>
          </a:xfrm>
          <a:prstGeom prst="rect">
            <a:avLst/>
          </a:prstGeom>
          <a:noFill/>
          <a:ln w="9525">
            <a:noFill/>
            <a:miter lim="800000"/>
            <a:headEnd/>
            <a:tailEnd/>
          </a:ln>
        </p:spPr>
        <p:txBody>
          <a:bodyPr wrap="none" anchor="ctr"/>
          <a:lstStyle/>
          <a:p>
            <a:endParaRPr lang="en-US" altLang="en-US"/>
          </a:p>
        </p:txBody>
      </p:sp>
      <p:sp>
        <p:nvSpPr>
          <p:cNvPr id="72707" name="Rectangle 3"/>
          <p:cNvSpPr>
            <a:spLocks noChangeArrowheads="1"/>
          </p:cNvSpPr>
          <p:nvPr/>
        </p:nvSpPr>
        <p:spPr bwMode="auto">
          <a:xfrm>
            <a:off x="0" y="8686800"/>
            <a:ext cx="2971800" cy="457200"/>
          </a:xfrm>
          <a:prstGeom prst="rect">
            <a:avLst/>
          </a:prstGeom>
          <a:noFill/>
          <a:ln w="9525">
            <a:noFill/>
            <a:miter lim="800000"/>
            <a:headEnd/>
            <a:tailEnd/>
          </a:ln>
        </p:spPr>
        <p:txBody>
          <a:bodyPr wrap="none" anchor="ctr"/>
          <a:lstStyle/>
          <a:p>
            <a:endParaRPr lang="en-US" altLang="en-US"/>
          </a:p>
        </p:txBody>
      </p:sp>
      <p:sp>
        <p:nvSpPr>
          <p:cNvPr id="72708" name="Rectangle 4"/>
          <p:cNvSpPr>
            <a:spLocks noChangeArrowheads="1"/>
          </p:cNvSpPr>
          <p:nvPr/>
        </p:nvSpPr>
        <p:spPr bwMode="auto">
          <a:xfrm>
            <a:off x="0" y="0"/>
            <a:ext cx="2971800" cy="457200"/>
          </a:xfrm>
          <a:prstGeom prst="rect">
            <a:avLst/>
          </a:prstGeom>
          <a:noFill/>
          <a:ln w="9525">
            <a:noFill/>
            <a:miter lim="800000"/>
            <a:headEnd/>
            <a:tailEnd/>
          </a:ln>
        </p:spPr>
        <p:txBody>
          <a:bodyPr wrap="none" anchor="ctr"/>
          <a:lstStyle/>
          <a:p>
            <a:endParaRPr lang="en-US" altLang="en-US"/>
          </a:p>
        </p:txBody>
      </p:sp>
      <p:sp>
        <p:nvSpPr>
          <p:cNvPr id="72709" name="Rectangle 5"/>
          <p:cNvSpPr>
            <a:spLocks noChangeArrowheads="1"/>
          </p:cNvSpPr>
          <p:nvPr/>
        </p:nvSpPr>
        <p:spPr bwMode="auto">
          <a:xfrm>
            <a:off x="3886200" y="0"/>
            <a:ext cx="2971800" cy="457200"/>
          </a:xfrm>
          <a:prstGeom prst="rect">
            <a:avLst/>
          </a:prstGeom>
          <a:noFill/>
          <a:ln w="9525">
            <a:noFill/>
            <a:miter lim="800000"/>
            <a:headEnd/>
            <a:tailEnd/>
          </a:ln>
        </p:spPr>
        <p:txBody>
          <a:bodyPr wrap="none" anchor="ctr"/>
          <a:lstStyle/>
          <a:p>
            <a:endParaRPr lang="en-US" altLang="en-US"/>
          </a:p>
        </p:txBody>
      </p:sp>
      <p:sp>
        <p:nvSpPr>
          <p:cNvPr id="72710" name="Rectangle 6"/>
          <p:cNvSpPr>
            <a:spLocks noChangeArrowheads="1"/>
          </p:cNvSpPr>
          <p:nvPr/>
        </p:nvSpPr>
        <p:spPr bwMode="auto">
          <a:xfrm>
            <a:off x="0" y="8686800"/>
            <a:ext cx="2971800" cy="457200"/>
          </a:xfrm>
          <a:prstGeom prst="rect">
            <a:avLst/>
          </a:prstGeom>
          <a:noFill/>
          <a:ln w="9525">
            <a:noFill/>
            <a:miter lim="800000"/>
            <a:headEnd/>
            <a:tailEnd/>
          </a:ln>
        </p:spPr>
        <p:txBody>
          <a:bodyPr wrap="none" anchor="ctr"/>
          <a:lstStyle/>
          <a:p>
            <a:endParaRPr lang="en-US" altLang="en-US"/>
          </a:p>
        </p:txBody>
      </p:sp>
      <p:sp>
        <p:nvSpPr>
          <p:cNvPr id="72711" name="Rectangle 7"/>
          <p:cNvSpPr>
            <a:spLocks noChangeArrowheads="1"/>
          </p:cNvSpPr>
          <p:nvPr/>
        </p:nvSpPr>
        <p:spPr bwMode="auto">
          <a:xfrm>
            <a:off x="0" y="0"/>
            <a:ext cx="2971800" cy="457200"/>
          </a:xfrm>
          <a:prstGeom prst="rect">
            <a:avLst/>
          </a:prstGeom>
          <a:noFill/>
          <a:ln w="9525">
            <a:noFill/>
            <a:miter lim="800000"/>
            <a:headEnd/>
            <a:tailEnd/>
          </a:ln>
        </p:spPr>
        <p:txBody>
          <a:bodyPr wrap="none" anchor="ctr"/>
          <a:lstStyle/>
          <a:p>
            <a:endParaRPr lang="en-US" altLang="en-US"/>
          </a:p>
        </p:txBody>
      </p:sp>
      <p:sp>
        <p:nvSpPr>
          <p:cNvPr id="72712" name="Rectangle 8"/>
          <p:cNvSpPr>
            <a:spLocks noChangeArrowheads="1"/>
          </p:cNvSpPr>
          <p:nvPr/>
        </p:nvSpPr>
        <p:spPr bwMode="auto">
          <a:xfrm>
            <a:off x="3886200" y="0"/>
            <a:ext cx="2971800" cy="457200"/>
          </a:xfrm>
          <a:prstGeom prst="rect">
            <a:avLst/>
          </a:prstGeom>
          <a:noFill/>
          <a:ln w="9525">
            <a:noFill/>
            <a:miter lim="800000"/>
            <a:headEnd/>
            <a:tailEnd/>
          </a:ln>
        </p:spPr>
        <p:txBody>
          <a:bodyPr wrap="none" anchor="ctr"/>
          <a:lstStyle/>
          <a:p>
            <a:endParaRPr lang="en-US" altLang="en-US"/>
          </a:p>
        </p:txBody>
      </p:sp>
      <p:sp>
        <p:nvSpPr>
          <p:cNvPr id="72713" name="Rectangle 9"/>
          <p:cNvSpPr>
            <a:spLocks noChangeArrowheads="1"/>
          </p:cNvSpPr>
          <p:nvPr/>
        </p:nvSpPr>
        <p:spPr bwMode="auto">
          <a:xfrm>
            <a:off x="0" y="8686800"/>
            <a:ext cx="2971800" cy="457200"/>
          </a:xfrm>
          <a:prstGeom prst="rect">
            <a:avLst/>
          </a:prstGeom>
          <a:noFill/>
          <a:ln w="9525">
            <a:noFill/>
            <a:miter lim="800000"/>
            <a:headEnd/>
            <a:tailEnd/>
          </a:ln>
        </p:spPr>
        <p:txBody>
          <a:bodyPr wrap="none" anchor="ctr"/>
          <a:lstStyle/>
          <a:p>
            <a:endParaRPr lang="en-US" altLang="en-US"/>
          </a:p>
        </p:txBody>
      </p:sp>
      <p:sp>
        <p:nvSpPr>
          <p:cNvPr id="72714" name="Rectangle 10"/>
          <p:cNvSpPr>
            <a:spLocks noChangeArrowheads="1"/>
          </p:cNvSpPr>
          <p:nvPr/>
        </p:nvSpPr>
        <p:spPr bwMode="auto">
          <a:xfrm>
            <a:off x="0" y="0"/>
            <a:ext cx="2971800" cy="457200"/>
          </a:xfrm>
          <a:prstGeom prst="rect">
            <a:avLst/>
          </a:prstGeom>
          <a:noFill/>
          <a:ln w="9525">
            <a:noFill/>
            <a:miter lim="800000"/>
            <a:headEnd/>
            <a:tailEnd/>
          </a:ln>
        </p:spPr>
        <p:txBody>
          <a:bodyPr wrap="none" anchor="ctr"/>
          <a:lstStyle/>
          <a:p>
            <a:endParaRPr lang="en-US" altLang="en-US"/>
          </a:p>
        </p:txBody>
      </p:sp>
      <p:sp>
        <p:nvSpPr>
          <p:cNvPr id="72715" name="Rectangle 11"/>
          <p:cNvSpPr>
            <a:spLocks noChangeArrowheads="1"/>
          </p:cNvSpPr>
          <p:nvPr/>
        </p:nvSpPr>
        <p:spPr bwMode="auto">
          <a:xfrm>
            <a:off x="3884613" y="0"/>
            <a:ext cx="2974975" cy="457200"/>
          </a:xfrm>
          <a:prstGeom prst="rect">
            <a:avLst/>
          </a:prstGeom>
          <a:noFill/>
          <a:ln w="9525">
            <a:noFill/>
            <a:miter lim="800000"/>
            <a:headEnd/>
            <a:tailEnd/>
          </a:ln>
        </p:spPr>
        <p:txBody>
          <a:bodyPr wrap="none" anchor="ctr"/>
          <a:lstStyle/>
          <a:p>
            <a:endParaRPr lang="en-US" altLang="en-US"/>
          </a:p>
        </p:txBody>
      </p:sp>
      <p:sp>
        <p:nvSpPr>
          <p:cNvPr id="72716" name="Rectangle 12"/>
          <p:cNvSpPr>
            <a:spLocks noChangeArrowheads="1"/>
          </p:cNvSpPr>
          <p:nvPr/>
        </p:nvSpPr>
        <p:spPr bwMode="auto">
          <a:xfrm>
            <a:off x="-3175" y="8686800"/>
            <a:ext cx="2973388" cy="457200"/>
          </a:xfrm>
          <a:prstGeom prst="rect">
            <a:avLst/>
          </a:prstGeom>
          <a:noFill/>
          <a:ln w="9525">
            <a:noFill/>
            <a:miter lim="800000"/>
            <a:headEnd/>
            <a:tailEnd/>
          </a:ln>
        </p:spPr>
        <p:txBody>
          <a:bodyPr wrap="none" anchor="ctr"/>
          <a:lstStyle/>
          <a:p>
            <a:endParaRPr lang="en-US" altLang="en-US"/>
          </a:p>
        </p:txBody>
      </p:sp>
      <p:sp>
        <p:nvSpPr>
          <p:cNvPr id="72717" name="Rectangle 13"/>
          <p:cNvSpPr>
            <a:spLocks noChangeArrowheads="1"/>
          </p:cNvSpPr>
          <p:nvPr/>
        </p:nvSpPr>
        <p:spPr bwMode="auto">
          <a:xfrm>
            <a:off x="-3175" y="0"/>
            <a:ext cx="2973388" cy="457200"/>
          </a:xfrm>
          <a:prstGeom prst="rect">
            <a:avLst/>
          </a:prstGeom>
          <a:noFill/>
          <a:ln w="9525">
            <a:noFill/>
            <a:miter lim="800000"/>
            <a:headEnd/>
            <a:tailEnd/>
          </a:ln>
        </p:spPr>
        <p:txBody>
          <a:bodyPr wrap="none" anchor="ctr"/>
          <a:lstStyle/>
          <a:p>
            <a:endParaRPr lang="en-US" altLang="en-US"/>
          </a:p>
        </p:txBody>
      </p:sp>
      <p:sp>
        <p:nvSpPr>
          <p:cNvPr id="72718" name="Rectangle 14"/>
          <p:cNvSpPr>
            <a:spLocks noChangeArrowheads="1"/>
          </p:cNvSpPr>
          <p:nvPr/>
        </p:nvSpPr>
        <p:spPr bwMode="auto">
          <a:xfrm>
            <a:off x="3883025" y="0"/>
            <a:ext cx="2971800" cy="457200"/>
          </a:xfrm>
          <a:prstGeom prst="rect">
            <a:avLst/>
          </a:prstGeom>
          <a:noFill/>
          <a:ln w="9525">
            <a:noFill/>
            <a:miter lim="800000"/>
            <a:headEnd/>
            <a:tailEnd/>
          </a:ln>
        </p:spPr>
        <p:txBody>
          <a:bodyPr wrap="none" anchor="ctr"/>
          <a:lstStyle/>
          <a:p>
            <a:endParaRPr lang="en-US" altLang="en-US"/>
          </a:p>
        </p:txBody>
      </p:sp>
      <p:sp>
        <p:nvSpPr>
          <p:cNvPr id="72719" name="Rectangle 15"/>
          <p:cNvSpPr>
            <a:spLocks noChangeArrowheads="1"/>
          </p:cNvSpPr>
          <p:nvPr/>
        </p:nvSpPr>
        <p:spPr bwMode="auto">
          <a:xfrm>
            <a:off x="-1588" y="0"/>
            <a:ext cx="2971801" cy="457200"/>
          </a:xfrm>
          <a:prstGeom prst="rect">
            <a:avLst/>
          </a:prstGeom>
          <a:noFill/>
          <a:ln w="9525">
            <a:noFill/>
            <a:miter lim="800000"/>
            <a:headEnd/>
            <a:tailEnd/>
          </a:ln>
        </p:spPr>
        <p:txBody>
          <a:bodyPr wrap="none" anchor="ctr"/>
          <a:lstStyle/>
          <a:p>
            <a:endParaRPr lang="en-US" altLang="en-US"/>
          </a:p>
        </p:txBody>
      </p:sp>
      <p:sp>
        <p:nvSpPr>
          <p:cNvPr id="72720" name="Rectangle 16"/>
          <p:cNvSpPr>
            <a:spLocks noChangeArrowheads="1"/>
          </p:cNvSpPr>
          <p:nvPr/>
        </p:nvSpPr>
        <p:spPr bwMode="auto">
          <a:xfrm>
            <a:off x="3883025" y="0"/>
            <a:ext cx="2971800" cy="455613"/>
          </a:xfrm>
          <a:prstGeom prst="rect">
            <a:avLst/>
          </a:prstGeom>
          <a:noFill/>
          <a:ln w="9525">
            <a:noFill/>
            <a:miter lim="800000"/>
            <a:headEnd/>
            <a:tailEnd/>
          </a:ln>
        </p:spPr>
        <p:txBody>
          <a:bodyPr wrap="none" anchor="ctr"/>
          <a:lstStyle/>
          <a:p>
            <a:endParaRPr lang="en-US" altLang="en-US"/>
          </a:p>
        </p:txBody>
      </p:sp>
      <p:sp>
        <p:nvSpPr>
          <p:cNvPr id="72721" name="Rectangle 17"/>
          <p:cNvSpPr>
            <a:spLocks noChangeArrowheads="1"/>
          </p:cNvSpPr>
          <p:nvPr/>
        </p:nvSpPr>
        <p:spPr bwMode="auto">
          <a:xfrm>
            <a:off x="-1588" y="0"/>
            <a:ext cx="2971801" cy="455613"/>
          </a:xfrm>
          <a:prstGeom prst="rect">
            <a:avLst/>
          </a:prstGeom>
          <a:noFill/>
          <a:ln w="9525">
            <a:noFill/>
            <a:miter lim="800000"/>
            <a:headEnd/>
            <a:tailEnd/>
          </a:ln>
        </p:spPr>
        <p:txBody>
          <a:bodyPr wrap="none" anchor="ctr"/>
          <a:lstStyle/>
          <a:p>
            <a:endParaRPr lang="en-US" altLang="en-US"/>
          </a:p>
        </p:txBody>
      </p:sp>
      <p:sp>
        <p:nvSpPr>
          <p:cNvPr id="72722" name="Rectangle 18"/>
          <p:cNvSpPr>
            <a:spLocks noChangeArrowheads="1"/>
          </p:cNvSpPr>
          <p:nvPr/>
        </p:nvSpPr>
        <p:spPr bwMode="auto">
          <a:xfrm>
            <a:off x="3883025" y="0"/>
            <a:ext cx="2971800" cy="452438"/>
          </a:xfrm>
          <a:prstGeom prst="rect">
            <a:avLst/>
          </a:prstGeom>
          <a:noFill/>
          <a:ln w="9525">
            <a:noFill/>
            <a:miter lim="800000"/>
            <a:headEnd/>
            <a:tailEnd/>
          </a:ln>
        </p:spPr>
        <p:txBody>
          <a:bodyPr wrap="none" anchor="ctr"/>
          <a:lstStyle/>
          <a:p>
            <a:endParaRPr lang="en-US" altLang="en-US"/>
          </a:p>
        </p:txBody>
      </p:sp>
      <p:sp>
        <p:nvSpPr>
          <p:cNvPr id="72723" name="Rectangle 19"/>
          <p:cNvSpPr>
            <a:spLocks noChangeArrowheads="1"/>
          </p:cNvSpPr>
          <p:nvPr/>
        </p:nvSpPr>
        <p:spPr bwMode="auto">
          <a:xfrm>
            <a:off x="-1588" y="0"/>
            <a:ext cx="2971801" cy="452438"/>
          </a:xfrm>
          <a:prstGeom prst="rect">
            <a:avLst/>
          </a:prstGeom>
          <a:noFill/>
          <a:ln w="9525">
            <a:noFill/>
            <a:miter lim="800000"/>
            <a:headEnd/>
            <a:tailEnd/>
          </a:ln>
        </p:spPr>
        <p:txBody>
          <a:bodyPr wrap="none" anchor="ctr"/>
          <a:lstStyle/>
          <a:p>
            <a:endParaRPr lang="en-US" altLang="en-US"/>
          </a:p>
        </p:txBody>
      </p:sp>
      <p:sp>
        <p:nvSpPr>
          <p:cNvPr id="72724" name="Rectangle 20"/>
          <p:cNvSpPr>
            <a:spLocks noGrp="1" noRot="1" noChangeAspect="1" noChangeArrowheads="1" noTextEdit="1"/>
          </p:cNvSpPr>
          <p:nvPr>
            <p:ph type="sldImg"/>
          </p:nvPr>
        </p:nvSpPr>
        <p:spPr>
          <a:xfrm>
            <a:off x="1154113" y="692150"/>
            <a:ext cx="4554537" cy="3416300"/>
          </a:xfrm>
          <a:ln cap="flat"/>
        </p:spPr>
      </p:sp>
      <p:sp>
        <p:nvSpPr>
          <p:cNvPr id="72725" name="Rectangle 21"/>
          <p:cNvSpPr>
            <a:spLocks noGrp="1" noChangeArrowheads="1"/>
          </p:cNvSpPr>
          <p:nvPr>
            <p:ph type="body" idx="1"/>
          </p:nvPr>
        </p:nvSpPr>
        <p:spPr>
          <a:xfrm>
            <a:off x="760413" y="4572000"/>
            <a:ext cx="5367337" cy="3829050"/>
          </a:xfrm>
          <a:noFill/>
          <a:ln w="9525"/>
        </p:spPr>
        <p:txBody>
          <a:bodyPr lIns="92075" tIns="46038" rIns="92075" bIns="46038"/>
          <a:lstStyle/>
          <a:p>
            <a:r>
              <a:rPr lang="en-US" altLang="en-US" b="1" smtClean="0">
                <a:latin typeface="Tahoma" pitchFamily="34" charset="0"/>
              </a:rPr>
              <a:t>Speakers Notes</a:t>
            </a:r>
          </a:p>
          <a:p>
            <a:endParaRPr lang="en-US" altLang="en-US" b="1" smtClean="0">
              <a:latin typeface="Tahoma" pitchFamily="34" charset="0"/>
            </a:endParaRPr>
          </a:p>
          <a:p>
            <a:r>
              <a:rPr lang="en-US" altLang="en-US" b="1" smtClean="0">
                <a:latin typeface="Tahoma" pitchFamily="34" charset="0"/>
              </a:rPr>
              <a:t>What to say:</a:t>
            </a:r>
          </a:p>
          <a:p>
            <a:r>
              <a:rPr lang="en-US" altLang="en-US" smtClean="0">
                <a:latin typeface="Arial" charset="0"/>
              </a:rPr>
              <a:t>Oversensing will exhibit pauses in single chamber systems.  In dual chamber systems,  atrial oversensing may cause fast ventricular pacing without P waves preceding the paced ventricular events.</a:t>
            </a:r>
            <a:endParaRPr lang="en-US" altLang="en-US" b="1" smtClean="0">
              <a:latin typeface="Tahoma" pitchFamily="34" charset="0"/>
            </a:endParaRPr>
          </a:p>
          <a:p>
            <a:r>
              <a:rPr lang="en-US" altLang="en-US" b="1" smtClean="0">
                <a:latin typeface="Tahoma" pitchFamily="34" charset="0"/>
              </a:rPr>
              <a:t>What to Do:</a:t>
            </a:r>
          </a:p>
          <a:p>
            <a:endParaRPr lang="en-US" altLang="en-US" b="1" smtClean="0">
              <a:latin typeface="Tahoma" pitchFamily="34" charset="0"/>
            </a:endParaRPr>
          </a:p>
          <a:p>
            <a:r>
              <a:rPr lang="en-US" altLang="en-US" b="1" smtClean="0">
                <a:latin typeface="Tahoma" pitchFamily="34" charset="0"/>
              </a:rPr>
              <a:t>What to Ask:</a:t>
            </a:r>
          </a:p>
          <a:p>
            <a:endParaRPr lang="en-US" altLang="en-US" b="1" smtClean="0">
              <a:latin typeface="Tahoma" pitchFamily="34" charset="0"/>
            </a:endParaRPr>
          </a:p>
          <a:p>
            <a:r>
              <a:rPr lang="en-US" altLang="en-US" b="1" smtClean="0">
                <a:latin typeface="Tahoma" pitchFamily="34" charset="0"/>
              </a:rPr>
              <a:t>Optional Information:</a:t>
            </a:r>
          </a:p>
          <a:p>
            <a:endParaRPr lang="en-US" altLang="en-US" b="1" smtClean="0">
              <a:latin typeface="Tahoma" pitchFamily="34" charset="0"/>
            </a:endParaRPr>
          </a:p>
          <a:p>
            <a:r>
              <a:rPr lang="en-US" altLang="en-US" b="1" smtClean="0">
                <a:latin typeface="Tahoma" pitchFamily="34" charset="0"/>
              </a:rPr>
              <a:t>Optional Resources:</a:t>
            </a:r>
          </a:p>
          <a:p>
            <a:endParaRPr lang="en-US" altLang="en-US" b="1" smtClean="0">
              <a:latin typeface="Tahoma" pitchFamily="34" charset="0"/>
            </a:endParaRPr>
          </a:p>
          <a:p>
            <a:r>
              <a:rPr lang="en-US" altLang="en-US" b="1" smtClean="0">
                <a:latin typeface="Tahoma" pitchFamily="34" charset="0"/>
              </a:rPr>
              <a:t>References:</a:t>
            </a:r>
          </a:p>
          <a:p>
            <a:endParaRPr lang="en-AU" altLang="en-US" b="1" smtClean="0">
              <a:latin typeface="Tahoma" pitchFamily="34" charset="0"/>
            </a:endParaRPr>
          </a:p>
          <a:p>
            <a:endParaRPr lang="en-US" altLang="en-US"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721036-882B-7948-8734-521EC9923D61}" type="slidenum">
              <a:rPr lang="en-US" smtClean="0"/>
              <a:pPr/>
              <a:t>76</a:t>
            </a:fld>
            <a:endParaRPr lang="en-US" dirty="0"/>
          </a:p>
        </p:txBody>
      </p:sp>
    </p:spTree>
    <p:extLst>
      <p:ext uri="{BB962C8B-B14F-4D97-AF65-F5344CB8AC3E}">
        <p14:creationId xmlns="" xmlns:p14="http://schemas.microsoft.com/office/powerpoint/2010/main" val="405938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548457" rtl="0" eaLnBrk="1" fontAlgn="auto" latinLnBrk="0" hangingPunct="1">
              <a:lnSpc>
                <a:spcPct val="100000"/>
              </a:lnSpc>
              <a:spcBef>
                <a:spcPts val="0"/>
              </a:spcBef>
              <a:spcAft>
                <a:spcPts val="0"/>
              </a:spcAft>
              <a:buClrTx/>
              <a:buSzTx/>
              <a:buFontTx/>
              <a:buNone/>
              <a:tabLst/>
              <a:defRPr/>
            </a:pPr>
            <a:r>
              <a:rPr lang="en-US" altLang="en-US" dirty="0">
                <a:solidFill>
                  <a:schemeClr val="bg2"/>
                </a:solidFill>
                <a:latin typeface="Effra" panose="020B0604020202020204" charset="0"/>
              </a:rPr>
              <a:t>The average heart beats about 35 million times in a year, and a pacemaker lead must be able to survive this harsh environment.  The lead is subject to mechanical torque, flexing, bending, and the body’s natural defenses and bio-chemicals produced in response to inflammation.  Pacemaker leads are designed to withstand these forces.</a:t>
            </a:r>
            <a:endParaRPr lang="en-US" altLang="en-US" i="1" dirty="0">
              <a:latin typeface="Effra" panose="020B0604020202020204" charset="0"/>
            </a:endParaRPr>
          </a:p>
          <a:p>
            <a:endParaRPr lang="en-US" dirty="0"/>
          </a:p>
        </p:txBody>
      </p:sp>
      <p:sp>
        <p:nvSpPr>
          <p:cNvPr id="4" name="Slide Number Placeholder 3"/>
          <p:cNvSpPr>
            <a:spLocks noGrp="1"/>
          </p:cNvSpPr>
          <p:nvPr>
            <p:ph type="sldNum" sz="quarter" idx="10"/>
          </p:nvPr>
        </p:nvSpPr>
        <p:spPr/>
        <p:txBody>
          <a:bodyPr/>
          <a:lstStyle/>
          <a:p>
            <a:fld id="{9E721036-882B-7948-8734-521EC9923D61}" type="slidenum">
              <a:rPr lang="en-US" smtClean="0"/>
              <a:pPr/>
              <a:t>10</a:t>
            </a:fld>
            <a:endParaRPr lang="en-US" dirty="0"/>
          </a:p>
        </p:txBody>
      </p:sp>
    </p:spTree>
    <p:extLst>
      <p:ext uri="{BB962C8B-B14F-4D97-AF65-F5344CB8AC3E}">
        <p14:creationId xmlns="" xmlns:p14="http://schemas.microsoft.com/office/powerpoint/2010/main" val="805525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548457" rtl="0" eaLnBrk="1" fontAlgn="auto" latinLnBrk="0" hangingPunct="1">
              <a:lnSpc>
                <a:spcPct val="100000"/>
              </a:lnSpc>
              <a:spcBef>
                <a:spcPts val="0"/>
              </a:spcBef>
              <a:spcAft>
                <a:spcPts val="0"/>
              </a:spcAft>
              <a:buClrTx/>
              <a:buSzTx/>
              <a:buFontTx/>
              <a:buNone/>
              <a:tabLst/>
              <a:defRPr/>
            </a:pPr>
            <a:r>
              <a:rPr lang="en-US" altLang="en-US" dirty="0">
                <a:latin typeface="Effra" panose="020B0604020202020204" charset="0"/>
              </a:rPr>
              <a:t>Epicardial or myocardial leads are implanted to the outside of the heart.  These implants represent less than 5% of leads implanted, and are used primarily in pediatric cases, or for patients in whom transvenous lead implant is contraindicated.  </a:t>
            </a:r>
          </a:p>
          <a:p>
            <a:endParaRPr lang="en-US" dirty="0"/>
          </a:p>
        </p:txBody>
      </p:sp>
      <p:sp>
        <p:nvSpPr>
          <p:cNvPr id="4" name="Slide Number Placeholder 3"/>
          <p:cNvSpPr>
            <a:spLocks noGrp="1"/>
          </p:cNvSpPr>
          <p:nvPr>
            <p:ph type="sldNum" sz="quarter" idx="10"/>
          </p:nvPr>
        </p:nvSpPr>
        <p:spPr/>
        <p:txBody>
          <a:bodyPr/>
          <a:lstStyle/>
          <a:p>
            <a:fld id="{9E721036-882B-7948-8734-521EC9923D61}" type="slidenum">
              <a:rPr lang="en-US" smtClean="0"/>
              <a:pPr/>
              <a:t>12</a:t>
            </a:fld>
            <a:endParaRPr lang="en-US" dirty="0"/>
          </a:p>
        </p:txBody>
      </p:sp>
    </p:spTree>
    <p:extLst>
      <p:ext uri="{BB962C8B-B14F-4D97-AF65-F5344CB8AC3E}">
        <p14:creationId xmlns="" xmlns:p14="http://schemas.microsoft.com/office/powerpoint/2010/main" val="2390085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741DC176-A407-4FFA-876A-F76B2FE5C2A6}" type="slidenum">
              <a:rPr lang="en-US" smtClean="0"/>
              <a:pPr/>
              <a:t>24</a:t>
            </a:fld>
            <a:endParaRPr lang="en-US" smtClean="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xfrm>
            <a:off x="684609" y="4340680"/>
            <a:ext cx="5484317" cy="4113892"/>
          </a:xfrm>
          <a:noFill/>
          <a:ln/>
        </p:spPr>
        <p:txBody>
          <a:bodyPr/>
          <a:lstStyle/>
          <a:p>
            <a:pPr eaLnBrk="1" hangingPunct="1"/>
            <a:r>
              <a:rPr lang="en-US" b="1" u="sng" smtClean="0"/>
              <a:t>Student Notes</a:t>
            </a:r>
          </a:p>
          <a:p>
            <a:pPr eaLnBrk="1" hangingPunct="1"/>
            <a:endParaRPr lang="en-US" smtClean="0"/>
          </a:p>
          <a:p>
            <a:pPr eaLnBrk="1" hangingPunct="1"/>
            <a:r>
              <a:rPr lang="en-US" b="1" i="1" u="sng" smtClean="0"/>
              <a:t>Instructor Notes</a:t>
            </a:r>
            <a:endParaRPr lang="en-US" i="1" smtClean="0"/>
          </a:p>
          <a:p>
            <a:pPr eaLnBrk="1" hangingPunct="1"/>
            <a:endParaRPr lang="en-US" smtClean="0"/>
          </a:p>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40A22826-5E60-44A5-93DE-E957F3D27CD3}" type="slidenum">
              <a:rPr lang="en-US" smtClean="0"/>
              <a:pPr/>
              <a:t>25</a:t>
            </a:fld>
            <a:endParaRPr lang="en-US" smtClean="0"/>
          </a:p>
        </p:txBody>
      </p:sp>
      <p:sp>
        <p:nvSpPr>
          <p:cNvPr id="22530" name="Rectangle 2"/>
          <p:cNvSpPr>
            <a:spLocks noChangeArrowheads="1"/>
          </p:cNvSpPr>
          <p:nvPr/>
        </p:nvSpPr>
        <p:spPr bwMode="auto">
          <a:xfrm>
            <a:off x="3885903" y="1"/>
            <a:ext cx="2972097" cy="456595"/>
          </a:xfrm>
          <a:prstGeom prst="rect">
            <a:avLst/>
          </a:prstGeom>
          <a:noFill/>
          <a:ln w="9525">
            <a:noFill/>
            <a:miter lim="800000"/>
            <a:headEnd/>
            <a:tailEnd/>
          </a:ln>
        </p:spPr>
        <p:txBody>
          <a:bodyPr wrap="none" lIns="91432" tIns="45716" rIns="91432" bIns="45716" anchor="ctr"/>
          <a:lstStyle/>
          <a:p>
            <a:pPr algn="ctr" defTabSz="914485">
              <a:spcBef>
                <a:spcPct val="30000"/>
              </a:spcBef>
            </a:pPr>
            <a:endParaRPr lang="en-US" sz="1200" dirty="0"/>
          </a:p>
        </p:txBody>
      </p:sp>
      <p:sp>
        <p:nvSpPr>
          <p:cNvPr id="22531" name="Rectangle 5"/>
          <p:cNvSpPr>
            <a:spLocks noChangeArrowheads="1"/>
          </p:cNvSpPr>
          <p:nvPr/>
        </p:nvSpPr>
        <p:spPr bwMode="auto">
          <a:xfrm>
            <a:off x="684609" y="4342191"/>
            <a:ext cx="548431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2532" name="Rectangle 6"/>
          <p:cNvSpPr>
            <a:spLocks noChangeArrowheads="1"/>
          </p:cNvSpPr>
          <p:nvPr/>
        </p:nvSpPr>
        <p:spPr bwMode="auto">
          <a:xfrm>
            <a:off x="0" y="8687405"/>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2533" name="Rectangle 7"/>
          <p:cNvSpPr>
            <a:spLocks noChangeArrowheads="1"/>
          </p:cNvSpPr>
          <p:nvPr/>
        </p:nvSpPr>
        <p:spPr bwMode="auto">
          <a:xfrm>
            <a:off x="0"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2534" name="Rectangle 8"/>
          <p:cNvSpPr>
            <a:spLocks noChangeArrowheads="1"/>
          </p:cNvSpPr>
          <p:nvPr/>
        </p:nvSpPr>
        <p:spPr bwMode="auto">
          <a:xfrm>
            <a:off x="3885903" y="1"/>
            <a:ext cx="297209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2535" name="Rectangle 9"/>
          <p:cNvSpPr>
            <a:spLocks noChangeArrowheads="1"/>
          </p:cNvSpPr>
          <p:nvPr/>
        </p:nvSpPr>
        <p:spPr bwMode="auto">
          <a:xfrm>
            <a:off x="0" y="8687405"/>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2536" name="Rectangle 10"/>
          <p:cNvSpPr>
            <a:spLocks noChangeArrowheads="1"/>
          </p:cNvSpPr>
          <p:nvPr/>
        </p:nvSpPr>
        <p:spPr bwMode="auto">
          <a:xfrm>
            <a:off x="0"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2537" name="Rectangle 11"/>
          <p:cNvSpPr>
            <a:spLocks noChangeArrowheads="1"/>
          </p:cNvSpPr>
          <p:nvPr/>
        </p:nvSpPr>
        <p:spPr bwMode="auto">
          <a:xfrm>
            <a:off x="3884414" y="1"/>
            <a:ext cx="2975075"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2538" name="Rectangle 12"/>
          <p:cNvSpPr>
            <a:spLocks noChangeArrowheads="1"/>
          </p:cNvSpPr>
          <p:nvPr/>
        </p:nvSpPr>
        <p:spPr bwMode="auto">
          <a:xfrm>
            <a:off x="-2976" y="8687405"/>
            <a:ext cx="2973586"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2539" name="Rectangle 13"/>
          <p:cNvSpPr>
            <a:spLocks noChangeArrowheads="1"/>
          </p:cNvSpPr>
          <p:nvPr/>
        </p:nvSpPr>
        <p:spPr bwMode="auto">
          <a:xfrm>
            <a:off x="-2976" y="1"/>
            <a:ext cx="2973586"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2540" name="Rectangle 14"/>
          <p:cNvSpPr>
            <a:spLocks noChangeArrowheads="1"/>
          </p:cNvSpPr>
          <p:nvPr/>
        </p:nvSpPr>
        <p:spPr bwMode="auto">
          <a:xfrm>
            <a:off x="3882927" y="1"/>
            <a:ext cx="297209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2541" name="Rectangle 15"/>
          <p:cNvSpPr>
            <a:spLocks noChangeArrowheads="1"/>
          </p:cNvSpPr>
          <p:nvPr/>
        </p:nvSpPr>
        <p:spPr bwMode="auto">
          <a:xfrm>
            <a:off x="-1489"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2542" name="Rectangle 16"/>
          <p:cNvSpPr>
            <a:spLocks noChangeArrowheads="1"/>
          </p:cNvSpPr>
          <p:nvPr/>
        </p:nvSpPr>
        <p:spPr bwMode="auto">
          <a:xfrm>
            <a:off x="3882927" y="0"/>
            <a:ext cx="2972097" cy="455084"/>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2543" name="Rectangle 17"/>
          <p:cNvSpPr>
            <a:spLocks noChangeArrowheads="1"/>
          </p:cNvSpPr>
          <p:nvPr/>
        </p:nvSpPr>
        <p:spPr bwMode="auto">
          <a:xfrm>
            <a:off x="-1489" y="0"/>
            <a:ext cx="2972098" cy="455084"/>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2544" name="Rectangle 18"/>
          <p:cNvSpPr>
            <a:spLocks noChangeArrowheads="1"/>
          </p:cNvSpPr>
          <p:nvPr/>
        </p:nvSpPr>
        <p:spPr bwMode="auto">
          <a:xfrm>
            <a:off x="3882927" y="0"/>
            <a:ext cx="2972097" cy="452060"/>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2545" name="Rectangle 19"/>
          <p:cNvSpPr>
            <a:spLocks noChangeArrowheads="1"/>
          </p:cNvSpPr>
          <p:nvPr/>
        </p:nvSpPr>
        <p:spPr bwMode="auto">
          <a:xfrm>
            <a:off x="-1489" y="0"/>
            <a:ext cx="2972098" cy="452060"/>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2546" name="Rectangle 20"/>
          <p:cNvSpPr>
            <a:spLocks noGrp="1" noRot="1" noChangeAspect="1" noChangeArrowheads="1" noTextEdit="1"/>
          </p:cNvSpPr>
          <p:nvPr>
            <p:ph type="sldImg"/>
          </p:nvPr>
        </p:nvSpPr>
        <p:spPr>
          <a:xfrm>
            <a:off x="1187649" y="692453"/>
            <a:ext cx="4482703" cy="3415393"/>
          </a:xfrm>
          <a:ln w="12700" cap="flat">
            <a:solidFill>
              <a:schemeClr val="tx1"/>
            </a:solidFill>
          </a:ln>
        </p:spPr>
      </p:sp>
      <p:sp>
        <p:nvSpPr>
          <p:cNvPr id="22547" name="Rectangle 21"/>
          <p:cNvSpPr>
            <a:spLocks noGrp="1" noChangeArrowheads="1"/>
          </p:cNvSpPr>
          <p:nvPr>
            <p:ph type="body" idx="1"/>
          </p:nvPr>
        </p:nvSpPr>
        <p:spPr>
          <a:xfrm>
            <a:off x="684609" y="4340679"/>
            <a:ext cx="5484317" cy="3828143"/>
          </a:xfrm>
          <a:noFill/>
          <a:ln/>
        </p:spPr>
        <p:txBody>
          <a:bodyPr lIns="92066" tIns="46034" rIns="92066" bIns="46034"/>
          <a:lstStyle/>
          <a:p>
            <a:pPr eaLnBrk="1" hangingPunct="1"/>
            <a:r>
              <a:rPr lang="en-US" b="1" u="sng" smtClean="0"/>
              <a:t>Student Notes</a:t>
            </a:r>
          </a:p>
          <a:p>
            <a:pPr eaLnBrk="1" hangingPunct="1">
              <a:spcBef>
                <a:spcPct val="20000"/>
              </a:spcBef>
            </a:pPr>
            <a:r>
              <a:rPr lang="en-US" smtClean="0"/>
              <a:t>The terms “amplitude” and “voltage” are often used interchangeably in pacing, undoubtedly to express “Voltage Amplitude,” which refers to the voltage output. </a:t>
            </a:r>
          </a:p>
          <a:p>
            <a:pPr eaLnBrk="1" hangingPunct="1"/>
            <a:endParaRPr lang="en-US" smtClean="0"/>
          </a:p>
          <a:p>
            <a:pPr eaLnBrk="1" hangingPunct="1"/>
            <a:r>
              <a:rPr lang="en-US" b="1" i="1" u="sng" smtClean="0"/>
              <a:t>Instructor Notes</a:t>
            </a:r>
            <a:endParaRPr lang="en-US" i="1" smtClean="0"/>
          </a:p>
          <a:p>
            <a:pPr eaLnBrk="1" hangingPunct="1"/>
            <a:endParaRPr lang="en-US" i="1"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fld id="{527E43F7-2FB4-4097-BD12-D4C576CABAFC}" type="slidenum">
              <a:rPr lang="en-US" smtClean="0"/>
              <a:pPr/>
              <a:t>26</a:t>
            </a:fld>
            <a:endParaRPr lang="en-US" smtClean="0"/>
          </a:p>
        </p:txBody>
      </p:sp>
      <p:sp>
        <p:nvSpPr>
          <p:cNvPr id="24578" name="Rectangle 2"/>
          <p:cNvSpPr>
            <a:spLocks noChangeArrowheads="1"/>
          </p:cNvSpPr>
          <p:nvPr/>
        </p:nvSpPr>
        <p:spPr bwMode="auto">
          <a:xfrm>
            <a:off x="3885903" y="1"/>
            <a:ext cx="2972097" cy="456595"/>
          </a:xfrm>
          <a:prstGeom prst="rect">
            <a:avLst/>
          </a:prstGeom>
          <a:noFill/>
          <a:ln w="9525">
            <a:noFill/>
            <a:miter lim="800000"/>
            <a:headEnd/>
            <a:tailEnd/>
          </a:ln>
        </p:spPr>
        <p:txBody>
          <a:bodyPr wrap="none" lIns="91432" tIns="45716" rIns="91432" bIns="45716" anchor="ctr"/>
          <a:lstStyle/>
          <a:p>
            <a:pPr algn="ctr" defTabSz="914485">
              <a:spcBef>
                <a:spcPct val="30000"/>
              </a:spcBef>
            </a:pPr>
            <a:endParaRPr lang="en-US" sz="1200" dirty="0"/>
          </a:p>
        </p:txBody>
      </p:sp>
      <p:sp>
        <p:nvSpPr>
          <p:cNvPr id="24579" name="Rectangle 5"/>
          <p:cNvSpPr>
            <a:spLocks noChangeArrowheads="1"/>
          </p:cNvSpPr>
          <p:nvPr/>
        </p:nvSpPr>
        <p:spPr bwMode="auto">
          <a:xfrm>
            <a:off x="684609" y="4342191"/>
            <a:ext cx="548431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4580" name="Rectangle 6"/>
          <p:cNvSpPr>
            <a:spLocks noChangeArrowheads="1"/>
          </p:cNvSpPr>
          <p:nvPr/>
        </p:nvSpPr>
        <p:spPr bwMode="auto">
          <a:xfrm>
            <a:off x="0" y="8687405"/>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4581" name="Rectangle 7"/>
          <p:cNvSpPr>
            <a:spLocks noChangeArrowheads="1"/>
          </p:cNvSpPr>
          <p:nvPr/>
        </p:nvSpPr>
        <p:spPr bwMode="auto">
          <a:xfrm>
            <a:off x="0" y="1"/>
            <a:ext cx="2972098" cy="456595"/>
          </a:xfrm>
          <a:prstGeom prst="rect">
            <a:avLst/>
          </a:prstGeom>
          <a:noFill/>
          <a:ln w="9525">
            <a:noFill/>
            <a:miter lim="800000"/>
            <a:headEnd/>
            <a:tailEnd/>
          </a:ln>
        </p:spPr>
        <p:txBody>
          <a:bodyPr wrap="none" lIns="91432" tIns="45716" rIns="91432" bIns="45716" anchor="ctr"/>
          <a:lstStyle/>
          <a:p>
            <a:pPr algn="ctr" defTabSz="914485">
              <a:spcBef>
                <a:spcPct val="30000"/>
              </a:spcBef>
            </a:pPr>
            <a:endParaRPr lang="en-US" sz="1200" dirty="0"/>
          </a:p>
        </p:txBody>
      </p:sp>
      <p:sp>
        <p:nvSpPr>
          <p:cNvPr id="24582" name="Rectangle 8"/>
          <p:cNvSpPr>
            <a:spLocks noChangeArrowheads="1"/>
          </p:cNvSpPr>
          <p:nvPr/>
        </p:nvSpPr>
        <p:spPr bwMode="auto">
          <a:xfrm>
            <a:off x="3885903" y="1"/>
            <a:ext cx="297209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4583" name="Rectangle 9"/>
          <p:cNvSpPr>
            <a:spLocks noChangeArrowheads="1"/>
          </p:cNvSpPr>
          <p:nvPr/>
        </p:nvSpPr>
        <p:spPr bwMode="auto">
          <a:xfrm>
            <a:off x="0" y="8687405"/>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4584" name="Rectangle 10"/>
          <p:cNvSpPr>
            <a:spLocks noChangeArrowheads="1"/>
          </p:cNvSpPr>
          <p:nvPr/>
        </p:nvSpPr>
        <p:spPr bwMode="auto">
          <a:xfrm>
            <a:off x="0"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4585" name="Rectangle 11"/>
          <p:cNvSpPr>
            <a:spLocks noChangeArrowheads="1"/>
          </p:cNvSpPr>
          <p:nvPr/>
        </p:nvSpPr>
        <p:spPr bwMode="auto">
          <a:xfrm>
            <a:off x="3884414" y="1"/>
            <a:ext cx="2975075"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4586" name="Rectangle 12"/>
          <p:cNvSpPr>
            <a:spLocks noChangeArrowheads="1"/>
          </p:cNvSpPr>
          <p:nvPr/>
        </p:nvSpPr>
        <p:spPr bwMode="auto">
          <a:xfrm>
            <a:off x="-2976" y="8687405"/>
            <a:ext cx="2973586"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4587" name="Rectangle 13"/>
          <p:cNvSpPr>
            <a:spLocks noChangeArrowheads="1"/>
          </p:cNvSpPr>
          <p:nvPr/>
        </p:nvSpPr>
        <p:spPr bwMode="auto">
          <a:xfrm>
            <a:off x="-2976" y="1"/>
            <a:ext cx="2973586"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4588" name="Rectangle 14"/>
          <p:cNvSpPr>
            <a:spLocks noChangeArrowheads="1"/>
          </p:cNvSpPr>
          <p:nvPr/>
        </p:nvSpPr>
        <p:spPr bwMode="auto">
          <a:xfrm>
            <a:off x="3882927" y="1"/>
            <a:ext cx="297209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4589" name="Rectangle 15"/>
          <p:cNvSpPr>
            <a:spLocks noChangeArrowheads="1"/>
          </p:cNvSpPr>
          <p:nvPr/>
        </p:nvSpPr>
        <p:spPr bwMode="auto">
          <a:xfrm>
            <a:off x="-1489" y="1"/>
            <a:ext cx="2972098" cy="456595"/>
          </a:xfrm>
          <a:prstGeom prst="rect">
            <a:avLst/>
          </a:prstGeom>
          <a:noFill/>
          <a:ln w="9525">
            <a:noFill/>
            <a:miter lim="800000"/>
            <a:headEnd/>
            <a:tailEnd/>
          </a:ln>
        </p:spPr>
        <p:txBody>
          <a:bodyPr wrap="none" lIns="91432" tIns="45716" rIns="91432" bIns="45716" anchor="ctr"/>
          <a:lstStyle/>
          <a:p>
            <a:pPr algn="ctr" defTabSz="914485">
              <a:spcBef>
                <a:spcPct val="30000"/>
              </a:spcBef>
            </a:pPr>
            <a:endParaRPr lang="en-US" sz="1200" dirty="0"/>
          </a:p>
        </p:txBody>
      </p:sp>
      <p:sp>
        <p:nvSpPr>
          <p:cNvPr id="24590" name="Rectangle 16"/>
          <p:cNvSpPr>
            <a:spLocks noChangeArrowheads="1"/>
          </p:cNvSpPr>
          <p:nvPr/>
        </p:nvSpPr>
        <p:spPr bwMode="auto">
          <a:xfrm>
            <a:off x="3882927" y="0"/>
            <a:ext cx="2972097" cy="455084"/>
          </a:xfrm>
          <a:prstGeom prst="rect">
            <a:avLst/>
          </a:prstGeom>
          <a:noFill/>
          <a:ln w="9525">
            <a:noFill/>
            <a:miter lim="800000"/>
            <a:headEnd/>
            <a:tailEnd/>
          </a:ln>
        </p:spPr>
        <p:txBody>
          <a:bodyPr wrap="none" lIns="91432" tIns="45716" rIns="91432" bIns="45716" anchor="ctr"/>
          <a:lstStyle/>
          <a:p>
            <a:pPr algn="ctr" defTabSz="914485">
              <a:spcBef>
                <a:spcPct val="30000"/>
              </a:spcBef>
            </a:pPr>
            <a:endParaRPr lang="en-US" sz="1200" dirty="0"/>
          </a:p>
        </p:txBody>
      </p:sp>
      <p:sp>
        <p:nvSpPr>
          <p:cNvPr id="24591" name="Rectangle 17"/>
          <p:cNvSpPr>
            <a:spLocks noChangeArrowheads="1"/>
          </p:cNvSpPr>
          <p:nvPr/>
        </p:nvSpPr>
        <p:spPr bwMode="auto">
          <a:xfrm>
            <a:off x="-1489" y="0"/>
            <a:ext cx="2972098" cy="455084"/>
          </a:xfrm>
          <a:prstGeom prst="rect">
            <a:avLst/>
          </a:prstGeom>
          <a:noFill/>
          <a:ln w="9525">
            <a:noFill/>
            <a:miter lim="800000"/>
            <a:headEnd/>
            <a:tailEnd/>
          </a:ln>
        </p:spPr>
        <p:txBody>
          <a:bodyPr wrap="none" lIns="91432" tIns="45716" rIns="91432" bIns="45716" anchor="ctr"/>
          <a:lstStyle/>
          <a:p>
            <a:pPr algn="ctr" defTabSz="914485">
              <a:spcBef>
                <a:spcPct val="30000"/>
              </a:spcBef>
            </a:pPr>
            <a:endParaRPr lang="en-US" sz="1200" dirty="0"/>
          </a:p>
        </p:txBody>
      </p:sp>
      <p:sp>
        <p:nvSpPr>
          <p:cNvPr id="24592" name="Rectangle 18"/>
          <p:cNvSpPr>
            <a:spLocks noChangeArrowheads="1"/>
          </p:cNvSpPr>
          <p:nvPr/>
        </p:nvSpPr>
        <p:spPr bwMode="auto">
          <a:xfrm>
            <a:off x="3882927" y="0"/>
            <a:ext cx="2972097" cy="452060"/>
          </a:xfrm>
          <a:prstGeom prst="rect">
            <a:avLst/>
          </a:prstGeom>
          <a:noFill/>
          <a:ln w="9525">
            <a:noFill/>
            <a:miter lim="800000"/>
            <a:headEnd/>
            <a:tailEnd/>
          </a:ln>
        </p:spPr>
        <p:txBody>
          <a:bodyPr wrap="none" lIns="91432" tIns="45716" rIns="91432" bIns="45716" anchor="ctr"/>
          <a:lstStyle/>
          <a:p>
            <a:pPr algn="ctr" defTabSz="914485">
              <a:spcBef>
                <a:spcPct val="30000"/>
              </a:spcBef>
            </a:pPr>
            <a:endParaRPr lang="en-US" sz="1200" dirty="0"/>
          </a:p>
        </p:txBody>
      </p:sp>
      <p:sp>
        <p:nvSpPr>
          <p:cNvPr id="24593" name="Rectangle 19"/>
          <p:cNvSpPr>
            <a:spLocks noChangeArrowheads="1"/>
          </p:cNvSpPr>
          <p:nvPr/>
        </p:nvSpPr>
        <p:spPr bwMode="auto">
          <a:xfrm>
            <a:off x="-1489" y="0"/>
            <a:ext cx="2972098" cy="452060"/>
          </a:xfrm>
          <a:prstGeom prst="rect">
            <a:avLst/>
          </a:prstGeom>
          <a:noFill/>
          <a:ln w="9525">
            <a:noFill/>
            <a:miter lim="800000"/>
            <a:headEnd/>
            <a:tailEnd/>
          </a:ln>
        </p:spPr>
        <p:txBody>
          <a:bodyPr wrap="none" lIns="91432" tIns="45716" rIns="91432" bIns="45716" anchor="ctr"/>
          <a:lstStyle/>
          <a:p>
            <a:pPr algn="ctr" defTabSz="914485">
              <a:spcBef>
                <a:spcPct val="30000"/>
              </a:spcBef>
            </a:pPr>
            <a:endParaRPr lang="en-US" sz="1200" dirty="0"/>
          </a:p>
        </p:txBody>
      </p:sp>
      <p:sp>
        <p:nvSpPr>
          <p:cNvPr id="24594" name="Rectangle 20"/>
          <p:cNvSpPr>
            <a:spLocks noGrp="1" noRot="1" noChangeAspect="1" noChangeArrowheads="1" noTextEdit="1"/>
          </p:cNvSpPr>
          <p:nvPr>
            <p:ph type="sldImg"/>
          </p:nvPr>
        </p:nvSpPr>
        <p:spPr>
          <a:xfrm>
            <a:off x="1187649" y="692453"/>
            <a:ext cx="4482703" cy="3415393"/>
          </a:xfrm>
          <a:ln w="12700" cap="flat">
            <a:solidFill>
              <a:schemeClr val="tx1"/>
            </a:solidFill>
          </a:ln>
        </p:spPr>
      </p:sp>
      <p:sp>
        <p:nvSpPr>
          <p:cNvPr id="24595" name="Rectangle 21"/>
          <p:cNvSpPr>
            <a:spLocks noGrp="1" noChangeArrowheads="1"/>
          </p:cNvSpPr>
          <p:nvPr>
            <p:ph type="body" idx="1"/>
          </p:nvPr>
        </p:nvSpPr>
        <p:spPr>
          <a:xfrm>
            <a:off x="684609" y="4340679"/>
            <a:ext cx="5484317" cy="3828143"/>
          </a:xfrm>
          <a:noFill/>
          <a:ln/>
        </p:spPr>
        <p:txBody>
          <a:bodyPr lIns="92066" tIns="46034" rIns="92066" bIns="46034"/>
          <a:lstStyle/>
          <a:p>
            <a:pPr eaLnBrk="1" hangingPunct="1"/>
            <a:r>
              <a:rPr lang="en-US" b="1" u="sng" dirty="0" smtClean="0"/>
              <a:t>Student Notes</a:t>
            </a:r>
          </a:p>
          <a:p>
            <a:pPr eaLnBrk="1" hangingPunct="1">
              <a:spcBef>
                <a:spcPct val="50000"/>
              </a:spcBef>
            </a:pPr>
            <a:r>
              <a:rPr lang="en-US" dirty="0" smtClean="0"/>
              <a:t>Current: The movement of electricity, or free electrons, through a circuit.  Current is measured in amperes and represented by the symbol </a:t>
            </a:r>
            <a:r>
              <a:rPr lang="en-US" b="1" dirty="0" smtClean="0"/>
              <a:t>I</a:t>
            </a:r>
            <a:r>
              <a:rPr lang="en-US" dirty="0" smtClean="0"/>
              <a:t> (capital I). One ampere is a unit of electrical current produced by 1 volt acting through a resistance of 1 ohm.  </a:t>
            </a:r>
          </a:p>
          <a:p>
            <a:pPr eaLnBrk="1" hangingPunct="1">
              <a:spcBef>
                <a:spcPct val="50000"/>
              </a:spcBef>
            </a:pPr>
            <a:r>
              <a:rPr lang="en-US" dirty="0" smtClean="0"/>
              <a:t>In pacing we express current as milliamps:</a:t>
            </a:r>
          </a:p>
          <a:p>
            <a:pPr marL="384414" lvl="1" indent="-168181">
              <a:spcBef>
                <a:spcPct val="50000"/>
              </a:spcBef>
              <a:buFontTx/>
              <a:buChar char="•"/>
            </a:pPr>
            <a:r>
              <a:rPr lang="en-US" dirty="0" smtClean="0"/>
              <a:t> 1 Ampere = 1000 milliamps</a:t>
            </a:r>
          </a:p>
          <a:p>
            <a:pPr eaLnBrk="1" hangingPunct="1"/>
            <a:endParaRPr lang="en-US" dirty="0" smtClean="0"/>
          </a:p>
          <a:p>
            <a:pPr eaLnBrk="1" hangingPunct="1"/>
            <a:r>
              <a:rPr lang="en-US" b="1" i="1" u="sng" dirty="0" smtClean="0"/>
              <a:t>Instructor Notes</a:t>
            </a:r>
            <a:endParaRPr lang="en-US" i="1" dirty="0" smtClean="0"/>
          </a:p>
          <a:p>
            <a:pPr eaLnBrk="1" hangingPunct="1"/>
            <a:endParaRPr lang="en-US" i="1"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p>
            <a:fld id="{B0F633D5-939B-401F-AF7E-CDCB6291B076}" type="slidenum">
              <a:rPr lang="en-US" smtClean="0"/>
              <a:pPr/>
              <a:t>27</a:t>
            </a:fld>
            <a:endParaRPr lang="en-US" smtClean="0"/>
          </a:p>
        </p:txBody>
      </p:sp>
      <p:sp>
        <p:nvSpPr>
          <p:cNvPr id="26626" name="Rectangle 2"/>
          <p:cNvSpPr>
            <a:spLocks noChangeArrowheads="1"/>
          </p:cNvSpPr>
          <p:nvPr/>
        </p:nvSpPr>
        <p:spPr bwMode="auto">
          <a:xfrm>
            <a:off x="3885903" y="1"/>
            <a:ext cx="2972097" cy="456595"/>
          </a:xfrm>
          <a:prstGeom prst="rect">
            <a:avLst/>
          </a:prstGeom>
          <a:noFill/>
          <a:ln w="9525">
            <a:noFill/>
            <a:miter lim="800000"/>
            <a:headEnd/>
            <a:tailEnd/>
          </a:ln>
        </p:spPr>
        <p:txBody>
          <a:bodyPr wrap="none" lIns="91432" tIns="45716" rIns="91432" bIns="45716" anchor="ctr"/>
          <a:lstStyle/>
          <a:p>
            <a:pPr algn="ctr" defTabSz="914485">
              <a:spcBef>
                <a:spcPct val="30000"/>
              </a:spcBef>
            </a:pPr>
            <a:endParaRPr lang="en-US" sz="1200" dirty="0"/>
          </a:p>
        </p:txBody>
      </p:sp>
      <p:sp>
        <p:nvSpPr>
          <p:cNvPr id="26627" name="Rectangle 5"/>
          <p:cNvSpPr>
            <a:spLocks noChangeArrowheads="1"/>
          </p:cNvSpPr>
          <p:nvPr/>
        </p:nvSpPr>
        <p:spPr bwMode="auto">
          <a:xfrm>
            <a:off x="684609" y="4342191"/>
            <a:ext cx="548431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6628" name="Rectangle 6"/>
          <p:cNvSpPr>
            <a:spLocks noChangeArrowheads="1"/>
          </p:cNvSpPr>
          <p:nvPr/>
        </p:nvSpPr>
        <p:spPr bwMode="auto">
          <a:xfrm>
            <a:off x="0" y="8687405"/>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6629" name="Rectangle 7"/>
          <p:cNvSpPr>
            <a:spLocks noChangeArrowheads="1"/>
          </p:cNvSpPr>
          <p:nvPr/>
        </p:nvSpPr>
        <p:spPr bwMode="auto">
          <a:xfrm>
            <a:off x="0"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6630" name="Rectangle 8"/>
          <p:cNvSpPr>
            <a:spLocks noChangeArrowheads="1"/>
          </p:cNvSpPr>
          <p:nvPr/>
        </p:nvSpPr>
        <p:spPr bwMode="auto">
          <a:xfrm>
            <a:off x="3885903" y="1"/>
            <a:ext cx="297209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6631" name="Rectangle 9"/>
          <p:cNvSpPr>
            <a:spLocks noChangeArrowheads="1"/>
          </p:cNvSpPr>
          <p:nvPr/>
        </p:nvSpPr>
        <p:spPr bwMode="auto">
          <a:xfrm>
            <a:off x="0" y="8687405"/>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6632" name="Rectangle 10"/>
          <p:cNvSpPr>
            <a:spLocks noChangeArrowheads="1"/>
          </p:cNvSpPr>
          <p:nvPr/>
        </p:nvSpPr>
        <p:spPr bwMode="auto">
          <a:xfrm>
            <a:off x="0"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6633" name="Rectangle 11"/>
          <p:cNvSpPr>
            <a:spLocks noChangeArrowheads="1"/>
          </p:cNvSpPr>
          <p:nvPr/>
        </p:nvSpPr>
        <p:spPr bwMode="auto">
          <a:xfrm>
            <a:off x="3884414" y="1"/>
            <a:ext cx="2975075"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6634" name="Rectangle 12"/>
          <p:cNvSpPr>
            <a:spLocks noChangeArrowheads="1"/>
          </p:cNvSpPr>
          <p:nvPr/>
        </p:nvSpPr>
        <p:spPr bwMode="auto">
          <a:xfrm>
            <a:off x="-2976" y="8687405"/>
            <a:ext cx="2973586"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6635" name="Rectangle 13"/>
          <p:cNvSpPr>
            <a:spLocks noChangeArrowheads="1"/>
          </p:cNvSpPr>
          <p:nvPr/>
        </p:nvSpPr>
        <p:spPr bwMode="auto">
          <a:xfrm>
            <a:off x="-2976" y="1"/>
            <a:ext cx="2973586"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6636" name="Rectangle 14"/>
          <p:cNvSpPr>
            <a:spLocks noChangeArrowheads="1"/>
          </p:cNvSpPr>
          <p:nvPr/>
        </p:nvSpPr>
        <p:spPr bwMode="auto">
          <a:xfrm>
            <a:off x="3882927" y="1"/>
            <a:ext cx="297209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6637" name="Rectangle 15"/>
          <p:cNvSpPr>
            <a:spLocks noChangeArrowheads="1"/>
          </p:cNvSpPr>
          <p:nvPr/>
        </p:nvSpPr>
        <p:spPr bwMode="auto">
          <a:xfrm>
            <a:off x="-1489"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6638" name="Rectangle 16"/>
          <p:cNvSpPr>
            <a:spLocks noChangeArrowheads="1"/>
          </p:cNvSpPr>
          <p:nvPr/>
        </p:nvSpPr>
        <p:spPr bwMode="auto">
          <a:xfrm>
            <a:off x="3882927" y="0"/>
            <a:ext cx="2972097" cy="455084"/>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6639" name="Rectangle 17"/>
          <p:cNvSpPr>
            <a:spLocks noChangeArrowheads="1"/>
          </p:cNvSpPr>
          <p:nvPr/>
        </p:nvSpPr>
        <p:spPr bwMode="auto">
          <a:xfrm>
            <a:off x="-1489" y="0"/>
            <a:ext cx="2972098" cy="455084"/>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6640" name="Rectangle 18"/>
          <p:cNvSpPr>
            <a:spLocks noChangeArrowheads="1"/>
          </p:cNvSpPr>
          <p:nvPr/>
        </p:nvSpPr>
        <p:spPr bwMode="auto">
          <a:xfrm>
            <a:off x="3882927" y="0"/>
            <a:ext cx="2972097" cy="452060"/>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6641" name="Rectangle 19"/>
          <p:cNvSpPr>
            <a:spLocks noChangeArrowheads="1"/>
          </p:cNvSpPr>
          <p:nvPr/>
        </p:nvSpPr>
        <p:spPr bwMode="auto">
          <a:xfrm>
            <a:off x="-1489" y="0"/>
            <a:ext cx="2972098" cy="452060"/>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6642" name="Rectangle 22"/>
          <p:cNvSpPr>
            <a:spLocks noGrp="1" noRot="1" noChangeAspect="1" noChangeArrowheads="1" noTextEdit="1"/>
          </p:cNvSpPr>
          <p:nvPr>
            <p:ph type="sldImg"/>
          </p:nvPr>
        </p:nvSpPr>
        <p:spPr>
          <a:ln/>
        </p:spPr>
      </p:sp>
      <p:sp>
        <p:nvSpPr>
          <p:cNvPr id="26643" name="Rectangle 23"/>
          <p:cNvSpPr>
            <a:spLocks noGrp="1" noChangeArrowheads="1"/>
          </p:cNvSpPr>
          <p:nvPr>
            <p:ph type="body" idx="1"/>
          </p:nvPr>
        </p:nvSpPr>
        <p:spPr>
          <a:xfrm>
            <a:off x="684609" y="4340680"/>
            <a:ext cx="5484317" cy="4113892"/>
          </a:xfrm>
          <a:noFill/>
          <a:ln/>
        </p:spPr>
        <p:txBody>
          <a:bodyPr/>
          <a:lstStyle/>
          <a:p>
            <a:pPr eaLnBrk="1" hangingPunct="1"/>
            <a:r>
              <a:rPr lang="en-US" b="1" u="sng" dirty="0" smtClean="0"/>
              <a:t>Student Notes</a:t>
            </a:r>
          </a:p>
          <a:p>
            <a:pPr eaLnBrk="1" hangingPunct="1"/>
            <a:r>
              <a:rPr lang="en-US" dirty="0" smtClean="0"/>
              <a:t>Impedance is the sum of all resistance to the flow of current.  The resistive factors to a pacing system include:</a:t>
            </a:r>
          </a:p>
          <a:p>
            <a:pPr lvl="1" eaLnBrk="1" hangingPunct="1">
              <a:buFontTx/>
              <a:buChar char="•"/>
            </a:pPr>
            <a:r>
              <a:rPr lang="en-US" dirty="0" smtClean="0"/>
              <a:t>Lead conductor resistance </a:t>
            </a:r>
          </a:p>
          <a:p>
            <a:pPr lvl="1" eaLnBrk="1" hangingPunct="1">
              <a:buFontTx/>
              <a:buChar char="•"/>
            </a:pPr>
            <a:r>
              <a:rPr lang="en-US" dirty="0" smtClean="0"/>
              <a:t>The resistance to current flow from the electrode to the myocardium</a:t>
            </a:r>
          </a:p>
          <a:p>
            <a:pPr lvl="1" eaLnBrk="1" hangingPunct="1">
              <a:buFontTx/>
              <a:buChar char="•"/>
            </a:pPr>
            <a:r>
              <a:rPr lang="en-US" dirty="0" smtClean="0"/>
              <a:t>Polarization impedance, which is the accumulation of charges of opposite polarity in the myocardium at the electrode-tissue interface</a:t>
            </a:r>
          </a:p>
          <a:p>
            <a:pPr eaLnBrk="1" hangingPunct="1"/>
            <a:endParaRPr lang="en-US" dirty="0" smtClean="0"/>
          </a:p>
          <a:p>
            <a:pPr eaLnBrk="1" hangingPunct="1"/>
            <a:endParaRPr lang="en-US" dirty="0" smtClean="0"/>
          </a:p>
          <a:p>
            <a:pPr eaLnBrk="1" hangingPunct="1"/>
            <a:r>
              <a:rPr lang="en-US" b="1" i="1" u="sng" dirty="0" smtClean="0"/>
              <a:t>Instructor Notes</a:t>
            </a:r>
            <a:endParaRPr lang="en-US" i="1" dirty="0" smtClean="0"/>
          </a:p>
          <a:p>
            <a:pPr eaLnBrk="1" hangingPunct="1"/>
            <a:r>
              <a:rPr lang="en-US" i="1" dirty="0" smtClean="0"/>
              <a:t>Resistance is a term used to refer to simple electric circuits without capacitors, and with constant voltage and current. Impedance is a term used to describe more complex circuits with capacitors and with varying voltage and current. Therefore, the use of the term impedance is more appropriate than resistance when discussing pacing circuits, although both are used.</a:t>
            </a:r>
          </a:p>
          <a:p>
            <a:pPr eaLnBrk="1" hangingPunct="1"/>
            <a:endParaRPr lang="en-US" i="1"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C28F684B-9355-4C29-A558-3271BFC77B61}" type="slidenum">
              <a:rPr lang="en-US" smtClean="0"/>
              <a:pPr/>
              <a:t>28</a:t>
            </a:fld>
            <a:endParaRPr lang="en-US" smtClean="0"/>
          </a:p>
        </p:txBody>
      </p:sp>
      <p:sp>
        <p:nvSpPr>
          <p:cNvPr id="28674" name="Rectangle 2"/>
          <p:cNvSpPr>
            <a:spLocks noChangeArrowheads="1"/>
          </p:cNvSpPr>
          <p:nvPr/>
        </p:nvSpPr>
        <p:spPr bwMode="auto">
          <a:xfrm>
            <a:off x="3885903" y="1"/>
            <a:ext cx="2972097" cy="456595"/>
          </a:xfrm>
          <a:prstGeom prst="rect">
            <a:avLst/>
          </a:prstGeom>
          <a:noFill/>
          <a:ln w="9525">
            <a:noFill/>
            <a:miter lim="800000"/>
            <a:headEnd/>
            <a:tailEnd/>
          </a:ln>
        </p:spPr>
        <p:txBody>
          <a:bodyPr wrap="none" lIns="91432" tIns="45716" rIns="91432" bIns="45716" anchor="ctr"/>
          <a:lstStyle/>
          <a:p>
            <a:pPr algn="ctr" defTabSz="914485">
              <a:spcBef>
                <a:spcPct val="30000"/>
              </a:spcBef>
            </a:pPr>
            <a:endParaRPr lang="en-US" sz="1200" dirty="0"/>
          </a:p>
        </p:txBody>
      </p:sp>
      <p:sp>
        <p:nvSpPr>
          <p:cNvPr id="28675" name="Rectangle 5"/>
          <p:cNvSpPr>
            <a:spLocks noChangeArrowheads="1"/>
          </p:cNvSpPr>
          <p:nvPr/>
        </p:nvSpPr>
        <p:spPr bwMode="auto">
          <a:xfrm>
            <a:off x="684609" y="4342191"/>
            <a:ext cx="548431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8676" name="Rectangle 6"/>
          <p:cNvSpPr>
            <a:spLocks noChangeArrowheads="1"/>
          </p:cNvSpPr>
          <p:nvPr/>
        </p:nvSpPr>
        <p:spPr bwMode="auto">
          <a:xfrm>
            <a:off x="0" y="8687405"/>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8677" name="Rectangle 7"/>
          <p:cNvSpPr>
            <a:spLocks noChangeArrowheads="1"/>
          </p:cNvSpPr>
          <p:nvPr/>
        </p:nvSpPr>
        <p:spPr bwMode="auto">
          <a:xfrm>
            <a:off x="0"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8678" name="Rectangle 8"/>
          <p:cNvSpPr>
            <a:spLocks noChangeArrowheads="1"/>
          </p:cNvSpPr>
          <p:nvPr/>
        </p:nvSpPr>
        <p:spPr bwMode="auto">
          <a:xfrm>
            <a:off x="3885903" y="1"/>
            <a:ext cx="297209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8679" name="Rectangle 9"/>
          <p:cNvSpPr>
            <a:spLocks noChangeArrowheads="1"/>
          </p:cNvSpPr>
          <p:nvPr/>
        </p:nvSpPr>
        <p:spPr bwMode="auto">
          <a:xfrm>
            <a:off x="0" y="8687405"/>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8680" name="Rectangle 10"/>
          <p:cNvSpPr>
            <a:spLocks noChangeArrowheads="1"/>
          </p:cNvSpPr>
          <p:nvPr/>
        </p:nvSpPr>
        <p:spPr bwMode="auto">
          <a:xfrm>
            <a:off x="0"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8681" name="Rectangle 11"/>
          <p:cNvSpPr>
            <a:spLocks noChangeArrowheads="1"/>
          </p:cNvSpPr>
          <p:nvPr/>
        </p:nvSpPr>
        <p:spPr bwMode="auto">
          <a:xfrm>
            <a:off x="3884414" y="1"/>
            <a:ext cx="2975075"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8682" name="Rectangle 12"/>
          <p:cNvSpPr>
            <a:spLocks noChangeArrowheads="1"/>
          </p:cNvSpPr>
          <p:nvPr/>
        </p:nvSpPr>
        <p:spPr bwMode="auto">
          <a:xfrm>
            <a:off x="-2976" y="8687405"/>
            <a:ext cx="2973586"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8683" name="Rectangle 13"/>
          <p:cNvSpPr>
            <a:spLocks noChangeArrowheads="1"/>
          </p:cNvSpPr>
          <p:nvPr/>
        </p:nvSpPr>
        <p:spPr bwMode="auto">
          <a:xfrm>
            <a:off x="-2976" y="1"/>
            <a:ext cx="2973586"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8684" name="Rectangle 14"/>
          <p:cNvSpPr>
            <a:spLocks noChangeArrowheads="1"/>
          </p:cNvSpPr>
          <p:nvPr/>
        </p:nvSpPr>
        <p:spPr bwMode="auto">
          <a:xfrm>
            <a:off x="3882927" y="1"/>
            <a:ext cx="2972097"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8685" name="Rectangle 15"/>
          <p:cNvSpPr>
            <a:spLocks noChangeArrowheads="1"/>
          </p:cNvSpPr>
          <p:nvPr/>
        </p:nvSpPr>
        <p:spPr bwMode="auto">
          <a:xfrm>
            <a:off x="-1489" y="1"/>
            <a:ext cx="2972098" cy="456595"/>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8686" name="Rectangle 16"/>
          <p:cNvSpPr>
            <a:spLocks noChangeArrowheads="1"/>
          </p:cNvSpPr>
          <p:nvPr/>
        </p:nvSpPr>
        <p:spPr bwMode="auto">
          <a:xfrm>
            <a:off x="3882927" y="0"/>
            <a:ext cx="2972097" cy="455084"/>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8687" name="Rectangle 17"/>
          <p:cNvSpPr>
            <a:spLocks noChangeArrowheads="1"/>
          </p:cNvSpPr>
          <p:nvPr/>
        </p:nvSpPr>
        <p:spPr bwMode="auto">
          <a:xfrm>
            <a:off x="-1489" y="0"/>
            <a:ext cx="2972098" cy="455084"/>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8688" name="Rectangle 18"/>
          <p:cNvSpPr>
            <a:spLocks noChangeArrowheads="1"/>
          </p:cNvSpPr>
          <p:nvPr/>
        </p:nvSpPr>
        <p:spPr bwMode="auto">
          <a:xfrm>
            <a:off x="3882927" y="0"/>
            <a:ext cx="2972097" cy="452060"/>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8689" name="Rectangle 19"/>
          <p:cNvSpPr>
            <a:spLocks noChangeArrowheads="1"/>
          </p:cNvSpPr>
          <p:nvPr/>
        </p:nvSpPr>
        <p:spPr bwMode="auto">
          <a:xfrm>
            <a:off x="-1489" y="0"/>
            <a:ext cx="2972098" cy="452060"/>
          </a:xfrm>
          <a:prstGeom prst="rect">
            <a:avLst/>
          </a:prstGeom>
          <a:noFill/>
          <a:ln w="9525">
            <a:noFill/>
            <a:miter lim="800000"/>
            <a:headEnd/>
            <a:tailEnd/>
          </a:ln>
        </p:spPr>
        <p:txBody>
          <a:bodyPr wrap="none" lIns="91432" tIns="45716" rIns="91432" bIns="45716" anchor="ctr"/>
          <a:lstStyle/>
          <a:p>
            <a:pPr algn="ctr" defTabSz="914485"/>
            <a:endParaRPr lang="en-US" dirty="0"/>
          </a:p>
        </p:txBody>
      </p:sp>
      <p:sp>
        <p:nvSpPr>
          <p:cNvPr id="28690" name="Rectangle 20"/>
          <p:cNvSpPr>
            <a:spLocks noGrp="1" noRot="1" noChangeAspect="1" noChangeArrowheads="1" noTextEdit="1"/>
          </p:cNvSpPr>
          <p:nvPr>
            <p:ph type="sldImg"/>
          </p:nvPr>
        </p:nvSpPr>
        <p:spPr>
          <a:xfrm>
            <a:off x="1152525" y="692150"/>
            <a:ext cx="4552950" cy="3416300"/>
          </a:xfrm>
          <a:ln/>
        </p:spPr>
      </p:sp>
      <p:sp>
        <p:nvSpPr>
          <p:cNvPr id="28691" name="Rectangle 21"/>
          <p:cNvSpPr>
            <a:spLocks noGrp="1" noChangeArrowheads="1"/>
          </p:cNvSpPr>
          <p:nvPr>
            <p:ph type="body" idx="1"/>
          </p:nvPr>
        </p:nvSpPr>
        <p:spPr>
          <a:xfrm>
            <a:off x="684609" y="4340679"/>
            <a:ext cx="5484317" cy="3828143"/>
          </a:xfrm>
          <a:noFill/>
          <a:ln/>
        </p:spPr>
        <p:txBody>
          <a:bodyPr/>
          <a:lstStyle/>
          <a:p>
            <a:pPr eaLnBrk="1" hangingPunct="1"/>
            <a:r>
              <a:rPr lang="en-US" b="1" u="sng" smtClean="0"/>
              <a:t>Student Notes</a:t>
            </a:r>
          </a:p>
          <a:p>
            <a:pPr eaLnBrk="1" hangingPunct="1"/>
            <a:r>
              <a:rPr lang="en-US" smtClean="0"/>
              <a:t>In this analogy, voltage can be thought of as water pressure delivered by the system.  Current is analogous to the amount of water delivered at the end of the hose, and resistance is the sum of all the forces opposing this flow of water.  For example, the restriction at the nozzle, the friction along the hose and pipes, even the atmospheric pressure the water must flow through once it exits the hose.</a:t>
            </a:r>
          </a:p>
          <a:p>
            <a:pPr eaLnBrk="1" hangingPunct="1"/>
            <a:r>
              <a:rPr lang="en-US" smtClean="0"/>
              <a:t>Increasing the force of the water (opening the valve more, or somehow increasing the water pressure) will deliver more water to the hose, but it will also increase some of the resistance (for example, the friction within the hose and pipes).  </a:t>
            </a:r>
          </a:p>
          <a:p>
            <a:pPr eaLnBrk="1" hangingPunct="1"/>
            <a:endParaRPr lang="en-US" smtClean="0"/>
          </a:p>
          <a:p>
            <a:pPr eaLnBrk="1" hangingPunct="1"/>
            <a:r>
              <a:rPr lang="en-US" b="1" i="1" u="sng" smtClean="0"/>
              <a:t>Instructor Notes</a:t>
            </a:r>
            <a:endParaRPr lang="en-US" i="1" smtClean="0"/>
          </a:p>
          <a:p>
            <a:pPr eaLnBrk="1" hangingPunct="1"/>
            <a:r>
              <a:rPr lang="en-US" i="1" smtClean="0"/>
              <a:t>Each of these three components in an electrical circuit are interdependent – this analogy may help you understand the relationship.</a:t>
            </a:r>
          </a:p>
          <a:p>
            <a:pPr eaLnBrk="1" hangingPunct="1"/>
            <a:endParaRPr lang="en-US" i="1"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65150" y="365125"/>
            <a:ext cx="850265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5150" y="1866900"/>
            <a:ext cx="4159250" cy="4057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866900"/>
            <a:ext cx="4160838" cy="4057650"/>
          </a:xfrm>
        </p:spPr>
        <p:txBody>
          <a:bodyPr/>
          <a:lstStyle/>
          <a:p>
            <a:pPr lvl="0"/>
            <a:endParaRPr lang="en-US"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a:xfrm>
            <a:off x="381000" y="6561141"/>
            <a:ext cx="381000" cy="190500"/>
          </a:xfrm>
          <a:prstGeom prst="rect">
            <a:avLst/>
          </a:prstGeom>
        </p:spPr>
        <p:txBody>
          <a:bodyPr/>
          <a:lstStyle/>
          <a:p>
            <a:fld id="{A3032E39-2DD7-6341-87B9-9AB98FE36691}" type="slidenum">
              <a:rPr lang="en-US" smtClean="0"/>
              <a:pPr/>
              <a:t>‹#›</a:t>
            </a:fld>
            <a:endParaRPr lang="en-US" dirty="0"/>
          </a:p>
        </p:txBody>
      </p:sp>
      <p:sp>
        <p:nvSpPr>
          <p:cNvPr id="10" name="Footer Placeholder 9"/>
          <p:cNvSpPr>
            <a:spLocks noGrp="1"/>
          </p:cNvSpPr>
          <p:nvPr>
            <p:ph type="ftr" sz="quarter" idx="10"/>
          </p:nvPr>
        </p:nvSpPr>
        <p:spPr>
          <a:xfrm>
            <a:off x="762000" y="6561141"/>
            <a:ext cx="5524500" cy="190500"/>
          </a:xfrm>
          <a:prstGeom prst="rect">
            <a:avLst/>
          </a:prstGeom>
        </p:spPr>
        <p:txBody>
          <a:bodyPr/>
          <a:lstStyle/>
          <a:p>
            <a:r>
              <a:rPr lang="en-US" dirty="0"/>
              <a:t>Presentation Title (Edit on Slide Master)   |   June 1, 2015   |   Confidential, for Internal Use Only</a:t>
            </a:r>
          </a:p>
        </p:txBody>
      </p:sp>
      <p:sp>
        <p:nvSpPr>
          <p:cNvPr id="6" name="Title 5"/>
          <p:cNvSpPr>
            <a:spLocks noGrp="1"/>
          </p:cNvSpPr>
          <p:nvPr>
            <p:ph type="title"/>
          </p:nvPr>
        </p:nvSpPr>
        <p:spPr>
          <a:xfrm>
            <a:off x="378355" y="373379"/>
            <a:ext cx="8381999" cy="266700"/>
          </a:xfrm>
        </p:spPr>
        <p:txBody>
          <a:bodyPr>
            <a:noAutofit/>
          </a:bodyPr>
          <a:lstStyle/>
          <a:p>
            <a:r>
              <a:rPr lang="en-US"/>
              <a:t>Click to edit Master title style</a:t>
            </a:r>
            <a:endParaRPr lang="en-US" dirty="0"/>
          </a:p>
        </p:txBody>
      </p:sp>
      <p:sp>
        <p:nvSpPr>
          <p:cNvPr id="4" name="Text Placeholder 3"/>
          <p:cNvSpPr>
            <a:spLocks noGrp="1"/>
          </p:cNvSpPr>
          <p:nvPr>
            <p:ph type="body" sz="quarter" idx="12"/>
          </p:nvPr>
        </p:nvSpPr>
        <p:spPr>
          <a:xfrm>
            <a:off x="378355" y="625898"/>
            <a:ext cx="8381999" cy="266700"/>
          </a:xfrm>
        </p:spPr>
        <p:txBody>
          <a:bodyPr>
            <a:noAutofit/>
          </a:bodyPr>
          <a:lstStyle>
            <a:lvl1pPr marL="0">
              <a:lnSpc>
                <a:spcPts val="2000"/>
              </a:lnSpc>
              <a:spcAft>
                <a:spcPts val="0"/>
              </a:spcAft>
              <a:buFontTx/>
              <a:buNone/>
              <a:defRPr sz="2300" cap="all">
                <a:solidFill>
                  <a:schemeClr val="tx2"/>
                </a:solidFill>
                <a:latin typeface="Effra Light"/>
              </a:defRPr>
            </a:lvl1pPr>
            <a:lvl2pPr marL="0" indent="0">
              <a:lnSpc>
                <a:spcPts val="2000"/>
              </a:lnSpc>
              <a:spcAft>
                <a:spcPts val="0"/>
              </a:spcAft>
              <a:buFontTx/>
              <a:buNone/>
              <a:defRPr sz="2300" b="0" i="0" cap="all">
                <a:solidFill>
                  <a:schemeClr val="tx2"/>
                </a:solidFill>
                <a:latin typeface="Effra Light"/>
              </a:defRPr>
            </a:lvl2pPr>
            <a:lvl3pPr marL="0" indent="0">
              <a:lnSpc>
                <a:spcPts val="2000"/>
              </a:lnSpc>
              <a:spcAft>
                <a:spcPts val="0"/>
              </a:spcAft>
              <a:buFontTx/>
              <a:buNone/>
              <a:defRPr sz="2300" b="0" i="0" cap="all">
                <a:solidFill>
                  <a:schemeClr val="tx2"/>
                </a:solidFill>
                <a:latin typeface="Effra Light"/>
              </a:defRPr>
            </a:lvl3pPr>
            <a:lvl4pPr marL="0" indent="0">
              <a:lnSpc>
                <a:spcPts val="2000"/>
              </a:lnSpc>
              <a:spcAft>
                <a:spcPts val="0"/>
              </a:spcAft>
              <a:buFontTx/>
              <a:buNone/>
              <a:defRPr sz="2300" b="0" i="0" cap="all">
                <a:solidFill>
                  <a:schemeClr val="tx2"/>
                </a:solidFill>
                <a:latin typeface="Effra Light"/>
              </a:defRPr>
            </a:lvl4pPr>
            <a:lvl5pPr marL="0" indent="0">
              <a:lnSpc>
                <a:spcPts val="2000"/>
              </a:lnSpc>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 xmlns:p14="http://schemas.microsoft.com/office/powerpoint/2010/main" val="2939051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 Col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a:xfrm>
            <a:off x="381000" y="6561141"/>
            <a:ext cx="381000" cy="190500"/>
          </a:xfrm>
          <a:prstGeom prst="rect">
            <a:avLst/>
          </a:prstGeom>
        </p:spPr>
        <p:txBody>
          <a:bodyPr/>
          <a:lstStyle/>
          <a:p>
            <a:fld id="{A3032E39-2DD7-6341-87B9-9AB98FE36691}" type="slidenum">
              <a:rPr lang="en-US" smtClean="0"/>
              <a:pPr/>
              <a:t>‹#›</a:t>
            </a:fld>
            <a:endParaRPr lang="en-US" dirty="0"/>
          </a:p>
        </p:txBody>
      </p:sp>
      <p:sp>
        <p:nvSpPr>
          <p:cNvPr id="10" name="Footer Placeholder 9"/>
          <p:cNvSpPr>
            <a:spLocks noGrp="1"/>
          </p:cNvSpPr>
          <p:nvPr>
            <p:ph type="ftr" sz="quarter" idx="10"/>
          </p:nvPr>
        </p:nvSpPr>
        <p:spPr>
          <a:xfrm>
            <a:off x="762000" y="6561141"/>
            <a:ext cx="5524500" cy="190500"/>
          </a:xfrm>
          <a:prstGeom prst="rect">
            <a:avLst/>
          </a:prstGeom>
        </p:spPr>
        <p:txBody>
          <a:bodyPr/>
          <a:lstStyle/>
          <a:p>
            <a:r>
              <a:rPr lang="en-US" dirty="0"/>
              <a:t>Presentation Title (Edit on Slide Master)   |   June 1, 2015   |   Confidential, for Internal Use Only</a:t>
            </a:r>
          </a:p>
        </p:txBody>
      </p:sp>
      <p:sp>
        <p:nvSpPr>
          <p:cNvPr id="9" name="Title 8"/>
          <p:cNvSpPr>
            <a:spLocks noGrp="1"/>
          </p:cNvSpPr>
          <p:nvPr>
            <p:ph type="title"/>
          </p:nvPr>
        </p:nvSpPr>
        <p:spPr>
          <a:xfrm>
            <a:off x="378354" y="371678"/>
            <a:ext cx="8382001" cy="266700"/>
          </a:xfrm>
        </p:spPr>
        <p:txBody>
          <a:bodyPr/>
          <a:lstStyle>
            <a:lvl1pPr>
              <a:lnSpc>
                <a:spcPts val="2000"/>
              </a:lnSpc>
              <a:spcBef>
                <a:spcPts val="0"/>
              </a:spcBef>
              <a:spcAft>
                <a:spcPts val="0"/>
              </a:spcAft>
              <a:defRPr/>
            </a:lvl1pPr>
          </a:lstStyle>
          <a:p>
            <a:r>
              <a:rPr lang="en-US"/>
              <a:t>Click to edit Master title style</a:t>
            </a:r>
            <a:endParaRPr lang="en-US" dirty="0"/>
          </a:p>
        </p:txBody>
      </p:sp>
      <p:sp>
        <p:nvSpPr>
          <p:cNvPr id="7" name="Text Placeholder 3"/>
          <p:cNvSpPr>
            <a:spLocks noGrp="1"/>
          </p:cNvSpPr>
          <p:nvPr>
            <p:ph type="body" sz="quarter" idx="13"/>
          </p:nvPr>
        </p:nvSpPr>
        <p:spPr>
          <a:xfrm>
            <a:off x="378354" y="624840"/>
            <a:ext cx="8382001" cy="266700"/>
          </a:xfrm>
        </p:spPr>
        <p:txBody>
          <a:bodyPr>
            <a:noAutofit/>
          </a:bodyPr>
          <a:lstStyle>
            <a:lvl1pPr marL="0">
              <a:lnSpc>
                <a:spcPts val="2000"/>
              </a:lnSpc>
              <a:spcBef>
                <a:spcPts val="0"/>
              </a:spcBef>
              <a:spcAft>
                <a:spcPts val="0"/>
              </a:spcAft>
              <a:buFontTx/>
              <a:buNone/>
              <a:defRPr sz="2300" cap="all">
                <a:solidFill>
                  <a:schemeClr val="tx2"/>
                </a:solidFill>
                <a:latin typeface="Effra Light"/>
              </a:defRPr>
            </a:lvl1pPr>
            <a:lvl2pPr marL="0" indent="0">
              <a:lnSpc>
                <a:spcPts val="2000"/>
              </a:lnSpc>
              <a:spcBef>
                <a:spcPts val="0"/>
              </a:spcBef>
              <a:spcAft>
                <a:spcPts val="0"/>
              </a:spcAft>
              <a:buFontTx/>
              <a:buNone/>
              <a:defRPr sz="2300" b="0" i="0" cap="all">
                <a:solidFill>
                  <a:schemeClr val="tx2"/>
                </a:solidFill>
                <a:latin typeface="Effra Light"/>
              </a:defRPr>
            </a:lvl2pPr>
            <a:lvl3pPr marL="0" indent="0">
              <a:lnSpc>
                <a:spcPts val="2000"/>
              </a:lnSpc>
              <a:spcBef>
                <a:spcPts val="0"/>
              </a:spcBef>
              <a:spcAft>
                <a:spcPts val="0"/>
              </a:spcAft>
              <a:buFontTx/>
              <a:buNone/>
              <a:defRPr sz="2300" b="0" i="0" cap="all">
                <a:solidFill>
                  <a:schemeClr val="tx2"/>
                </a:solidFill>
                <a:latin typeface="Effra Light"/>
              </a:defRPr>
            </a:lvl3pPr>
            <a:lvl4pPr marL="0" indent="0">
              <a:lnSpc>
                <a:spcPts val="2000"/>
              </a:lnSpc>
              <a:spcBef>
                <a:spcPts val="0"/>
              </a:spcBef>
              <a:spcAft>
                <a:spcPts val="0"/>
              </a:spcAft>
              <a:buFontTx/>
              <a:buNone/>
              <a:defRPr sz="2300" b="0" i="0" cap="all">
                <a:solidFill>
                  <a:schemeClr val="tx2"/>
                </a:solidFill>
                <a:latin typeface="Effra Light"/>
              </a:defRPr>
            </a:lvl4pPr>
            <a:lvl5pPr marL="0" indent="0">
              <a:lnSpc>
                <a:spcPts val="2000"/>
              </a:lnSpc>
              <a:spcBef>
                <a:spcPts val="0"/>
              </a:spcBef>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a:xfrm>
            <a:off x="378354" y="1330854"/>
            <a:ext cx="4192323" cy="4573323"/>
          </a:xfrm>
        </p:spPr>
        <p:txBody>
          <a:bodyPr rIns="15239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2"/>
          </p:nvPr>
        </p:nvSpPr>
        <p:spPr>
          <a:xfrm>
            <a:off x="4570677" y="1330854"/>
            <a:ext cx="4189677" cy="4573323"/>
          </a:xfrm>
        </p:spPr>
        <p:txBody>
          <a:bodyPr rIns="15239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 xmlns:p14="http://schemas.microsoft.com/office/powerpoint/2010/main" val="1160482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Basics of pacemaker part 1</a:t>
            </a:r>
            <a:endParaRPr lang="en-US" dirty="0"/>
          </a:p>
        </p:txBody>
      </p:sp>
      <p:sp>
        <p:nvSpPr>
          <p:cNvPr id="3" name="Subtitle 2"/>
          <p:cNvSpPr>
            <a:spLocks noGrp="1"/>
          </p:cNvSpPr>
          <p:nvPr>
            <p:ph type="subTitle" idx="1"/>
          </p:nvPr>
        </p:nvSpPr>
        <p:spPr>
          <a:xfrm>
            <a:off x="4114800" y="4876800"/>
            <a:ext cx="4724400" cy="1752600"/>
          </a:xfrm>
        </p:spPr>
        <p:txBody>
          <a:bodyPr/>
          <a:lstStyle/>
          <a:p>
            <a:r>
              <a:rPr lang="en-US" dirty="0" smtClean="0"/>
              <a:t>Dr Suresh S</a:t>
            </a:r>
          </a:p>
          <a:p>
            <a:r>
              <a:rPr lang="en-US" dirty="0" smtClean="0"/>
              <a:t>SR, MCH Calicut </a:t>
            </a:r>
            <a:endParaRPr lang="en-US" dirty="0"/>
          </a:p>
        </p:txBody>
      </p:sp>
      <p:pic>
        <p:nvPicPr>
          <p:cNvPr id="4" name="Picture 2"/>
          <p:cNvPicPr>
            <a:picLocks noChangeAspect="1" noChangeArrowheads="1"/>
          </p:cNvPicPr>
          <p:nvPr/>
        </p:nvPicPr>
        <p:blipFill>
          <a:blip r:embed="rId2"/>
          <a:srcRect/>
          <a:stretch>
            <a:fillRect/>
          </a:stretch>
        </p:blipFill>
        <p:spPr bwMode="auto">
          <a:xfrm>
            <a:off x="0" y="4114800"/>
            <a:ext cx="2990850" cy="274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ltLang="en-US" dirty="0"/>
              <a:t>Leads are Insulated Wires</a:t>
            </a:r>
            <a:endParaRPr lang="en-US" dirty="0"/>
          </a:p>
        </p:txBody>
      </p:sp>
      <p:sp>
        <p:nvSpPr>
          <p:cNvPr id="6" name="Content Placeholder 5"/>
          <p:cNvSpPr>
            <a:spLocks noGrp="1"/>
          </p:cNvSpPr>
          <p:nvPr>
            <p:ph idx="1"/>
          </p:nvPr>
        </p:nvSpPr>
        <p:spPr>
          <a:xfrm>
            <a:off x="378354" y="1330854"/>
            <a:ext cx="8382000" cy="1865313"/>
          </a:xfrm>
        </p:spPr>
        <p:txBody>
          <a:bodyPr>
            <a:normAutofit/>
          </a:bodyPr>
          <a:lstStyle/>
          <a:p>
            <a:pPr marL="193138" indent="-193138"/>
            <a:r>
              <a:rPr lang="en-US" altLang="en-US" sz="2800" dirty="0"/>
              <a:t>Deliver electrical impulses from the pulse generator to the heart</a:t>
            </a:r>
          </a:p>
          <a:p>
            <a:pPr marL="193138" indent="-193138"/>
            <a:r>
              <a:rPr lang="en-US" altLang="en-US" sz="2800" dirty="0"/>
              <a:t>Sense cardiac depolarization</a:t>
            </a:r>
          </a:p>
          <a:p>
            <a:endParaRPr lang="en-US" sz="2800" dirty="0"/>
          </a:p>
        </p:txBody>
      </p:sp>
      <p:pic>
        <p:nvPicPr>
          <p:cNvPr id="102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187157" y="2871990"/>
            <a:ext cx="5423443" cy="3833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12"/>
          <p:cNvSpPr>
            <a:spLocks noChangeArrowheads="1"/>
          </p:cNvSpPr>
          <p:nvPr/>
        </p:nvSpPr>
        <p:spPr bwMode="blackWhite">
          <a:xfrm>
            <a:off x="3031057" y="5459675"/>
            <a:ext cx="785813" cy="446807"/>
          </a:xfrm>
          <a:prstGeom prst="rect">
            <a:avLst/>
          </a:prstGeom>
          <a:noFill/>
          <a:ln w="19050">
            <a:noFill/>
            <a:miter lim="800000"/>
            <a:headEnd/>
            <a:tailEnd/>
          </a:ln>
          <a:extLst>
            <a:ext uri="{909E8E84-426E-40DD-AFC4-6F175D3DCCD1}">
              <a14:hiddenFill xmlns="" xmlns:a14="http://schemas.microsoft.com/office/drawing/2010/main">
                <a:solidFill>
                  <a:srgbClr val="FFFFFF"/>
                </a:solidFill>
              </a14:hiddenFill>
            </a:ext>
          </a:extLst>
        </p:spPr>
        <p:txBody>
          <a:bodyPr lIns="76726" tIns="38363" rIns="76726" bIns="38363">
            <a:spAutoFit/>
          </a:bodyPr>
          <a:lstStyle>
            <a:lvl1pPr>
              <a:defRPr sz="2400" b="1">
                <a:solidFill>
                  <a:schemeClr val="tx1"/>
                </a:solidFill>
                <a:latin typeface="Arial" pitchFamily="34" charset="0"/>
                <a:ea typeface="ヒラギノ角ゴ Pro W3" charset="-128"/>
              </a:defRPr>
            </a:lvl1pPr>
            <a:lvl2pPr marL="742950" indent="-285750">
              <a:defRPr sz="2400" b="1">
                <a:solidFill>
                  <a:schemeClr val="tx1"/>
                </a:solidFill>
                <a:latin typeface="Arial" pitchFamily="34" charset="0"/>
                <a:ea typeface="ヒラギノ角ゴ Pro W3" charset="-128"/>
              </a:defRPr>
            </a:lvl2pPr>
            <a:lvl3pPr marL="1143000" indent="-228600">
              <a:defRPr sz="2400" b="1">
                <a:solidFill>
                  <a:schemeClr val="tx1"/>
                </a:solidFill>
                <a:latin typeface="Arial" pitchFamily="34" charset="0"/>
                <a:ea typeface="ヒラギノ角ゴ Pro W3" charset="-128"/>
              </a:defRPr>
            </a:lvl3pPr>
            <a:lvl4pPr marL="1600200" indent="-228600">
              <a:defRPr sz="2400" b="1">
                <a:solidFill>
                  <a:schemeClr val="tx1"/>
                </a:solidFill>
                <a:latin typeface="Arial" pitchFamily="34" charset="0"/>
                <a:ea typeface="ヒラギノ角ゴ Pro W3" charset="-128"/>
              </a:defRPr>
            </a:lvl4pPr>
            <a:lvl5pPr marL="2057400" indent="-228600">
              <a:defRPr sz="2400" b="1">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b="1">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b="1">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b="1">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b="1">
                <a:solidFill>
                  <a:schemeClr val="tx1"/>
                </a:solidFill>
                <a:latin typeface="Arial" pitchFamily="34" charset="0"/>
                <a:ea typeface="ヒラギノ角ゴ Pro W3" charset="-128"/>
              </a:defRPr>
            </a:lvl9pPr>
          </a:lstStyle>
          <a:p>
            <a:pPr algn="ctr">
              <a:spcBef>
                <a:spcPct val="50000"/>
              </a:spcBef>
            </a:pPr>
            <a:r>
              <a:rPr lang="en-US" altLang="en-US" dirty="0">
                <a:solidFill>
                  <a:srgbClr val="004B87"/>
                </a:solidFill>
                <a:latin typeface="+mj-lt"/>
              </a:rPr>
              <a:t>Lead</a:t>
            </a:r>
          </a:p>
        </p:txBody>
      </p:sp>
      <p:sp>
        <p:nvSpPr>
          <p:cNvPr id="10" name="Line 13"/>
          <p:cNvSpPr>
            <a:spLocks noChangeShapeType="1"/>
          </p:cNvSpPr>
          <p:nvPr/>
        </p:nvSpPr>
        <p:spPr bwMode="auto">
          <a:xfrm flipV="1">
            <a:off x="3856557" y="3564140"/>
            <a:ext cx="1133739" cy="1959035"/>
          </a:xfrm>
          <a:prstGeom prst="line">
            <a:avLst/>
          </a:prstGeom>
          <a:noFill/>
          <a:ln w="25400">
            <a:solidFill>
              <a:srgbClr val="B0008E"/>
            </a:solidFill>
            <a:round/>
            <a:headEnd type="none" w="sm" len="sm"/>
            <a:tailEnd type="triangle" w="med" len="med"/>
          </a:ln>
          <a:extLst>
            <a:ext uri="{909E8E84-426E-40DD-AFC4-6F175D3DCCD1}">
              <a14:hiddenFill xmlns="" xmlns:a14="http://schemas.microsoft.com/office/drawing/2010/main">
                <a:noFill/>
              </a14:hiddenFill>
            </a:ext>
          </a:extLst>
        </p:spPr>
        <p:txBody>
          <a:bodyPr lIns="76197" tIns="38098" rIns="76197" bIns="38098"/>
          <a:lstStyle/>
          <a:p>
            <a:endParaRPr lang="en-US" dirty="0"/>
          </a:p>
        </p:txBody>
      </p:sp>
    </p:spTree>
    <p:extLst>
      <p:ext uri="{BB962C8B-B14F-4D97-AF65-F5344CB8AC3E}">
        <p14:creationId xmlns="" xmlns:p14="http://schemas.microsoft.com/office/powerpoint/2010/main" val="6972316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ltLang="en-US" dirty="0"/>
              <a:t>Transvenous Leads</a:t>
            </a:r>
            <a:endParaRPr lang="en-US" dirty="0"/>
          </a:p>
        </p:txBody>
      </p:sp>
      <p:sp>
        <p:nvSpPr>
          <p:cNvPr id="6" name="Content Placeholder 5"/>
          <p:cNvSpPr>
            <a:spLocks noGrp="1"/>
          </p:cNvSpPr>
          <p:nvPr>
            <p:ph idx="1"/>
          </p:nvPr>
        </p:nvSpPr>
        <p:spPr>
          <a:xfrm>
            <a:off x="378354" y="914400"/>
            <a:ext cx="4192323" cy="5222346"/>
          </a:xfrm>
        </p:spPr>
        <p:txBody>
          <a:bodyPr>
            <a:noAutofit/>
          </a:bodyPr>
          <a:lstStyle/>
          <a:p>
            <a:pPr>
              <a:defRPr/>
            </a:pPr>
            <a:r>
              <a:rPr lang="en-US" sz="2400" dirty="0"/>
              <a:t>Passive fixation (tined) </a:t>
            </a:r>
          </a:p>
          <a:p>
            <a:pPr lvl="1">
              <a:defRPr/>
            </a:pPr>
            <a:r>
              <a:rPr lang="en-US" sz="2400" dirty="0"/>
              <a:t>The tines become lodged in the trabeculae of the apex or the pectinate of the appendage which are fibrous meshworks of heart tissue</a:t>
            </a:r>
          </a:p>
          <a:p>
            <a:pPr lvl="1">
              <a:defRPr/>
            </a:pPr>
            <a:endParaRPr lang="en-US" sz="2400" dirty="0"/>
          </a:p>
          <a:p>
            <a:pPr>
              <a:spcBef>
                <a:spcPct val="20000"/>
              </a:spcBef>
              <a:defRPr/>
            </a:pPr>
            <a:r>
              <a:rPr lang="en-US" sz="2400" dirty="0"/>
              <a:t>Active fixation (screw-in</a:t>
            </a:r>
            <a:r>
              <a:rPr lang="en-US" sz="1600" dirty="0"/>
              <a:t>)</a:t>
            </a:r>
          </a:p>
          <a:p>
            <a:pPr lvl="1">
              <a:spcBef>
                <a:spcPct val="20000"/>
              </a:spcBef>
              <a:defRPr/>
            </a:pPr>
            <a:r>
              <a:rPr lang="en-US" sz="2400" dirty="0"/>
              <a:t>The helix, or screw, extends into the endocardial tissue</a:t>
            </a:r>
          </a:p>
          <a:p>
            <a:pPr marL="719638" lvl="2" indent="-238115">
              <a:defRPr/>
            </a:pPr>
            <a:r>
              <a:rPr lang="en-US" sz="1800" dirty="0"/>
              <a:t>Allows for lead positioning anywhere in the heart’s chamber</a:t>
            </a:r>
          </a:p>
          <a:p>
            <a:pPr marL="719638" lvl="2" indent="-238115">
              <a:defRPr/>
            </a:pPr>
            <a:r>
              <a:rPr lang="en-US" sz="1800" dirty="0"/>
              <a:t>The helix is extended using an included tool</a:t>
            </a:r>
          </a:p>
          <a:p>
            <a:pPr lvl="1">
              <a:defRPr/>
            </a:pPr>
            <a:endParaRPr lang="en-US" sz="2400" dirty="0"/>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715000" y="914400"/>
            <a:ext cx="2780638" cy="3607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648200" y="4953000"/>
            <a:ext cx="4189677" cy="1618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860031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Epicardial Leads</a:t>
            </a:r>
            <a:endParaRPr lang="en-US" dirty="0"/>
          </a:p>
        </p:txBody>
      </p:sp>
      <p:sp>
        <p:nvSpPr>
          <p:cNvPr id="6" name="Content Placeholder 5"/>
          <p:cNvSpPr>
            <a:spLocks noGrp="1"/>
          </p:cNvSpPr>
          <p:nvPr>
            <p:ph idx="1"/>
          </p:nvPr>
        </p:nvSpPr>
        <p:spPr>
          <a:xfrm>
            <a:off x="378355" y="1330854"/>
            <a:ext cx="3965045" cy="5527146"/>
          </a:xfrm>
        </p:spPr>
        <p:txBody>
          <a:bodyPr>
            <a:normAutofit/>
          </a:bodyPr>
          <a:lstStyle/>
          <a:p>
            <a:pPr marL="193138" indent="-193138"/>
            <a:r>
              <a:rPr lang="en-US" altLang="en-US" sz="2400" dirty="0"/>
              <a:t>Leads applied directly to the surface of the heart</a:t>
            </a:r>
          </a:p>
          <a:p>
            <a:pPr marL="472263" lvl="1" indent="-183878"/>
            <a:r>
              <a:rPr lang="en-US" altLang="en-US" sz="2400" dirty="0"/>
              <a:t>Utilized in pediatric patients and patients contraindicated for transvenous leads</a:t>
            </a:r>
          </a:p>
          <a:p>
            <a:pPr marL="472263" lvl="1" indent="-183878"/>
            <a:r>
              <a:rPr lang="en-US" altLang="en-US" sz="2400" dirty="0"/>
              <a:t>Fixation mechanisms include:</a:t>
            </a:r>
          </a:p>
          <a:p>
            <a:pPr marL="761970" lvl="2" indent="-194461"/>
            <a:r>
              <a:rPr lang="en-US" altLang="en-US" sz="1800" dirty="0"/>
              <a:t>Epicardial stab-in</a:t>
            </a:r>
          </a:p>
          <a:p>
            <a:pPr marL="761970" lvl="2" indent="-194461"/>
            <a:r>
              <a:rPr lang="en-US" altLang="en-US" sz="1800" dirty="0"/>
              <a:t>Myocardial screw-in</a:t>
            </a:r>
          </a:p>
          <a:p>
            <a:pPr marL="761970" lvl="2" indent="-194461"/>
            <a:r>
              <a:rPr lang="en-US" altLang="en-US" sz="1800" dirty="0"/>
              <a:t>Suture-on</a:t>
            </a:r>
          </a:p>
          <a:p>
            <a:pPr marL="472263" lvl="1" indent="-183878"/>
            <a:r>
              <a:rPr lang="en-US" altLang="en-US" sz="2400" dirty="0"/>
              <a:t>Applied via sternotomy, thoroscopy, or limited thoracotomy</a:t>
            </a:r>
          </a:p>
          <a:p>
            <a:endParaRPr lang="en-US" sz="2400" dirty="0"/>
          </a:p>
        </p:txBody>
      </p:sp>
      <p:pic>
        <p:nvPicPr>
          <p:cNvPr id="205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72000" y="1330855"/>
            <a:ext cx="4188354" cy="32191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1323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LEADS</a:t>
            </a:r>
            <a:endParaRPr lang="en-US" dirty="0"/>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2"/>
          <a:srcRect/>
          <a:stretch>
            <a:fillRect/>
          </a:stretch>
        </p:blipFill>
        <p:spPr bwMode="auto">
          <a:xfrm>
            <a:off x="76200" y="1828800"/>
            <a:ext cx="5715000" cy="4286250"/>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6477000" y="1828800"/>
            <a:ext cx="2590801" cy="42583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normAutofit fontScale="90000"/>
          </a:bodyPr>
          <a:lstStyle/>
          <a:p>
            <a:r>
              <a:rPr lang="en-US" dirty="0" smtClean="0"/>
              <a:t>Lead Insulation May Be Silicone or Polyurethane</a:t>
            </a:r>
            <a:endParaRPr lang="en-US" dirty="0"/>
          </a:p>
        </p:txBody>
      </p:sp>
      <p:sp>
        <p:nvSpPr>
          <p:cNvPr id="4" name="Rectangle 2"/>
          <p:cNvSpPr>
            <a:spLocks noChangeArrowheads="1"/>
          </p:cNvSpPr>
          <p:nvPr/>
        </p:nvSpPr>
        <p:spPr bwMode="auto">
          <a:xfrm>
            <a:off x="685800" y="6934200"/>
            <a:ext cx="1905000" cy="457200"/>
          </a:xfrm>
          <a:prstGeom prst="rect">
            <a:avLst/>
          </a:prstGeom>
          <a:noFill/>
          <a:ln w="9525">
            <a:noFill/>
            <a:miter lim="800000"/>
            <a:headEnd/>
            <a:tailEnd/>
          </a:ln>
        </p:spPr>
        <p:txBody>
          <a:bodyPr wrap="none" anchor="ctr"/>
          <a:lstStyle/>
          <a:p>
            <a:endParaRPr lang="en-US"/>
          </a:p>
        </p:txBody>
      </p:sp>
      <p:sp>
        <p:nvSpPr>
          <p:cNvPr id="5" name="Rectangle 3"/>
          <p:cNvSpPr>
            <a:spLocks noChangeArrowheads="1"/>
          </p:cNvSpPr>
          <p:nvPr/>
        </p:nvSpPr>
        <p:spPr bwMode="auto">
          <a:xfrm>
            <a:off x="3124200" y="6934200"/>
            <a:ext cx="2895600" cy="457200"/>
          </a:xfrm>
          <a:prstGeom prst="rect">
            <a:avLst/>
          </a:prstGeom>
          <a:noFill/>
          <a:ln w="9525">
            <a:noFill/>
            <a:miter lim="800000"/>
            <a:headEnd/>
            <a:tailEnd/>
          </a:ln>
        </p:spPr>
        <p:txBody>
          <a:bodyPr wrap="none" anchor="ctr"/>
          <a:lstStyle/>
          <a:p>
            <a:endParaRPr lang="en-US"/>
          </a:p>
        </p:txBody>
      </p:sp>
      <p:sp>
        <p:nvSpPr>
          <p:cNvPr id="6" name="Rectangle 4"/>
          <p:cNvSpPr>
            <a:spLocks noChangeArrowheads="1"/>
          </p:cNvSpPr>
          <p:nvPr/>
        </p:nvSpPr>
        <p:spPr bwMode="auto">
          <a:xfrm>
            <a:off x="685800" y="6934200"/>
            <a:ext cx="1905000" cy="457200"/>
          </a:xfrm>
          <a:prstGeom prst="rect">
            <a:avLst/>
          </a:prstGeom>
          <a:noFill/>
          <a:ln w="9525">
            <a:noFill/>
            <a:miter lim="800000"/>
            <a:headEnd/>
            <a:tailEnd/>
          </a:ln>
        </p:spPr>
        <p:txBody>
          <a:bodyPr wrap="none" anchor="ctr"/>
          <a:lstStyle/>
          <a:p>
            <a:endParaRPr lang="en-US"/>
          </a:p>
        </p:txBody>
      </p:sp>
      <p:sp>
        <p:nvSpPr>
          <p:cNvPr id="7" name="Rectangle 5"/>
          <p:cNvSpPr>
            <a:spLocks noChangeArrowheads="1"/>
          </p:cNvSpPr>
          <p:nvPr/>
        </p:nvSpPr>
        <p:spPr bwMode="auto">
          <a:xfrm>
            <a:off x="3124200" y="6934200"/>
            <a:ext cx="2895600" cy="457200"/>
          </a:xfrm>
          <a:prstGeom prst="rect">
            <a:avLst/>
          </a:prstGeom>
          <a:noFill/>
          <a:ln w="9525">
            <a:noFill/>
            <a:miter lim="800000"/>
            <a:headEnd/>
            <a:tailEnd/>
          </a:ln>
        </p:spPr>
        <p:txBody>
          <a:bodyPr wrap="none" anchor="ctr"/>
          <a:lstStyle/>
          <a:p>
            <a:endParaRPr lang="en-US"/>
          </a:p>
        </p:txBody>
      </p:sp>
      <p:sp>
        <p:nvSpPr>
          <p:cNvPr id="8" name="Rectangle 6"/>
          <p:cNvSpPr>
            <a:spLocks noChangeArrowheads="1"/>
          </p:cNvSpPr>
          <p:nvPr/>
        </p:nvSpPr>
        <p:spPr bwMode="auto">
          <a:xfrm>
            <a:off x="685800" y="6934200"/>
            <a:ext cx="1905000" cy="457200"/>
          </a:xfrm>
          <a:prstGeom prst="rect">
            <a:avLst/>
          </a:prstGeom>
          <a:noFill/>
          <a:ln w="9525">
            <a:noFill/>
            <a:miter lim="800000"/>
            <a:headEnd/>
            <a:tailEnd/>
          </a:ln>
        </p:spPr>
        <p:txBody>
          <a:bodyPr wrap="none" anchor="ctr"/>
          <a:lstStyle/>
          <a:p>
            <a:endParaRPr lang="en-US"/>
          </a:p>
        </p:txBody>
      </p:sp>
      <p:sp>
        <p:nvSpPr>
          <p:cNvPr id="9" name="Rectangle 7"/>
          <p:cNvSpPr>
            <a:spLocks noChangeArrowheads="1"/>
          </p:cNvSpPr>
          <p:nvPr/>
        </p:nvSpPr>
        <p:spPr bwMode="auto">
          <a:xfrm>
            <a:off x="3124200" y="6934200"/>
            <a:ext cx="2895600" cy="457200"/>
          </a:xfrm>
          <a:prstGeom prst="rect">
            <a:avLst/>
          </a:prstGeom>
          <a:noFill/>
          <a:ln w="9525">
            <a:noFill/>
            <a:miter lim="800000"/>
            <a:headEnd/>
            <a:tailEnd/>
          </a:ln>
        </p:spPr>
        <p:txBody>
          <a:bodyPr wrap="none" anchor="ctr"/>
          <a:lstStyle/>
          <a:p>
            <a:endParaRPr lang="en-US"/>
          </a:p>
        </p:txBody>
      </p:sp>
      <p:sp>
        <p:nvSpPr>
          <p:cNvPr id="10" name="Rectangle 8"/>
          <p:cNvSpPr>
            <a:spLocks noChangeArrowheads="1"/>
          </p:cNvSpPr>
          <p:nvPr/>
        </p:nvSpPr>
        <p:spPr bwMode="auto">
          <a:xfrm>
            <a:off x="685800" y="6934200"/>
            <a:ext cx="1905000" cy="457200"/>
          </a:xfrm>
          <a:prstGeom prst="rect">
            <a:avLst/>
          </a:prstGeom>
          <a:noFill/>
          <a:ln w="9525">
            <a:noFill/>
            <a:miter lim="800000"/>
            <a:headEnd/>
            <a:tailEnd/>
          </a:ln>
        </p:spPr>
        <p:txBody>
          <a:bodyPr wrap="none" anchor="ctr"/>
          <a:lstStyle/>
          <a:p>
            <a:endParaRPr lang="en-US"/>
          </a:p>
        </p:txBody>
      </p:sp>
      <p:sp>
        <p:nvSpPr>
          <p:cNvPr id="11" name="Rectangle 9"/>
          <p:cNvSpPr>
            <a:spLocks noChangeArrowheads="1"/>
          </p:cNvSpPr>
          <p:nvPr/>
        </p:nvSpPr>
        <p:spPr bwMode="auto">
          <a:xfrm>
            <a:off x="3124200" y="6934200"/>
            <a:ext cx="2895600" cy="457200"/>
          </a:xfrm>
          <a:prstGeom prst="rect">
            <a:avLst/>
          </a:prstGeom>
          <a:noFill/>
          <a:ln w="9525">
            <a:noFill/>
            <a:miter lim="800000"/>
            <a:headEnd/>
            <a:tailEnd/>
          </a:ln>
        </p:spPr>
        <p:txBody>
          <a:bodyPr wrap="none" anchor="ctr"/>
          <a:lstStyle/>
          <a:p>
            <a:endParaRPr lang="en-US"/>
          </a:p>
        </p:txBody>
      </p:sp>
      <p:sp>
        <p:nvSpPr>
          <p:cNvPr id="12" name="Rectangle 10"/>
          <p:cNvSpPr>
            <a:spLocks noChangeArrowheads="1"/>
          </p:cNvSpPr>
          <p:nvPr/>
        </p:nvSpPr>
        <p:spPr bwMode="auto">
          <a:xfrm>
            <a:off x="685800" y="6934200"/>
            <a:ext cx="1905000" cy="457200"/>
          </a:xfrm>
          <a:prstGeom prst="rect">
            <a:avLst/>
          </a:prstGeom>
          <a:noFill/>
          <a:ln w="9525">
            <a:noFill/>
            <a:miter lim="800000"/>
            <a:headEnd/>
            <a:tailEnd/>
          </a:ln>
        </p:spPr>
        <p:txBody>
          <a:bodyPr wrap="none" anchor="ctr"/>
          <a:lstStyle/>
          <a:p>
            <a:endParaRPr lang="en-US"/>
          </a:p>
        </p:txBody>
      </p:sp>
      <p:sp>
        <p:nvSpPr>
          <p:cNvPr id="13" name="Rectangle 11"/>
          <p:cNvSpPr>
            <a:spLocks noChangeArrowheads="1"/>
          </p:cNvSpPr>
          <p:nvPr/>
        </p:nvSpPr>
        <p:spPr bwMode="auto">
          <a:xfrm>
            <a:off x="3124200" y="6934200"/>
            <a:ext cx="2895600" cy="457200"/>
          </a:xfrm>
          <a:prstGeom prst="rect">
            <a:avLst/>
          </a:prstGeom>
          <a:noFill/>
          <a:ln w="9525">
            <a:noFill/>
            <a:miter lim="800000"/>
            <a:headEnd/>
            <a:tailEnd/>
          </a:ln>
        </p:spPr>
        <p:txBody>
          <a:bodyPr wrap="none" anchor="ctr"/>
          <a:lstStyle/>
          <a:p>
            <a:endParaRPr lang="en-US"/>
          </a:p>
        </p:txBody>
      </p:sp>
      <p:sp>
        <p:nvSpPr>
          <p:cNvPr id="14" name="Rectangle 12"/>
          <p:cNvSpPr>
            <a:spLocks noChangeArrowheads="1"/>
          </p:cNvSpPr>
          <p:nvPr/>
        </p:nvSpPr>
        <p:spPr bwMode="auto">
          <a:xfrm>
            <a:off x="685800" y="6934200"/>
            <a:ext cx="1905000" cy="457200"/>
          </a:xfrm>
          <a:prstGeom prst="rect">
            <a:avLst/>
          </a:prstGeom>
          <a:noFill/>
          <a:ln w="9525">
            <a:noFill/>
            <a:miter lim="800000"/>
            <a:headEnd/>
            <a:tailEnd/>
          </a:ln>
        </p:spPr>
        <p:txBody>
          <a:bodyPr wrap="none" anchor="ctr"/>
          <a:lstStyle/>
          <a:p>
            <a:endParaRPr lang="en-US"/>
          </a:p>
        </p:txBody>
      </p:sp>
      <p:sp>
        <p:nvSpPr>
          <p:cNvPr id="15" name="Rectangle 13"/>
          <p:cNvSpPr>
            <a:spLocks noChangeArrowheads="1"/>
          </p:cNvSpPr>
          <p:nvPr/>
        </p:nvSpPr>
        <p:spPr bwMode="auto">
          <a:xfrm>
            <a:off x="3124200" y="6934200"/>
            <a:ext cx="2895600" cy="457200"/>
          </a:xfrm>
          <a:prstGeom prst="rect">
            <a:avLst/>
          </a:prstGeom>
          <a:noFill/>
          <a:ln w="9525">
            <a:noFill/>
            <a:miter lim="800000"/>
            <a:headEnd/>
            <a:tailEnd/>
          </a:ln>
        </p:spPr>
        <p:txBody>
          <a:bodyPr wrap="none" anchor="ctr"/>
          <a:lstStyle/>
          <a:p>
            <a:endParaRPr lang="en-US"/>
          </a:p>
        </p:txBody>
      </p:sp>
      <p:sp>
        <p:nvSpPr>
          <p:cNvPr id="16" name="Rectangle 14"/>
          <p:cNvSpPr>
            <a:spLocks noChangeArrowheads="1"/>
          </p:cNvSpPr>
          <p:nvPr/>
        </p:nvSpPr>
        <p:spPr bwMode="auto">
          <a:xfrm>
            <a:off x="685800" y="6934200"/>
            <a:ext cx="1905000" cy="457200"/>
          </a:xfrm>
          <a:prstGeom prst="rect">
            <a:avLst/>
          </a:prstGeom>
          <a:noFill/>
          <a:ln w="9525">
            <a:noFill/>
            <a:miter lim="800000"/>
            <a:headEnd/>
            <a:tailEnd/>
          </a:ln>
        </p:spPr>
        <p:txBody>
          <a:bodyPr wrap="none" anchor="ctr"/>
          <a:lstStyle/>
          <a:p>
            <a:endParaRPr lang="en-US"/>
          </a:p>
        </p:txBody>
      </p:sp>
      <p:sp>
        <p:nvSpPr>
          <p:cNvPr id="17" name="Rectangle 15"/>
          <p:cNvSpPr>
            <a:spLocks noChangeArrowheads="1"/>
          </p:cNvSpPr>
          <p:nvPr/>
        </p:nvSpPr>
        <p:spPr bwMode="auto">
          <a:xfrm>
            <a:off x="3124200" y="6934200"/>
            <a:ext cx="2895600" cy="457200"/>
          </a:xfrm>
          <a:prstGeom prst="rect">
            <a:avLst/>
          </a:prstGeom>
          <a:noFill/>
          <a:ln w="9525">
            <a:noFill/>
            <a:miter lim="800000"/>
            <a:headEnd/>
            <a:tailEnd/>
          </a:ln>
        </p:spPr>
        <p:txBody>
          <a:bodyPr wrap="none" anchor="ctr"/>
          <a:lstStyle/>
          <a:p>
            <a:endParaRPr lang="en-US"/>
          </a:p>
        </p:txBody>
      </p:sp>
      <p:sp>
        <p:nvSpPr>
          <p:cNvPr id="18" name="Rectangle 16"/>
          <p:cNvSpPr txBox="1">
            <a:spLocks noChangeArrowheads="1"/>
          </p:cNvSpPr>
          <p:nvPr/>
        </p:nvSpPr>
        <p:spPr>
          <a:xfrm>
            <a:off x="0" y="1447800"/>
            <a:ext cx="4419599" cy="1066800"/>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dirty="0" smtClean="0">
                <a:ln>
                  <a:noFill/>
                </a:ln>
                <a:solidFill>
                  <a:schemeClr val="tx1"/>
                </a:solidFill>
                <a:effectLst/>
                <a:uLnTx/>
                <a:uFillTx/>
                <a:latin typeface="+mj-lt"/>
                <a:ea typeface="+mj-ea"/>
                <a:cs typeface="+mj-cs"/>
              </a:rPr>
              <a:t>Advantages of Silicone-Insulated Leads</a:t>
            </a:r>
          </a:p>
        </p:txBody>
      </p:sp>
      <p:sp>
        <p:nvSpPr>
          <p:cNvPr id="19" name="Rectangle 17"/>
          <p:cNvSpPr txBox="1">
            <a:spLocks noChangeArrowheads="1"/>
          </p:cNvSpPr>
          <p:nvPr/>
        </p:nvSpPr>
        <p:spPr>
          <a:xfrm>
            <a:off x="663575" y="2362200"/>
            <a:ext cx="4289425" cy="4552950"/>
          </a:xfrm>
          <a:prstGeom prst="rect">
            <a:avLst/>
          </a:prstGeom>
          <a:no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Inert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Biocompatible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Biostable</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Repairable with medical adhesive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Historically very reliable</a:t>
            </a:r>
          </a:p>
        </p:txBody>
      </p:sp>
      <p:sp>
        <p:nvSpPr>
          <p:cNvPr id="20" name="Rectangle 2"/>
          <p:cNvSpPr>
            <a:spLocks noChangeArrowheads="1"/>
          </p:cNvSpPr>
          <p:nvPr/>
        </p:nvSpPr>
        <p:spPr bwMode="auto">
          <a:xfrm>
            <a:off x="1854918" y="6934200"/>
            <a:ext cx="735881" cy="457200"/>
          </a:xfrm>
          <a:prstGeom prst="rect">
            <a:avLst/>
          </a:prstGeom>
          <a:noFill/>
          <a:ln w="9525">
            <a:noFill/>
            <a:miter lim="800000"/>
            <a:headEnd/>
            <a:tailEnd/>
          </a:ln>
        </p:spPr>
        <p:txBody>
          <a:bodyPr wrap="none" anchor="ctr"/>
          <a:lstStyle/>
          <a:p>
            <a:endParaRPr lang="en-US"/>
          </a:p>
        </p:txBody>
      </p:sp>
      <p:sp>
        <p:nvSpPr>
          <p:cNvPr id="21" name="Rectangle 3"/>
          <p:cNvSpPr>
            <a:spLocks noChangeArrowheads="1"/>
          </p:cNvSpPr>
          <p:nvPr/>
        </p:nvSpPr>
        <p:spPr bwMode="auto">
          <a:xfrm>
            <a:off x="4901262" y="6934200"/>
            <a:ext cx="1118538" cy="457200"/>
          </a:xfrm>
          <a:prstGeom prst="rect">
            <a:avLst/>
          </a:prstGeom>
          <a:noFill/>
          <a:ln w="9525">
            <a:noFill/>
            <a:miter lim="800000"/>
            <a:headEnd/>
            <a:tailEnd/>
          </a:ln>
        </p:spPr>
        <p:txBody>
          <a:bodyPr wrap="none" anchor="ctr"/>
          <a:lstStyle/>
          <a:p>
            <a:endParaRPr lang="en-US"/>
          </a:p>
        </p:txBody>
      </p:sp>
      <p:sp>
        <p:nvSpPr>
          <p:cNvPr id="22" name="Rectangle 4"/>
          <p:cNvSpPr>
            <a:spLocks noChangeArrowheads="1"/>
          </p:cNvSpPr>
          <p:nvPr/>
        </p:nvSpPr>
        <p:spPr bwMode="auto">
          <a:xfrm>
            <a:off x="1854918" y="6934200"/>
            <a:ext cx="735881" cy="457200"/>
          </a:xfrm>
          <a:prstGeom prst="rect">
            <a:avLst/>
          </a:prstGeom>
          <a:noFill/>
          <a:ln w="9525">
            <a:noFill/>
            <a:miter lim="800000"/>
            <a:headEnd/>
            <a:tailEnd/>
          </a:ln>
        </p:spPr>
        <p:txBody>
          <a:bodyPr wrap="none" anchor="ctr"/>
          <a:lstStyle/>
          <a:p>
            <a:endParaRPr lang="en-US"/>
          </a:p>
        </p:txBody>
      </p:sp>
      <p:sp>
        <p:nvSpPr>
          <p:cNvPr id="23" name="Rectangle 5"/>
          <p:cNvSpPr>
            <a:spLocks noChangeArrowheads="1"/>
          </p:cNvSpPr>
          <p:nvPr/>
        </p:nvSpPr>
        <p:spPr bwMode="auto">
          <a:xfrm>
            <a:off x="4901262" y="6934200"/>
            <a:ext cx="1118538" cy="457200"/>
          </a:xfrm>
          <a:prstGeom prst="rect">
            <a:avLst/>
          </a:prstGeom>
          <a:noFill/>
          <a:ln w="9525">
            <a:noFill/>
            <a:miter lim="800000"/>
            <a:headEnd/>
            <a:tailEnd/>
          </a:ln>
        </p:spPr>
        <p:txBody>
          <a:bodyPr wrap="none" anchor="ctr"/>
          <a:lstStyle/>
          <a:p>
            <a:endParaRPr lang="en-US"/>
          </a:p>
        </p:txBody>
      </p:sp>
      <p:sp>
        <p:nvSpPr>
          <p:cNvPr id="24" name="Rectangle 6"/>
          <p:cNvSpPr>
            <a:spLocks noChangeArrowheads="1"/>
          </p:cNvSpPr>
          <p:nvPr/>
        </p:nvSpPr>
        <p:spPr bwMode="auto">
          <a:xfrm>
            <a:off x="1854918" y="6934200"/>
            <a:ext cx="735881" cy="457200"/>
          </a:xfrm>
          <a:prstGeom prst="rect">
            <a:avLst/>
          </a:prstGeom>
          <a:noFill/>
          <a:ln w="9525">
            <a:noFill/>
            <a:miter lim="800000"/>
            <a:headEnd/>
            <a:tailEnd/>
          </a:ln>
        </p:spPr>
        <p:txBody>
          <a:bodyPr wrap="none" anchor="ctr"/>
          <a:lstStyle/>
          <a:p>
            <a:endParaRPr lang="en-US"/>
          </a:p>
        </p:txBody>
      </p:sp>
      <p:sp>
        <p:nvSpPr>
          <p:cNvPr id="25" name="Rectangle 7"/>
          <p:cNvSpPr>
            <a:spLocks noChangeArrowheads="1"/>
          </p:cNvSpPr>
          <p:nvPr/>
        </p:nvSpPr>
        <p:spPr bwMode="auto">
          <a:xfrm>
            <a:off x="4901262" y="6934200"/>
            <a:ext cx="1118538" cy="457200"/>
          </a:xfrm>
          <a:prstGeom prst="rect">
            <a:avLst/>
          </a:prstGeom>
          <a:noFill/>
          <a:ln w="9525">
            <a:noFill/>
            <a:miter lim="800000"/>
            <a:headEnd/>
            <a:tailEnd/>
          </a:ln>
        </p:spPr>
        <p:txBody>
          <a:bodyPr wrap="none" anchor="ctr"/>
          <a:lstStyle/>
          <a:p>
            <a:endParaRPr lang="en-US"/>
          </a:p>
        </p:txBody>
      </p:sp>
      <p:sp>
        <p:nvSpPr>
          <p:cNvPr id="26" name="Rectangle 8"/>
          <p:cNvSpPr>
            <a:spLocks noChangeArrowheads="1"/>
          </p:cNvSpPr>
          <p:nvPr/>
        </p:nvSpPr>
        <p:spPr bwMode="auto">
          <a:xfrm>
            <a:off x="1854918" y="6934200"/>
            <a:ext cx="735881" cy="457200"/>
          </a:xfrm>
          <a:prstGeom prst="rect">
            <a:avLst/>
          </a:prstGeom>
          <a:noFill/>
          <a:ln w="9525">
            <a:noFill/>
            <a:miter lim="800000"/>
            <a:headEnd/>
            <a:tailEnd/>
          </a:ln>
        </p:spPr>
        <p:txBody>
          <a:bodyPr wrap="none" anchor="ctr"/>
          <a:lstStyle/>
          <a:p>
            <a:endParaRPr lang="en-US"/>
          </a:p>
        </p:txBody>
      </p:sp>
      <p:sp>
        <p:nvSpPr>
          <p:cNvPr id="27" name="Rectangle 9"/>
          <p:cNvSpPr>
            <a:spLocks noChangeArrowheads="1"/>
          </p:cNvSpPr>
          <p:nvPr/>
        </p:nvSpPr>
        <p:spPr bwMode="auto">
          <a:xfrm>
            <a:off x="4901262" y="6934200"/>
            <a:ext cx="1118538" cy="457200"/>
          </a:xfrm>
          <a:prstGeom prst="rect">
            <a:avLst/>
          </a:prstGeom>
          <a:noFill/>
          <a:ln w="9525">
            <a:noFill/>
            <a:miter lim="800000"/>
            <a:headEnd/>
            <a:tailEnd/>
          </a:ln>
        </p:spPr>
        <p:txBody>
          <a:bodyPr wrap="none" anchor="ctr"/>
          <a:lstStyle/>
          <a:p>
            <a:endParaRPr lang="en-US"/>
          </a:p>
        </p:txBody>
      </p:sp>
      <p:sp>
        <p:nvSpPr>
          <p:cNvPr id="28" name="Rectangle 10"/>
          <p:cNvSpPr>
            <a:spLocks noChangeArrowheads="1"/>
          </p:cNvSpPr>
          <p:nvPr/>
        </p:nvSpPr>
        <p:spPr bwMode="auto">
          <a:xfrm>
            <a:off x="1854918" y="6934200"/>
            <a:ext cx="735881" cy="457200"/>
          </a:xfrm>
          <a:prstGeom prst="rect">
            <a:avLst/>
          </a:prstGeom>
          <a:noFill/>
          <a:ln w="9525">
            <a:noFill/>
            <a:miter lim="800000"/>
            <a:headEnd/>
            <a:tailEnd/>
          </a:ln>
        </p:spPr>
        <p:txBody>
          <a:bodyPr wrap="none" anchor="ctr"/>
          <a:lstStyle/>
          <a:p>
            <a:endParaRPr lang="en-US"/>
          </a:p>
        </p:txBody>
      </p:sp>
      <p:sp>
        <p:nvSpPr>
          <p:cNvPr id="29" name="Rectangle 11"/>
          <p:cNvSpPr>
            <a:spLocks noChangeArrowheads="1"/>
          </p:cNvSpPr>
          <p:nvPr/>
        </p:nvSpPr>
        <p:spPr bwMode="auto">
          <a:xfrm>
            <a:off x="4901262" y="6934200"/>
            <a:ext cx="1118538" cy="457200"/>
          </a:xfrm>
          <a:prstGeom prst="rect">
            <a:avLst/>
          </a:prstGeom>
          <a:noFill/>
          <a:ln w="9525">
            <a:noFill/>
            <a:miter lim="800000"/>
            <a:headEnd/>
            <a:tailEnd/>
          </a:ln>
        </p:spPr>
        <p:txBody>
          <a:bodyPr wrap="none" anchor="ctr"/>
          <a:lstStyle/>
          <a:p>
            <a:endParaRPr lang="en-US"/>
          </a:p>
        </p:txBody>
      </p:sp>
      <p:sp>
        <p:nvSpPr>
          <p:cNvPr id="30" name="Rectangle 12"/>
          <p:cNvSpPr>
            <a:spLocks noChangeArrowheads="1"/>
          </p:cNvSpPr>
          <p:nvPr/>
        </p:nvSpPr>
        <p:spPr bwMode="auto">
          <a:xfrm>
            <a:off x="1854918" y="6934200"/>
            <a:ext cx="735881" cy="457200"/>
          </a:xfrm>
          <a:prstGeom prst="rect">
            <a:avLst/>
          </a:prstGeom>
          <a:noFill/>
          <a:ln w="9525">
            <a:noFill/>
            <a:miter lim="800000"/>
            <a:headEnd/>
            <a:tailEnd/>
          </a:ln>
        </p:spPr>
        <p:txBody>
          <a:bodyPr wrap="none" anchor="ctr"/>
          <a:lstStyle/>
          <a:p>
            <a:endParaRPr lang="en-US"/>
          </a:p>
        </p:txBody>
      </p:sp>
      <p:sp>
        <p:nvSpPr>
          <p:cNvPr id="31" name="Rectangle 13"/>
          <p:cNvSpPr>
            <a:spLocks noChangeArrowheads="1"/>
          </p:cNvSpPr>
          <p:nvPr/>
        </p:nvSpPr>
        <p:spPr bwMode="auto">
          <a:xfrm>
            <a:off x="4901262" y="6934200"/>
            <a:ext cx="1118538" cy="457200"/>
          </a:xfrm>
          <a:prstGeom prst="rect">
            <a:avLst/>
          </a:prstGeom>
          <a:noFill/>
          <a:ln w="9525">
            <a:noFill/>
            <a:miter lim="800000"/>
            <a:headEnd/>
            <a:tailEnd/>
          </a:ln>
        </p:spPr>
        <p:txBody>
          <a:bodyPr wrap="none" anchor="ctr"/>
          <a:lstStyle/>
          <a:p>
            <a:endParaRPr lang="en-US"/>
          </a:p>
        </p:txBody>
      </p:sp>
      <p:sp>
        <p:nvSpPr>
          <p:cNvPr id="32" name="Rectangle 14"/>
          <p:cNvSpPr>
            <a:spLocks noChangeArrowheads="1"/>
          </p:cNvSpPr>
          <p:nvPr/>
        </p:nvSpPr>
        <p:spPr bwMode="auto">
          <a:xfrm>
            <a:off x="1854918" y="6934200"/>
            <a:ext cx="735881" cy="457200"/>
          </a:xfrm>
          <a:prstGeom prst="rect">
            <a:avLst/>
          </a:prstGeom>
          <a:noFill/>
          <a:ln w="9525">
            <a:noFill/>
            <a:miter lim="800000"/>
            <a:headEnd/>
            <a:tailEnd/>
          </a:ln>
        </p:spPr>
        <p:txBody>
          <a:bodyPr wrap="none" anchor="ctr"/>
          <a:lstStyle/>
          <a:p>
            <a:endParaRPr lang="en-US"/>
          </a:p>
        </p:txBody>
      </p:sp>
      <p:sp>
        <p:nvSpPr>
          <p:cNvPr id="33" name="Rectangle 15"/>
          <p:cNvSpPr>
            <a:spLocks noChangeArrowheads="1"/>
          </p:cNvSpPr>
          <p:nvPr/>
        </p:nvSpPr>
        <p:spPr bwMode="auto">
          <a:xfrm>
            <a:off x="4901262" y="6934200"/>
            <a:ext cx="1118538" cy="457200"/>
          </a:xfrm>
          <a:prstGeom prst="rect">
            <a:avLst/>
          </a:prstGeom>
          <a:noFill/>
          <a:ln w="9525">
            <a:noFill/>
            <a:miter lim="800000"/>
            <a:headEnd/>
            <a:tailEnd/>
          </a:ln>
        </p:spPr>
        <p:txBody>
          <a:bodyPr wrap="none" anchor="ctr"/>
          <a:lstStyle/>
          <a:p>
            <a:endParaRPr lang="en-US"/>
          </a:p>
        </p:txBody>
      </p:sp>
      <p:sp>
        <p:nvSpPr>
          <p:cNvPr id="34" name="Rectangle 16"/>
          <p:cNvSpPr txBox="1">
            <a:spLocks noChangeArrowheads="1"/>
          </p:cNvSpPr>
          <p:nvPr/>
        </p:nvSpPr>
        <p:spPr>
          <a:xfrm>
            <a:off x="5040312" y="1379538"/>
            <a:ext cx="3570288" cy="1287462"/>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dirty="0" smtClean="0">
                <a:ln>
                  <a:noFill/>
                </a:ln>
                <a:solidFill>
                  <a:schemeClr val="tx1"/>
                </a:solidFill>
                <a:effectLst/>
                <a:uLnTx/>
                <a:uFillTx/>
                <a:latin typeface="+mj-lt"/>
                <a:ea typeface="+mj-ea"/>
                <a:cs typeface="+mj-cs"/>
              </a:rPr>
              <a:t>Advantages of</a:t>
            </a:r>
            <a:br>
              <a:rPr kumimoji="0" lang="en-US" sz="3400" b="0" i="0" u="none" strike="noStrike" kern="1200" cap="none" spc="0" normalizeH="0" baseline="0" noProof="0" dirty="0" smtClean="0">
                <a:ln>
                  <a:noFill/>
                </a:ln>
                <a:solidFill>
                  <a:schemeClr val="tx1"/>
                </a:solidFill>
                <a:effectLst/>
                <a:uLnTx/>
                <a:uFillTx/>
                <a:latin typeface="+mj-lt"/>
                <a:ea typeface="+mj-ea"/>
                <a:cs typeface="+mj-cs"/>
              </a:rPr>
            </a:br>
            <a:r>
              <a:rPr kumimoji="0" lang="en-US" sz="3400" b="0" i="0" u="none" strike="noStrike" kern="1200" cap="none" spc="0" normalizeH="0" baseline="0" noProof="0" dirty="0" smtClean="0">
                <a:ln>
                  <a:noFill/>
                </a:ln>
                <a:solidFill>
                  <a:schemeClr val="tx1"/>
                </a:solidFill>
                <a:effectLst/>
                <a:uLnTx/>
                <a:uFillTx/>
                <a:latin typeface="+mj-lt"/>
                <a:ea typeface="+mj-ea"/>
                <a:cs typeface="+mj-cs"/>
              </a:rPr>
              <a:t>Polyurethane-Insulated Leads</a:t>
            </a:r>
          </a:p>
        </p:txBody>
      </p:sp>
      <p:sp>
        <p:nvSpPr>
          <p:cNvPr id="35" name="Rectangle 17"/>
          <p:cNvSpPr txBox="1">
            <a:spLocks noChangeArrowheads="1"/>
          </p:cNvSpPr>
          <p:nvPr/>
        </p:nvSpPr>
        <p:spPr>
          <a:xfrm>
            <a:off x="5410199" y="2667000"/>
            <a:ext cx="3733801" cy="4248150"/>
          </a:xfrm>
          <a:prstGeom prst="rect">
            <a:avLst/>
          </a:prstGeom>
          <a:no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Biocompatible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High tear strength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Low friction coefficient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Smaller lead diameter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l="38067" t="17708" r="18595" b="3125"/>
          <a:stretch>
            <a:fillRect/>
          </a:stretch>
        </p:blipFill>
        <p:spPr bwMode="auto">
          <a:xfrm>
            <a:off x="3801978" y="0"/>
            <a:ext cx="5342022" cy="5486400"/>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l="38067" t="20833" r="18595" b="11458"/>
          <a:stretch>
            <a:fillRect/>
          </a:stretch>
        </p:blipFill>
        <p:spPr bwMode="auto">
          <a:xfrm>
            <a:off x="0" y="2362200"/>
            <a:ext cx="5118295" cy="4495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ead17"/>
          <p:cNvPicPr>
            <a:picLocks noChangeAspect="1" noChangeArrowheads="1"/>
          </p:cNvPicPr>
          <p:nvPr/>
        </p:nvPicPr>
        <p:blipFill>
          <a:blip r:embed="rId3"/>
          <a:srcRect/>
          <a:stretch>
            <a:fillRect/>
          </a:stretch>
        </p:blipFill>
        <p:spPr bwMode="auto">
          <a:xfrm>
            <a:off x="4932363" y="1773238"/>
            <a:ext cx="3835400" cy="2705100"/>
          </a:xfrm>
          <a:prstGeom prst="rect">
            <a:avLst/>
          </a:prstGeom>
          <a:noFill/>
          <a:ln w="9525">
            <a:solidFill>
              <a:schemeClr val="tx1"/>
            </a:solidFill>
            <a:miter lim="800000"/>
            <a:headEnd/>
            <a:tailEnd/>
          </a:ln>
          <a:effectLst>
            <a:outerShdw dist="107763" dir="2700000" algn="ctr" rotWithShape="0">
              <a:srgbClr val="808080"/>
            </a:outerShdw>
          </a:effectLst>
        </p:spPr>
      </p:pic>
      <p:sp>
        <p:nvSpPr>
          <p:cNvPr id="3" name="Rectangle 3"/>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4" name="Rectangle 4"/>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5" name="Rectangle 5"/>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6" name="Rectangle 6"/>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7" name="Rectangle 7"/>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8" name="Rectangle 8"/>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9" name="Rectangle 9"/>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10" name="Rectangle 10"/>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11" name="Rectangle 11"/>
          <p:cNvSpPr txBox="1">
            <a:spLocks noChangeArrowheads="1"/>
          </p:cNvSpPr>
          <p:nvPr/>
        </p:nvSpPr>
        <p:spPr>
          <a:xfrm>
            <a:off x="641350" y="277813"/>
            <a:ext cx="8502650" cy="990600"/>
          </a:xfrm>
          <a:prstGeom prst="rect">
            <a:avLst/>
          </a:prstGeom>
          <a:noFill/>
        </p:spPr>
        <p:txBody>
          <a:bodyPr tIns="46038"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smtClean="0">
                <a:ln>
                  <a:noFill/>
                </a:ln>
                <a:solidFill>
                  <a:schemeClr val="tx1"/>
                </a:solidFill>
                <a:effectLst/>
                <a:uLnTx/>
                <a:uFillTx/>
                <a:latin typeface="+mj-lt"/>
                <a:ea typeface="+mj-ea"/>
                <a:cs typeface="+mj-cs"/>
              </a:rPr>
              <a:t>A Unipolar Pacing System </a:t>
            </a:r>
          </a:p>
        </p:txBody>
      </p:sp>
      <p:sp>
        <p:nvSpPr>
          <p:cNvPr id="12" name="Rectangle 12"/>
          <p:cNvSpPr txBox="1">
            <a:spLocks noChangeArrowheads="1"/>
          </p:cNvSpPr>
          <p:nvPr/>
        </p:nvSpPr>
        <p:spPr>
          <a:xfrm>
            <a:off x="565150" y="1866900"/>
            <a:ext cx="4152900" cy="4057650"/>
          </a:xfrm>
          <a:prstGeom prst="rect">
            <a:avLst/>
          </a:prstGeom>
          <a:noFill/>
        </p:spPr>
        <p:txBody>
          <a:bodyPr lIns="92075" tIns="46038" rIns="92075" bIns="46038" anchor="t" anchorCtr="0"/>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3200" b="0" i="0" u="none" strike="noStrike" kern="1200" cap="none" spc="0" normalizeH="0" baseline="0" noProof="0" dirty="0" smtClean="0">
                <a:ln>
                  <a:noFill/>
                </a:ln>
                <a:solidFill>
                  <a:schemeClr val="tx1"/>
                </a:solidFill>
                <a:effectLst/>
                <a:uLnTx/>
                <a:uFillTx/>
                <a:latin typeface="+mn-lt"/>
                <a:ea typeface="+mn-ea"/>
                <a:cs typeface="+mn-cs"/>
              </a:rPr>
              <a:t>Flows through the tip electrode (cathode)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3200" b="0" i="0" u="none" strike="noStrike" kern="1200" cap="none" spc="0" normalizeH="0" baseline="0" noProof="0" dirty="0" smtClean="0">
                <a:ln>
                  <a:noFill/>
                </a:ln>
                <a:solidFill>
                  <a:schemeClr val="tx1"/>
                </a:solidFill>
                <a:effectLst/>
                <a:uLnTx/>
                <a:uFillTx/>
                <a:latin typeface="+mn-lt"/>
                <a:ea typeface="+mn-ea"/>
                <a:cs typeface="+mn-cs"/>
              </a:rPr>
              <a:t>Stimulates the heart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3200" b="0" i="0" u="none" strike="noStrike" kern="1200" cap="none" spc="0" normalizeH="0" baseline="0" noProof="0" dirty="0" smtClean="0">
                <a:ln>
                  <a:noFill/>
                </a:ln>
                <a:solidFill>
                  <a:schemeClr val="tx1"/>
                </a:solidFill>
                <a:effectLst/>
                <a:uLnTx/>
                <a:uFillTx/>
                <a:latin typeface="+mn-lt"/>
                <a:ea typeface="+mn-ea"/>
                <a:cs typeface="+mn-cs"/>
              </a:rPr>
              <a:t>Returns through body fluid and tissue to the IPG (anode)</a:t>
            </a:r>
          </a:p>
        </p:txBody>
      </p:sp>
      <p:sp>
        <p:nvSpPr>
          <p:cNvPr id="13" name="Rectangle 13"/>
          <p:cNvSpPr>
            <a:spLocks noChangeArrowheads="1"/>
          </p:cNvSpPr>
          <p:nvPr/>
        </p:nvSpPr>
        <p:spPr bwMode="auto">
          <a:xfrm>
            <a:off x="231775" y="92075"/>
            <a:ext cx="184150" cy="641350"/>
          </a:xfrm>
          <a:prstGeom prst="rect">
            <a:avLst/>
          </a:prstGeom>
          <a:noFill/>
          <a:ln w="9525">
            <a:noFill/>
            <a:miter lim="800000"/>
            <a:headEnd/>
            <a:tailEnd/>
          </a:ln>
        </p:spPr>
        <p:txBody>
          <a:bodyPr wrap="none" lIns="92075" tIns="46038" rIns="92075" bIns="46038">
            <a:spAutoFit/>
          </a:bodyPr>
          <a:lstStyle/>
          <a:p>
            <a:endParaRPr lang="en-US" altLang="en-US" sz="1800" b="1">
              <a:latin typeface="Times New Roman" pitchFamily="18" charset="0"/>
            </a:endParaRPr>
          </a:p>
          <a:p>
            <a:endParaRPr lang="en-US" altLang="en-US" sz="1800" b="1">
              <a:latin typeface="Times New Roman" pitchFamily="18" charset="0"/>
            </a:endParaRPr>
          </a:p>
        </p:txBody>
      </p:sp>
      <p:sp>
        <p:nvSpPr>
          <p:cNvPr id="14" name="Rectangle 14"/>
          <p:cNvSpPr>
            <a:spLocks noChangeArrowheads="1"/>
          </p:cNvSpPr>
          <p:nvPr/>
        </p:nvSpPr>
        <p:spPr bwMode="auto">
          <a:xfrm>
            <a:off x="5207000" y="2082800"/>
            <a:ext cx="215900" cy="366713"/>
          </a:xfrm>
          <a:prstGeom prst="rect">
            <a:avLst/>
          </a:prstGeom>
          <a:noFill/>
          <a:ln w="9525">
            <a:noFill/>
            <a:miter lim="800000"/>
            <a:headEnd/>
            <a:tailEnd/>
          </a:ln>
        </p:spPr>
        <p:txBody>
          <a:bodyPr wrap="none" anchor="ctr"/>
          <a:lstStyle/>
          <a:p>
            <a:endParaRPr lang="en-US" altLang="en-US"/>
          </a:p>
        </p:txBody>
      </p:sp>
      <p:sp>
        <p:nvSpPr>
          <p:cNvPr id="15" name="Rectangle 15"/>
          <p:cNvSpPr>
            <a:spLocks noChangeArrowheads="1"/>
          </p:cNvSpPr>
          <p:nvPr/>
        </p:nvSpPr>
        <p:spPr bwMode="blackWhite">
          <a:xfrm>
            <a:off x="7543800" y="4678363"/>
            <a:ext cx="1179513" cy="317500"/>
          </a:xfrm>
          <a:prstGeom prst="rect">
            <a:avLst/>
          </a:prstGeom>
          <a:solidFill>
            <a:schemeClr val="accent2"/>
          </a:solidFill>
          <a:ln w="12700">
            <a:solidFill>
              <a:schemeClr val="bg2"/>
            </a:solidFill>
            <a:miter lim="800000"/>
            <a:headEnd/>
            <a:tailEnd/>
          </a:ln>
        </p:spPr>
        <p:txBody>
          <a:bodyPr lIns="92075" tIns="46038" rIns="92075" bIns="46038">
            <a:spAutoFit/>
          </a:bodyPr>
          <a:lstStyle/>
          <a:p>
            <a:pPr algn="ctr">
              <a:spcBef>
                <a:spcPct val="50000"/>
              </a:spcBef>
            </a:pPr>
            <a:r>
              <a:rPr lang="en-US" altLang="en-US" b="1" i="1"/>
              <a:t>Cathode</a:t>
            </a:r>
          </a:p>
        </p:txBody>
      </p:sp>
      <p:sp>
        <p:nvSpPr>
          <p:cNvPr id="16" name="Rectangle 16"/>
          <p:cNvSpPr>
            <a:spLocks noChangeArrowheads="1"/>
          </p:cNvSpPr>
          <p:nvPr/>
        </p:nvSpPr>
        <p:spPr bwMode="blackWhite">
          <a:xfrm>
            <a:off x="4648200" y="2697163"/>
            <a:ext cx="931863" cy="317500"/>
          </a:xfrm>
          <a:prstGeom prst="rect">
            <a:avLst/>
          </a:prstGeom>
          <a:solidFill>
            <a:schemeClr val="accent2"/>
          </a:solidFill>
          <a:ln w="12700">
            <a:solidFill>
              <a:schemeClr val="bg2"/>
            </a:solidFill>
            <a:miter lim="800000"/>
            <a:headEnd/>
            <a:tailEnd/>
          </a:ln>
        </p:spPr>
        <p:txBody>
          <a:bodyPr lIns="92075" tIns="46038" rIns="92075" bIns="46038">
            <a:spAutoFit/>
          </a:bodyPr>
          <a:lstStyle/>
          <a:p>
            <a:pPr algn="ctr">
              <a:spcBef>
                <a:spcPct val="50000"/>
              </a:spcBef>
            </a:pPr>
            <a:r>
              <a:rPr lang="en-US" altLang="en-US" b="1" i="1"/>
              <a:t>Anode</a:t>
            </a:r>
          </a:p>
        </p:txBody>
      </p:sp>
      <p:sp>
        <p:nvSpPr>
          <p:cNvPr id="17" name="Rectangle 17"/>
          <p:cNvSpPr>
            <a:spLocks noChangeArrowheads="1"/>
          </p:cNvSpPr>
          <p:nvPr/>
        </p:nvSpPr>
        <p:spPr bwMode="auto">
          <a:xfrm>
            <a:off x="8385175" y="4362450"/>
            <a:ext cx="319088" cy="579438"/>
          </a:xfrm>
          <a:prstGeom prst="rect">
            <a:avLst/>
          </a:prstGeom>
          <a:noFill/>
          <a:ln w="9525">
            <a:noFill/>
            <a:miter lim="800000"/>
            <a:headEnd/>
            <a:tailEnd/>
          </a:ln>
        </p:spPr>
        <p:txBody>
          <a:bodyPr wrap="none" lIns="92075" tIns="46038" rIns="92075" bIns="46038">
            <a:spAutoFit/>
          </a:bodyPr>
          <a:lstStyle/>
          <a:p>
            <a:r>
              <a:rPr lang="en-US" altLang="en-US" sz="3200" b="1">
                <a:solidFill>
                  <a:schemeClr val="bg2"/>
                </a:solidFill>
                <a:latin typeface="Times New Roman" pitchFamily="18" charset="0"/>
              </a:rPr>
              <a:t>-</a:t>
            </a:r>
          </a:p>
        </p:txBody>
      </p:sp>
      <p:graphicFrame>
        <p:nvGraphicFramePr>
          <p:cNvPr id="18" name="Object 18"/>
          <p:cNvGraphicFramePr>
            <a:graphicFrameLocks/>
          </p:cNvGraphicFramePr>
          <p:nvPr/>
        </p:nvGraphicFramePr>
        <p:xfrm>
          <a:off x="4716463" y="5229225"/>
          <a:ext cx="3790950" cy="1262063"/>
        </p:xfrm>
        <a:graphic>
          <a:graphicData uri="http://schemas.openxmlformats.org/presentationml/2006/ole">
            <p:oleObj spid="_x0000_s1026" r:id="rId4" imgW="10835568" imgH="3606349" progId="">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ead16"/>
          <p:cNvPicPr>
            <a:picLocks noChangeAspect="1" noChangeArrowheads="1"/>
          </p:cNvPicPr>
          <p:nvPr/>
        </p:nvPicPr>
        <p:blipFill>
          <a:blip r:embed="rId3"/>
          <a:srcRect/>
          <a:stretch>
            <a:fillRect/>
          </a:stretch>
        </p:blipFill>
        <p:spPr bwMode="auto">
          <a:xfrm>
            <a:off x="4787900" y="1844675"/>
            <a:ext cx="3576638" cy="2733675"/>
          </a:xfrm>
          <a:prstGeom prst="rect">
            <a:avLst/>
          </a:prstGeom>
          <a:noFill/>
          <a:ln w="9525">
            <a:solidFill>
              <a:schemeClr val="tx1"/>
            </a:solidFill>
            <a:miter lim="800000"/>
            <a:headEnd/>
            <a:tailEnd/>
          </a:ln>
          <a:effectLst>
            <a:outerShdw dist="107763" dir="2700000" algn="ctr" rotWithShape="0">
              <a:srgbClr val="808080"/>
            </a:outerShdw>
          </a:effectLst>
        </p:spPr>
      </p:pic>
      <p:sp>
        <p:nvSpPr>
          <p:cNvPr id="3" name="Rectangle 3"/>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4" name="Rectangle 4"/>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5" name="Rectangle 5"/>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6" name="Rectangle 6"/>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7" name="Rectangle 7"/>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8" name="Rectangle 8"/>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9" name="Rectangle 9"/>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10" name="Rectangle 10"/>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11" name="Rectangle 11"/>
          <p:cNvSpPr>
            <a:spLocks noChangeArrowheads="1"/>
          </p:cNvSpPr>
          <p:nvPr/>
        </p:nvSpPr>
        <p:spPr bwMode="blackWhite">
          <a:xfrm>
            <a:off x="6084888" y="3860800"/>
            <a:ext cx="931862" cy="317500"/>
          </a:xfrm>
          <a:prstGeom prst="rect">
            <a:avLst/>
          </a:prstGeom>
          <a:solidFill>
            <a:schemeClr val="accent2"/>
          </a:solidFill>
          <a:ln w="12700">
            <a:solidFill>
              <a:schemeClr val="bg2"/>
            </a:solidFill>
            <a:miter lim="800000"/>
            <a:headEnd/>
            <a:tailEnd/>
          </a:ln>
        </p:spPr>
        <p:txBody>
          <a:bodyPr lIns="92075" tIns="46038" rIns="92075" bIns="46038">
            <a:spAutoFit/>
          </a:bodyPr>
          <a:lstStyle/>
          <a:p>
            <a:pPr algn="ctr">
              <a:spcBef>
                <a:spcPct val="50000"/>
              </a:spcBef>
            </a:pPr>
            <a:r>
              <a:rPr lang="en-US" altLang="en-US" b="1" i="1"/>
              <a:t>Anode</a:t>
            </a:r>
          </a:p>
        </p:txBody>
      </p:sp>
      <p:sp>
        <p:nvSpPr>
          <p:cNvPr id="12" name="Rectangle 1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13" name="Rectangle 1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14" name="Rectangle 1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15" name="Rectangle 1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16" name="Rectangle 16"/>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17" name="Rectangle 17"/>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18" name="Rectangle 18"/>
          <p:cNvSpPr txBox="1">
            <a:spLocks noChangeArrowheads="1"/>
          </p:cNvSpPr>
          <p:nvPr/>
        </p:nvSpPr>
        <p:spPr>
          <a:xfrm>
            <a:off x="565150" y="990600"/>
            <a:ext cx="3884613" cy="4057650"/>
          </a:xfrm>
          <a:prstGeom prst="rect">
            <a:avLst/>
          </a:prstGeom>
          <a:noFill/>
        </p:spPr>
        <p:txBody>
          <a:bodyPr lIns="92075" tIns="46038" rIns="92075" bIns="46038" anchor="t" anchorCtr="0"/>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3200" b="0" i="0" u="none" strike="noStrike" kern="1200" cap="none" spc="0" normalizeH="0" baseline="0" noProof="0" dirty="0" smtClean="0">
                <a:ln>
                  <a:noFill/>
                </a:ln>
                <a:solidFill>
                  <a:schemeClr val="tx1"/>
                </a:solidFill>
                <a:effectLst/>
                <a:uLnTx/>
                <a:uFillTx/>
                <a:latin typeface="+mn-lt"/>
                <a:ea typeface="+mn-ea"/>
                <a:cs typeface="+mn-cs"/>
              </a:rPr>
              <a:t>Flows through the tip electrode located at the end of the lead wire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3200" b="0" i="0" u="none" strike="noStrike" kern="1200" cap="none" spc="0" normalizeH="0" baseline="0" noProof="0" dirty="0" smtClean="0">
                <a:ln>
                  <a:noFill/>
                </a:ln>
                <a:solidFill>
                  <a:schemeClr val="tx1"/>
                </a:solidFill>
                <a:effectLst/>
                <a:uLnTx/>
                <a:uFillTx/>
                <a:latin typeface="+mn-lt"/>
                <a:ea typeface="+mn-ea"/>
                <a:cs typeface="+mn-cs"/>
              </a:rPr>
              <a:t>Stimulates the heart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3200" b="0" i="0" u="none" strike="noStrike" kern="1200" cap="none" spc="0" normalizeH="0" baseline="0" noProof="0" dirty="0" smtClean="0">
                <a:ln>
                  <a:noFill/>
                </a:ln>
                <a:solidFill>
                  <a:schemeClr val="tx1"/>
                </a:solidFill>
                <a:effectLst/>
                <a:uLnTx/>
                <a:uFillTx/>
                <a:latin typeface="+mn-lt"/>
                <a:ea typeface="+mn-ea"/>
                <a:cs typeface="+mn-cs"/>
              </a:rPr>
              <a:t>Returns to the ring electrode above the lead tip</a:t>
            </a:r>
          </a:p>
        </p:txBody>
      </p:sp>
      <p:sp>
        <p:nvSpPr>
          <p:cNvPr id="19" name="Rectangle 19"/>
          <p:cNvSpPr>
            <a:spLocks noChangeArrowheads="1"/>
          </p:cNvSpPr>
          <p:nvPr/>
        </p:nvSpPr>
        <p:spPr bwMode="auto">
          <a:xfrm>
            <a:off x="231775" y="92075"/>
            <a:ext cx="184150" cy="641350"/>
          </a:xfrm>
          <a:prstGeom prst="rect">
            <a:avLst/>
          </a:prstGeom>
          <a:noFill/>
          <a:ln w="9525">
            <a:noFill/>
            <a:miter lim="800000"/>
            <a:headEnd/>
            <a:tailEnd/>
          </a:ln>
        </p:spPr>
        <p:txBody>
          <a:bodyPr wrap="none" lIns="92075" tIns="46038" rIns="92075" bIns="46038">
            <a:spAutoFit/>
          </a:bodyPr>
          <a:lstStyle/>
          <a:p>
            <a:endParaRPr lang="en-US" altLang="en-US" sz="1800" b="1">
              <a:latin typeface="Times New Roman" pitchFamily="18" charset="0"/>
            </a:endParaRPr>
          </a:p>
          <a:p>
            <a:endParaRPr lang="en-US" altLang="en-US" sz="1800" b="1">
              <a:latin typeface="Times New Roman" pitchFamily="18" charset="0"/>
            </a:endParaRPr>
          </a:p>
        </p:txBody>
      </p:sp>
      <p:sp>
        <p:nvSpPr>
          <p:cNvPr id="20" name="Rectangle 20"/>
          <p:cNvSpPr>
            <a:spLocks noChangeArrowheads="1"/>
          </p:cNvSpPr>
          <p:nvPr/>
        </p:nvSpPr>
        <p:spPr bwMode="auto">
          <a:xfrm>
            <a:off x="207963" y="42863"/>
            <a:ext cx="8782050" cy="1066800"/>
          </a:xfrm>
          <a:prstGeom prst="rect">
            <a:avLst/>
          </a:prstGeom>
          <a:noFill/>
          <a:ln w="9525">
            <a:noFill/>
            <a:miter lim="800000"/>
            <a:headEnd/>
            <a:tailEnd/>
          </a:ln>
        </p:spPr>
        <p:txBody>
          <a:bodyPr lIns="92075" tIns="46038" rIns="92075" bIns="46038">
            <a:spAutoFit/>
          </a:bodyPr>
          <a:lstStyle/>
          <a:p>
            <a:endParaRPr lang="en-US" altLang="en-US" sz="3200" b="1"/>
          </a:p>
          <a:p>
            <a:endParaRPr lang="en-US" altLang="en-US" sz="3200" b="1"/>
          </a:p>
        </p:txBody>
      </p:sp>
      <p:sp>
        <p:nvSpPr>
          <p:cNvPr id="21" name="Rectangle 21"/>
          <p:cNvSpPr txBox="1">
            <a:spLocks noChangeArrowheads="1"/>
          </p:cNvSpPr>
          <p:nvPr/>
        </p:nvSpPr>
        <p:spPr>
          <a:xfrm>
            <a:off x="646113" y="152400"/>
            <a:ext cx="9039225" cy="804862"/>
          </a:xfrm>
          <a:prstGeom prst="rect">
            <a:avLst/>
          </a:prstGeom>
          <a:noFill/>
        </p:spPr>
        <p:txBody>
          <a:bodyPr tIns="46038"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smtClean="0">
                <a:ln>
                  <a:noFill/>
                </a:ln>
                <a:solidFill>
                  <a:schemeClr val="tx1"/>
                </a:solidFill>
                <a:effectLst/>
                <a:uLnTx/>
                <a:uFillTx/>
                <a:latin typeface="+mj-lt"/>
                <a:ea typeface="+mj-ea"/>
                <a:cs typeface="+mj-cs"/>
              </a:rPr>
              <a:t>A Bipolar Pacing System </a:t>
            </a:r>
          </a:p>
        </p:txBody>
      </p:sp>
      <p:sp>
        <p:nvSpPr>
          <p:cNvPr id="22" name="Rectangle 22"/>
          <p:cNvSpPr>
            <a:spLocks noChangeArrowheads="1"/>
          </p:cNvSpPr>
          <p:nvPr/>
        </p:nvSpPr>
        <p:spPr bwMode="blackWhite">
          <a:xfrm>
            <a:off x="7964488" y="4221163"/>
            <a:ext cx="1179512" cy="317500"/>
          </a:xfrm>
          <a:prstGeom prst="rect">
            <a:avLst/>
          </a:prstGeom>
          <a:solidFill>
            <a:schemeClr val="accent2"/>
          </a:solidFill>
          <a:ln w="12700">
            <a:solidFill>
              <a:schemeClr val="bg2"/>
            </a:solidFill>
            <a:miter lim="800000"/>
            <a:headEnd/>
            <a:tailEnd/>
          </a:ln>
        </p:spPr>
        <p:txBody>
          <a:bodyPr lIns="92075" tIns="46038" rIns="92075" bIns="46038">
            <a:spAutoFit/>
          </a:bodyPr>
          <a:lstStyle/>
          <a:p>
            <a:pPr algn="ctr">
              <a:spcBef>
                <a:spcPct val="50000"/>
              </a:spcBef>
            </a:pPr>
            <a:r>
              <a:rPr lang="en-US" altLang="en-US" b="1" i="1"/>
              <a:t>Cathode</a:t>
            </a:r>
          </a:p>
        </p:txBody>
      </p:sp>
      <p:graphicFrame>
        <p:nvGraphicFramePr>
          <p:cNvPr id="23" name="Object 23"/>
          <p:cNvGraphicFramePr>
            <a:graphicFrameLocks/>
          </p:cNvGraphicFramePr>
          <p:nvPr/>
        </p:nvGraphicFramePr>
        <p:xfrm>
          <a:off x="2971800" y="5476875"/>
          <a:ext cx="3513137" cy="1152525"/>
        </p:xfrm>
        <a:graphic>
          <a:graphicData uri="http://schemas.openxmlformats.org/presentationml/2006/ole">
            <p:oleObj spid="_x0000_s2050" r:id="rId4" imgW="4533333" imgH="1496829" progId="">
              <p:embed/>
            </p:oleObj>
          </a:graphicData>
        </a:graphic>
      </p:graphicFrame>
      <p:sp>
        <p:nvSpPr>
          <p:cNvPr id="24" name="Rectangle 24"/>
          <p:cNvSpPr>
            <a:spLocks noChangeArrowheads="1"/>
          </p:cNvSpPr>
          <p:nvPr/>
        </p:nvSpPr>
        <p:spPr bwMode="auto">
          <a:xfrm>
            <a:off x="6597650" y="5149850"/>
            <a:ext cx="2257425" cy="554038"/>
          </a:xfrm>
          <a:prstGeom prst="rect">
            <a:avLst/>
          </a:prstGeom>
          <a:noFill/>
          <a:ln w="9525">
            <a:noFill/>
            <a:miter lim="800000"/>
            <a:headEnd/>
            <a:tailEnd/>
          </a:ln>
        </p:spPr>
        <p:txBody>
          <a:bodyPr wrap="none" anchor="ctr"/>
          <a:lstStyle/>
          <a:p>
            <a:endParaRPr lang="en-US" altLang="en-US"/>
          </a:p>
        </p:txBody>
      </p:sp>
      <p:sp>
        <p:nvSpPr>
          <p:cNvPr id="25" name="Rectangle 25"/>
          <p:cNvSpPr>
            <a:spLocks noChangeArrowheads="1"/>
          </p:cNvSpPr>
          <p:nvPr/>
        </p:nvSpPr>
        <p:spPr bwMode="auto">
          <a:xfrm>
            <a:off x="7232650" y="5715000"/>
            <a:ext cx="1438275" cy="304800"/>
          </a:xfrm>
          <a:prstGeom prst="rect">
            <a:avLst/>
          </a:prstGeom>
          <a:noFill/>
          <a:ln w="9525">
            <a:noFill/>
            <a:miter lim="800000"/>
            <a:headEnd/>
            <a:tailEnd/>
          </a:ln>
        </p:spPr>
        <p:txBody>
          <a:bodyPr wrap="none" lIns="92075" tIns="46038" rIns="92075" bIns="46038">
            <a:spAutoFit/>
          </a:bodyPr>
          <a:lstStyle/>
          <a:p>
            <a:pPr>
              <a:spcBef>
                <a:spcPct val="20000"/>
              </a:spcBef>
              <a:spcAft>
                <a:spcPct val="20000"/>
              </a:spcAft>
            </a:pPr>
            <a:r>
              <a:rPr lang="en-US" altLang="en-US" dirty="0">
                <a:latin typeface="Times New Roman" pitchFamily="18" charset="0"/>
              </a:rPr>
              <a:t>Tip electrode coil</a:t>
            </a:r>
          </a:p>
        </p:txBody>
      </p:sp>
      <p:sp>
        <p:nvSpPr>
          <p:cNvPr id="26" name="Line 26"/>
          <p:cNvSpPr>
            <a:spLocks noChangeShapeType="1"/>
          </p:cNvSpPr>
          <p:nvPr/>
        </p:nvSpPr>
        <p:spPr bwMode="white">
          <a:xfrm>
            <a:off x="6019800" y="6553200"/>
            <a:ext cx="1333500" cy="0"/>
          </a:xfrm>
          <a:prstGeom prst="line">
            <a:avLst/>
          </a:prstGeom>
          <a:noFill/>
          <a:ln w="12700">
            <a:solidFill>
              <a:schemeClr val="tx1"/>
            </a:solidFill>
            <a:round/>
            <a:headEnd type="none" w="sm" len="sm"/>
            <a:tailEnd type="none" w="sm" len="sm"/>
          </a:ln>
        </p:spPr>
        <p:txBody>
          <a:bodyPr/>
          <a:lstStyle/>
          <a:p>
            <a:endParaRPr lang="en-US"/>
          </a:p>
        </p:txBody>
      </p:sp>
      <p:sp>
        <p:nvSpPr>
          <p:cNvPr id="27" name="Line 27"/>
          <p:cNvSpPr>
            <a:spLocks noChangeShapeType="1"/>
          </p:cNvSpPr>
          <p:nvPr/>
        </p:nvSpPr>
        <p:spPr bwMode="white">
          <a:xfrm>
            <a:off x="6856412" y="5883275"/>
            <a:ext cx="431800" cy="0"/>
          </a:xfrm>
          <a:prstGeom prst="line">
            <a:avLst/>
          </a:prstGeom>
          <a:noFill/>
          <a:ln w="12700">
            <a:solidFill>
              <a:schemeClr val="tx1"/>
            </a:solidFill>
            <a:round/>
            <a:headEnd type="none" w="sm" len="sm"/>
            <a:tailEnd type="none" w="sm" len="sm"/>
          </a:ln>
        </p:spPr>
        <p:txBody>
          <a:bodyPr/>
          <a:lstStyle/>
          <a:p>
            <a:endParaRPr lang="en-US"/>
          </a:p>
        </p:txBody>
      </p:sp>
      <p:sp>
        <p:nvSpPr>
          <p:cNvPr id="28" name="Rectangle 28"/>
          <p:cNvSpPr>
            <a:spLocks noChangeArrowheads="1"/>
          </p:cNvSpPr>
          <p:nvPr/>
        </p:nvSpPr>
        <p:spPr bwMode="auto">
          <a:xfrm>
            <a:off x="7223125" y="6153150"/>
            <a:ext cx="1639887" cy="476250"/>
          </a:xfrm>
          <a:prstGeom prst="rect">
            <a:avLst/>
          </a:prstGeom>
          <a:noFill/>
          <a:ln w="9525">
            <a:noFill/>
            <a:miter lim="800000"/>
            <a:headEnd/>
            <a:tailEnd/>
          </a:ln>
        </p:spPr>
        <p:txBody>
          <a:bodyPr wrap="none" lIns="92075" tIns="46038" rIns="92075" bIns="46038">
            <a:spAutoFit/>
          </a:bodyPr>
          <a:lstStyle/>
          <a:p>
            <a:pPr algn="ctr">
              <a:lnSpc>
                <a:spcPct val="70000"/>
              </a:lnSpc>
              <a:spcBef>
                <a:spcPct val="20000"/>
              </a:spcBef>
              <a:spcAft>
                <a:spcPct val="20000"/>
              </a:spcAft>
            </a:pPr>
            <a:r>
              <a:rPr lang="en-US" altLang="en-US" dirty="0">
                <a:latin typeface="Times New Roman" pitchFamily="18" charset="0"/>
              </a:rPr>
              <a:t>Indifferent electrode</a:t>
            </a:r>
          </a:p>
          <a:p>
            <a:pPr algn="ctr">
              <a:lnSpc>
                <a:spcPct val="70000"/>
              </a:lnSpc>
              <a:spcBef>
                <a:spcPct val="20000"/>
              </a:spcBef>
              <a:spcAft>
                <a:spcPct val="20000"/>
              </a:spcAft>
            </a:pPr>
            <a:r>
              <a:rPr lang="en-US" altLang="en-US" dirty="0">
                <a:latin typeface="Times New Roman" pitchFamily="18" charset="0"/>
              </a:rPr>
              <a:t> coil</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ltLang="en-US" dirty="0"/>
              <a:t>Lead Polarity</a:t>
            </a:r>
            <a:endParaRPr lang="en-US" dirty="0"/>
          </a:p>
        </p:txBody>
      </p:sp>
      <p:sp>
        <p:nvSpPr>
          <p:cNvPr id="6" name="Content Placeholder 5"/>
          <p:cNvSpPr>
            <a:spLocks noGrp="1"/>
          </p:cNvSpPr>
          <p:nvPr>
            <p:ph idx="1"/>
          </p:nvPr>
        </p:nvSpPr>
        <p:spPr>
          <a:xfrm>
            <a:off x="152400" y="990600"/>
            <a:ext cx="4192324" cy="4573323"/>
          </a:xfrm>
        </p:spPr>
        <p:txBody>
          <a:bodyPr/>
          <a:lstStyle/>
          <a:p>
            <a:pPr marL="193138" indent="-193138"/>
            <a:r>
              <a:rPr lang="en-US" altLang="en-US" sz="2000" dirty="0"/>
              <a:t>Unipolar leads </a:t>
            </a:r>
          </a:p>
          <a:p>
            <a:pPr marL="472263" lvl="1" indent="-183878"/>
            <a:r>
              <a:rPr lang="en-US" altLang="en-US" sz="2000" dirty="0"/>
              <a:t>May have a smaller diameter lead body than bipolar leads</a:t>
            </a:r>
          </a:p>
          <a:p>
            <a:pPr marL="472263" lvl="1" indent="-183878"/>
            <a:r>
              <a:rPr lang="en-US" altLang="en-US" sz="2000" dirty="0"/>
              <a:t>May exhibit larger pacing artifacts on the surface ECG</a:t>
            </a:r>
          </a:p>
          <a:p>
            <a:pPr marL="472263" lvl="1" indent="-183878"/>
            <a:r>
              <a:rPr lang="en-US" altLang="en-US" sz="2000" dirty="0"/>
              <a:t>May cause pectoral muscle stimulation</a:t>
            </a:r>
          </a:p>
          <a:p>
            <a:pPr marL="472263" lvl="1" indent="-183878"/>
            <a:endParaRPr lang="en-US" altLang="en-US" sz="2000" dirty="0"/>
          </a:p>
          <a:p>
            <a:pPr marL="193138" indent="-193138"/>
            <a:r>
              <a:rPr lang="en-US" altLang="en-US" sz="2000" dirty="0"/>
              <a:t>Bipolar leads </a:t>
            </a:r>
          </a:p>
          <a:p>
            <a:pPr marL="472263" lvl="1" indent="-183878"/>
            <a:r>
              <a:rPr lang="en-US" altLang="en-US" sz="2000" dirty="0"/>
              <a:t>Usually less susceptible to oversensing of non-cardiac signals (i.e., myopotentials, EMI, etc.)</a:t>
            </a:r>
          </a:p>
        </p:txBody>
      </p:sp>
      <p:pic>
        <p:nvPicPr>
          <p:cNvPr id="2050"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50000"/>
          <a:stretch/>
        </p:blipFill>
        <p:spPr bwMode="auto">
          <a:xfrm>
            <a:off x="4570677" y="1610194"/>
            <a:ext cx="4223957" cy="588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72513" y="3680215"/>
            <a:ext cx="3830640" cy="12199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H="1">
            <a:off x="7960006" y="4034518"/>
            <a:ext cx="433439" cy="175402"/>
          </a:xfrm>
          <a:prstGeom prst="straightConnector1">
            <a:avLst/>
          </a:prstGeom>
          <a:ln w="28575" cap="sq">
            <a:solidFill>
              <a:srgbClr val="B0008E"/>
            </a:solidFill>
            <a:round/>
            <a:tailEnd type="arrow"/>
          </a:ln>
          <a:effectLst/>
        </p:spPr>
        <p:style>
          <a:lnRef idx="2">
            <a:schemeClr val="accent1"/>
          </a:lnRef>
          <a:fillRef idx="0">
            <a:schemeClr val="accent1"/>
          </a:fillRef>
          <a:effectRef idx="1">
            <a:schemeClr val="accent1"/>
          </a:effectRef>
          <a:fontRef idx="minor">
            <a:schemeClr val="tx1"/>
          </a:fontRef>
        </p:style>
      </p:cxnSp>
      <p:grpSp>
        <p:nvGrpSpPr>
          <p:cNvPr id="3" name="Group 17"/>
          <p:cNvGrpSpPr/>
          <p:nvPr/>
        </p:nvGrpSpPr>
        <p:grpSpPr>
          <a:xfrm>
            <a:off x="7269428" y="3471218"/>
            <a:ext cx="1490928" cy="397127"/>
            <a:chOff x="8002587" y="4994453"/>
            <a:chExt cx="1789113" cy="476552"/>
          </a:xfrm>
        </p:grpSpPr>
        <p:sp>
          <p:nvSpPr>
            <p:cNvPr id="15" name="Rectangle 14"/>
            <p:cNvSpPr/>
            <p:nvPr/>
          </p:nvSpPr>
          <p:spPr>
            <a:xfrm>
              <a:off x="8002587" y="4994453"/>
              <a:ext cx="1789113" cy="47655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16" name="TextBox 15"/>
            <p:cNvSpPr txBox="1"/>
            <p:nvPr/>
          </p:nvSpPr>
          <p:spPr>
            <a:xfrm>
              <a:off x="8115300" y="5114938"/>
              <a:ext cx="1676400" cy="356066"/>
            </a:xfrm>
            <a:prstGeom prst="rect">
              <a:avLst/>
            </a:prstGeom>
            <a:noFill/>
            <a:ln>
              <a:noFill/>
            </a:ln>
          </p:spPr>
          <p:txBody>
            <a:bodyPr wrap="square" lIns="0" tIns="0" rIns="0" bIns="0" rtlCol="0" anchor="t" anchorCtr="0">
              <a:noAutofit/>
            </a:bodyPr>
            <a:lstStyle/>
            <a:p>
              <a:pPr>
                <a:lnSpc>
                  <a:spcPts val="1583"/>
                </a:lnSpc>
              </a:pPr>
              <a:r>
                <a:rPr lang="en-US" altLang="en-US" sz="1500" dirty="0"/>
                <a:t>To tip (cathode)</a:t>
              </a:r>
              <a:endParaRPr lang="en-US" sz="1500" dirty="0">
                <a:latin typeface="Effra"/>
                <a:cs typeface="Effra"/>
              </a:endParaRPr>
            </a:p>
          </p:txBody>
        </p:sp>
      </p:grpSp>
      <p:grpSp>
        <p:nvGrpSpPr>
          <p:cNvPr id="5" name="Group 16"/>
          <p:cNvGrpSpPr/>
          <p:nvPr/>
        </p:nvGrpSpPr>
        <p:grpSpPr>
          <a:xfrm>
            <a:off x="3408495" y="5024449"/>
            <a:ext cx="1670844" cy="425509"/>
            <a:chOff x="687387" y="5921552"/>
            <a:chExt cx="2005013" cy="510611"/>
          </a:xfrm>
        </p:grpSpPr>
        <p:sp>
          <p:nvSpPr>
            <p:cNvPr id="21" name="Rectangle 20"/>
            <p:cNvSpPr/>
            <p:nvPr/>
          </p:nvSpPr>
          <p:spPr>
            <a:xfrm>
              <a:off x="687387" y="5921552"/>
              <a:ext cx="2005013" cy="51061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22" name="TextBox 21"/>
            <p:cNvSpPr txBox="1"/>
            <p:nvPr/>
          </p:nvSpPr>
          <p:spPr>
            <a:xfrm>
              <a:off x="800100" y="6042038"/>
              <a:ext cx="1778000" cy="356066"/>
            </a:xfrm>
            <a:prstGeom prst="rect">
              <a:avLst/>
            </a:prstGeom>
            <a:noFill/>
            <a:ln>
              <a:noFill/>
            </a:ln>
          </p:spPr>
          <p:txBody>
            <a:bodyPr wrap="square" lIns="0" tIns="0" rIns="0" bIns="0" rtlCol="0" anchor="t" anchorCtr="0">
              <a:noAutofit/>
            </a:bodyPr>
            <a:lstStyle/>
            <a:p>
              <a:pPr>
                <a:lnSpc>
                  <a:spcPts val="1583"/>
                </a:lnSpc>
              </a:pPr>
              <a:r>
                <a:rPr lang="en-US" altLang="en-US" sz="1500" dirty="0"/>
                <a:t>From ring (anode)</a:t>
              </a:r>
              <a:endParaRPr lang="en-US" sz="1500" dirty="0">
                <a:latin typeface="Effra"/>
                <a:cs typeface="Effra"/>
              </a:endParaRPr>
            </a:p>
          </p:txBody>
        </p:sp>
      </p:grpSp>
      <p:cxnSp>
        <p:nvCxnSpPr>
          <p:cNvPr id="24" name="Straight Arrow Connector 23"/>
          <p:cNvCxnSpPr/>
          <p:nvPr/>
        </p:nvCxnSpPr>
        <p:spPr>
          <a:xfrm flipV="1">
            <a:off x="5185834" y="4762500"/>
            <a:ext cx="1301999" cy="442753"/>
          </a:xfrm>
          <a:prstGeom prst="straightConnector1">
            <a:avLst/>
          </a:prstGeom>
          <a:ln w="28575" cap="sq">
            <a:solidFill>
              <a:srgbClr val="B0008E"/>
            </a:solidFill>
            <a:round/>
            <a:tailEnd type="arrow"/>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663513" y="2331493"/>
            <a:ext cx="762000" cy="762000"/>
          </a:xfrm>
          <a:prstGeom prst="rect">
            <a:avLst/>
          </a:prstGeom>
          <a:noFill/>
        </p:spPr>
        <p:txBody>
          <a:bodyPr wrap="none" lIns="0" tIns="0" rIns="0" bIns="0" rtlCol="0" anchor="t" anchorCtr="0">
            <a:noAutofit/>
          </a:bodyPr>
          <a:lstStyle/>
          <a:p>
            <a:pPr>
              <a:lnSpc>
                <a:spcPts val="1583"/>
              </a:lnSpc>
            </a:pPr>
            <a:r>
              <a:rPr lang="en-US" sz="1700" dirty="0">
                <a:latin typeface="Effra"/>
                <a:cs typeface="Effra"/>
              </a:rPr>
              <a:t>Unipolar lead</a:t>
            </a:r>
          </a:p>
        </p:txBody>
      </p:sp>
      <p:sp>
        <p:nvSpPr>
          <p:cNvPr id="19" name="TextBox 18"/>
          <p:cNvSpPr txBox="1"/>
          <p:nvPr/>
        </p:nvSpPr>
        <p:spPr>
          <a:xfrm>
            <a:off x="6033140" y="5123267"/>
            <a:ext cx="762000" cy="762000"/>
          </a:xfrm>
          <a:prstGeom prst="rect">
            <a:avLst/>
          </a:prstGeom>
          <a:noFill/>
        </p:spPr>
        <p:txBody>
          <a:bodyPr wrap="none" lIns="0" tIns="0" rIns="0" bIns="0" rtlCol="0" anchor="t" anchorCtr="0">
            <a:noAutofit/>
          </a:bodyPr>
          <a:lstStyle/>
          <a:p>
            <a:pPr>
              <a:lnSpc>
                <a:spcPts val="1583"/>
              </a:lnSpc>
            </a:pPr>
            <a:r>
              <a:rPr lang="en-US" sz="1700" dirty="0">
                <a:latin typeface="Effra"/>
                <a:cs typeface="Effra"/>
              </a:rPr>
              <a:t>Bipolar coaxial lead</a:t>
            </a:r>
          </a:p>
        </p:txBody>
      </p:sp>
    </p:spTree>
    <p:extLst>
      <p:ext uri="{BB962C8B-B14F-4D97-AF65-F5344CB8AC3E}">
        <p14:creationId xmlns="" xmlns:p14="http://schemas.microsoft.com/office/powerpoint/2010/main" val="39309602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3426" name="Picture 2"/>
          <p:cNvPicPr>
            <a:picLocks noChangeAspect="1" noChangeArrowheads="1"/>
          </p:cNvPicPr>
          <p:nvPr/>
        </p:nvPicPr>
        <p:blipFill>
          <a:blip r:embed="rId2"/>
          <a:srcRect l="14641" t="17708" r="14495" b="3125"/>
          <a:stretch>
            <a:fillRect/>
          </a:stretch>
        </p:blipFill>
        <p:spPr bwMode="auto">
          <a:xfrm>
            <a:off x="381000" y="707212"/>
            <a:ext cx="8458200" cy="53125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srcRect l="14641" r="16838" b="2083"/>
          <a:stretch>
            <a:fillRect/>
          </a:stretch>
        </p:blipFill>
        <p:spPr bwMode="auto">
          <a:xfrm>
            <a:off x="228600" y="0"/>
            <a:ext cx="8536021"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4450" name="Picture 2"/>
          <p:cNvPicPr>
            <a:picLocks noChangeAspect="1" noChangeArrowheads="1"/>
          </p:cNvPicPr>
          <p:nvPr/>
        </p:nvPicPr>
        <p:blipFill>
          <a:blip r:embed="rId2"/>
          <a:srcRect l="22840" r="25037" b="1042"/>
          <a:stretch>
            <a:fillRect/>
          </a:stretch>
        </p:blipFill>
        <p:spPr bwMode="auto">
          <a:xfrm>
            <a:off x="1447800" y="0"/>
            <a:ext cx="6324600" cy="67509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srcRect l="13470" t="13542" r="13909" b="6250"/>
          <a:stretch>
            <a:fillRect/>
          </a:stretch>
        </p:blipFill>
        <p:spPr bwMode="auto">
          <a:xfrm>
            <a:off x="0" y="457200"/>
            <a:ext cx="9220200" cy="5867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srcRect l="14056" r="23280" b="9375"/>
          <a:stretch>
            <a:fillRect/>
          </a:stretch>
        </p:blipFill>
        <p:spPr bwMode="auto">
          <a:xfrm>
            <a:off x="609600" y="0"/>
            <a:ext cx="8153400" cy="662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a:srcRect l="16398" t="3125" r="17423" b="2083"/>
          <a:stretch>
            <a:fillRect/>
          </a:stretch>
        </p:blipFill>
        <p:spPr bwMode="auto">
          <a:xfrm>
            <a:off x="685800" y="107894"/>
            <a:ext cx="8153400" cy="65660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3"/>
          <p:cNvSpPr>
            <a:spLocks noGrp="1"/>
          </p:cNvSpPr>
          <p:nvPr>
            <p:ph type="sldNum" sz="quarter" idx="10"/>
          </p:nvPr>
        </p:nvSpPr>
        <p:spPr>
          <a:noFill/>
        </p:spPr>
        <p:txBody>
          <a:bodyPr/>
          <a:lstStyle/>
          <a:p>
            <a:fld id="{21EFF2B2-8A95-4E59-BFC1-AFB70C1BEA8C}" type="slidenum">
              <a:rPr lang="en-US" smtClean="0"/>
              <a:pPr/>
              <a:t>24</a:t>
            </a:fld>
            <a:endParaRPr lang="en-US" smtClean="0"/>
          </a:p>
        </p:txBody>
      </p:sp>
      <p:sp>
        <p:nvSpPr>
          <p:cNvPr id="19458" name="Rectangle 2"/>
          <p:cNvSpPr>
            <a:spLocks noGrp="1" noChangeArrowheads="1"/>
          </p:cNvSpPr>
          <p:nvPr>
            <p:ph type="title"/>
          </p:nvPr>
        </p:nvSpPr>
        <p:spPr/>
        <p:txBody>
          <a:bodyPr>
            <a:normAutofit/>
          </a:bodyPr>
          <a:lstStyle/>
          <a:p>
            <a:pPr eaLnBrk="1" hangingPunct="1"/>
            <a:r>
              <a:rPr lang="en-US" sz="3600" dirty="0" smtClean="0"/>
              <a:t>Characteristics of an electrical circuit:</a:t>
            </a:r>
            <a:br>
              <a:rPr lang="en-US" sz="3600" dirty="0" smtClean="0"/>
            </a:br>
            <a:r>
              <a:rPr lang="en-US" sz="3200" dirty="0" smtClean="0"/>
              <a:t>Including a pacemaker circuit</a:t>
            </a:r>
          </a:p>
        </p:txBody>
      </p:sp>
      <p:sp>
        <p:nvSpPr>
          <p:cNvPr id="19459" name="Rectangle 3"/>
          <p:cNvSpPr>
            <a:spLocks noGrp="1" noChangeArrowheads="1"/>
          </p:cNvSpPr>
          <p:nvPr>
            <p:ph type="body" idx="1"/>
          </p:nvPr>
        </p:nvSpPr>
        <p:spPr/>
        <p:txBody>
          <a:bodyPr/>
          <a:lstStyle/>
          <a:p>
            <a:pPr eaLnBrk="1" hangingPunct="1"/>
            <a:r>
              <a:rPr lang="en-US" smtClean="0"/>
              <a:t>Voltage</a:t>
            </a:r>
          </a:p>
          <a:p>
            <a:pPr eaLnBrk="1" hangingPunct="1"/>
            <a:r>
              <a:rPr lang="en-US" smtClean="0"/>
              <a:t>Current</a:t>
            </a:r>
          </a:p>
          <a:p>
            <a:pPr eaLnBrk="1" hangingPunct="1"/>
            <a:r>
              <a:rPr lang="en-US" smtClean="0"/>
              <a:t>Impedance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1506"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1507" name="Rectangle 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1508" name="Rectangle 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1509" name="Rectangle 6"/>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1510" name="Rectangle 7"/>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1511" name="Rectangle 8"/>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1512" name="Rectangle 9"/>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1513" name="Rectangle 10"/>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1514" name="Rectangle 11"/>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1515" name="Rectangle 1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1516" name="Rectangle 1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1517" name="Rectangle 1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1518" name="Rectangle 1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1519" name="Rectangle 16"/>
          <p:cNvSpPr>
            <a:spLocks noGrp="1" noChangeArrowheads="1"/>
          </p:cNvSpPr>
          <p:nvPr>
            <p:ph type="title"/>
          </p:nvPr>
        </p:nvSpPr>
        <p:spPr/>
        <p:txBody>
          <a:bodyPr lIns="92075" tIns="46038" rIns="92075" bIns="46038"/>
          <a:lstStyle/>
          <a:p>
            <a:pPr eaLnBrk="1" hangingPunct="1"/>
            <a:r>
              <a:rPr lang="en-US" smtClean="0"/>
              <a:t>Voltage</a:t>
            </a:r>
          </a:p>
        </p:txBody>
      </p:sp>
      <p:sp>
        <p:nvSpPr>
          <p:cNvPr id="21520" name="Rectangle 17"/>
          <p:cNvSpPr>
            <a:spLocks noGrp="1" noChangeArrowheads="1"/>
          </p:cNvSpPr>
          <p:nvPr>
            <p:ph type="body" idx="1"/>
          </p:nvPr>
        </p:nvSpPr>
        <p:spPr/>
        <p:txBody>
          <a:bodyPr lIns="92075" tIns="46038" rIns="92075" bIns="46038"/>
          <a:lstStyle/>
          <a:p>
            <a:pPr eaLnBrk="1" hangingPunct="1"/>
            <a:r>
              <a:rPr lang="en-US" smtClean="0"/>
              <a:t>Voltage is the force, or “push,” that causes electrons to move through a circuit</a:t>
            </a:r>
            <a:endParaRPr lang="en-US" smtClean="0">
              <a:solidFill>
                <a:schemeClr val="tx2"/>
              </a:solidFill>
            </a:endParaRPr>
          </a:p>
          <a:p>
            <a:pPr eaLnBrk="1" hangingPunct="1"/>
            <a:r>
              <a:rPr lang="en-US" smtClean="0"/>
              <a:t>In a pacing system, voltage is:</a:t>
            </a:r>
            <a:endParaRPr lang="en-US" smtClean="0">
              <a:solidFill>
                <a:schemeClr val="tx2"/>
              </a:solidFill>
            </a:endParaRPr>
          </a:p>
          <a:p>
            <a:pPr lvl="1" eaLnBrk="1" hangingPunct="1"/>
            <a:r>
              <a:rPr lang="en-US" smtClean="0"/>
              <a:t>Measured in volts (V)</a:t>
            </a:r>
          </a:p>
          <a:p>
            <a:pPr lvl="1" eaLnBrk="1" hangingPunct="1"/>
            <a:r>
              <a:rPr lang="en-US" smtClean="0"/>
              <a:t>Represented by the letter “V”</a:t>
            </a:r>
          </a:p>
          <a:p>
            <a:pPr lvl="1" eaLnBrk="1" hangingPunct="1"/>
            <a:r>
              <a:rPr lang="en-US" smtClean="0"/>
              <a:t>Provided by the pacemaker battery</a:t>
            </a:r>
          </a:p>
          <a:p>
            <a:pPr lvl="1" eaLnBrk="1" hangingPunct="1"/>
            <a:r>
              <a:rPr lang="en-US" smtClean="0"/>
              <a:t>Often referred to as amplitude or pulse amplitude</a:t>
            </a: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3554"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3555" name="Rectangle 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3556" name="Rectangle 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3557" name="Rectangle 6"/>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3558" name="Rectangle 7"/>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3559" name="Rectangle 8"/>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3560" name="Rectangle 9"/>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3561" name="Rectangle 10"/>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3562" name="Rectangle 11"/>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3563" name="Rectangle 1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3564" name="Rectangle 1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3565" name="Rectangle 1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3566" name="Rectangle 1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3567" name="Rectangle 16"/>
          <p:cNvSpPr>
            <a:spLocks noGrp="1" noChangeArrowheads="1"/>
          </p:cNvSpPr>
          <p:nvPr>
            <p:ph type="title"/>
          </p:nvPr>
        </p:nvSpPr>
        <p:spPr/>
        <p:txBody>
          <a:bodyPr lIns="92075" tIns="46038" rIns="92075" bIns="46038"/>
          <a:lstStyle/>
          <a:p>
            <a:pPr eaLnBrk="1" hangingPunct="1"/>
            <a:r>
              <a:rPr lang="en-US" smtClean="0"/>
              <a:t>Current</a:t>
            </a:r>
          </a:p>
        </p:txBody>
      </p:sp>
      <p:sp>
        <p:nvSpPr>
          <p:cNvPr id="23568" name="Rectangle 17"/>
          <p:cNvSpPr>
            <a:spLocks noGrp="1" noChangeArrowheads="1"/>
          </p:cNvSpPr>
          <p:nvPr>
            <p:ph type="body" idx="1"/>
          </p:nvPr>
        </p:nvSpPr>
        <p:spPr/>
        <p:txBody>
          <a:bodyPr lIns="92075" tIns="46038" rIns="92075" bIns="46038"/>
          <a:lstStyle/>
          <a:p>
            <a:pPr eaLnBrk="1" hangingPunct="1"/>
            <a:r>
              <a:rPr lang="en-US" smtClean="0"/>
              <a:t>The flow of electrons in a completed circuit</a:t>
            </a:r>
          </a:p>
          <a:p>
            <a:pPr eaLnBrk="1" hangingPunct="1"/>
            <a:r>
              <a:rPr lang="en-US" smtClean="0"/>
              <a:t>In a pacing system, current is:</a:t>
            </a:r>
          </a:p>
          <a:p>
            <a:pPr lvl="1" eaLnBrk="1" hangingPunct="1"/>
            <a:r>
              <a:rPr lang="en-US" smtClean="0"/>
              <a:t>Measured in milliamps (mA)</a:t>
            </a:r>
          </a:p>
          <a:p>
            <a:pPr lvl="1" eaLnBrk="1" hangingPunct="1"/>
            <a:r>
              <a:rPr lang="en-US" smtClean="0"/>
              <a:t>Represented by the letter “I”</a:t>
            </a:r>
          </a:p>
          <a:p>
            <a:pPr lvl="1" eaLnBrk="1" hangingPunct="1"/>
            <a:r>
              <a:rPr lang="en-US" smtClean="0"/>
              <a:t>Determined by the amount of electrons that move through a circuit</a:t>
            </a:r>
          </a:p>
          <a:p>
            <a:pPr eaLnBrk="1" hangingPunct="1">
              <a:buFontTx/>
              <a:buNone/>
            </a:pPr>
            <a:endParaRPr lang="en-US" smtClean="0"/>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5602"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5603" name="Rectangle 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5604" name="Rectangle 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5605" name="Rectangle 6"/>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5606" name="Rectangle 7"/>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5607" name="Rectangle 8"/>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5608" name="Rectangle 9"/>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5609" name="Rectangle 10"/>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5610" name="Rectangle 11"/>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5611" name="Rectangle 1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5612" name="Rectangle 1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5613" name="Rectangle 1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5614" name="Rectangle 1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5615" name="Rectangle 16"/>
          <p:cNvSpPr>
            <a:spLocks noGrp="1" noChangeArrowheads="1"/>
          </p:cNvSpPr>
          <p:nvPr>
            <p:ph type="title"/>
          </p:nvPr>
        </p:nvSpPr>
        <p:spPr/>
        <p:txBody>
          <a:bodyPr lIns="92075" tIns="46038" rIns="92075" bIns="46038"/>
          <a:lstStyle/>
          <a:p>
            <a:pPr eaLnBrk="1" hangingPunct="1"/>
            <a:r>
              <a:rPr lang="en-US" smtClean="0"/>
              <a:t>Impedance</a:t>
            </a:r>
          </a:p>
        </p:txBody>
      </p:sp>
      <p:sp>
        <p:nvSpPr>
          <p:cNvPr id="25616" name="Rectangle 17"/>
          <p:cNvSpPr>
            <a:spLocks noGrp="1" noChangeArrowheads="1"/>
          </p:cNvSpPr>
          <p:nvPr>
            <p:ph type="body" idx="1"/>
          </p:nvPr>
        </p:nvSpPr>
        <p:spPr/>
        <p:txBody>
          <a:bodyPr lIns="92075" tIns="46038" rIns="92075" bIns="46038"/>
          <a:lstStyle/>
          <a:p>
            <a:pPr eaLnBrk="1" hangingPunct="1"/>
            <a:r>
              <a:rPr lang="en-US" smtClean="0"/>
              <a:t>The opposition to current flow</a:t>
            </a:r>
          </a:p>
          <a:p>
            <a:pPr eaLnBrk="1" hangingPunct="1"/>
            <a:r>
              <a:rPr lang="en-US" smtClean="0"/>
              <a:t>In a pacing system, impedance is:</a:t>
            </a:r>
          </a:p>
          <a:p>
            <a:pPr lvl="1" eaLnBrk="1" hangingPunct="1"/>
            <a:r>
              <a:rPr lang="en-US" smtClean="0"/>
              <a:t>Measured in ohms (</a:t>
            </a:r>
            <a:r>
              <a:rPr lang="en-US" smtClean="0">
                <a:latin typeface="Symbol" pitchFamily="18" charset="2"/>
              </a:rPr>
              <a:t>W)</a:t>
            </a:r>
            <a:endParaRPr lang="en-US" smtClean="0"/>
          </a:p>
          <a:p>
            <a:pPr lvl="1" eaLnBrk="1" hangingPunct="1"/>
            <a:r>
              <a:rPr lang="en-US" smtClean="0"/>
              <a:t>Represented by the letter “R”</a:t>
            </a:r>
          </a:p>
          <a:p>
            <a:pPr lvl="1" eaLnBrk="1" hangingPunct="1"/>
            <a:r>
              <a:rPr lang="en-US" smtClean="0"/>
              <a:t>The measurement of the sum of all resistance to the flow of current</a:t>
            </a: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7650"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7651" name="Rectangle 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7652" name="Rectangle 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7653" name="Rectangle 6"/>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7654" name="Rectangle 7"/>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7655" name="Rectangle 8"/>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7656" name="Rectangle 9"/>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7657" name="Rectangle 10"/>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7658" name="Rectangle 11"/>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7659" name="Rectangle 1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7660" name="Rectangle 1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7661" name="Rectangle 1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7662" name="Rectangle 1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7663" name="Rectangle 16"/>
          <p:cNvSpPr>
            <a:spLocks noGrp="1" noChangeArrowheads="1"/>
          </p:cNvSpPr>
          <p:nvPr>
            <p:ph type="title"/>
          </p:nvPr>
        </p:nvSpPr>
        <p:spPr/>
        <p:txBody>
          <a:bodyPr lIns="92075" tIns="46038" rIns="92075" bIns="46038">
            <a:normAutofit/>
          </a:bodyPr>
          <a:lstStyle/>
          <a:p>
            <a:pPr eaLnBrk="1" hangingPunct="1"/>
            <a:r>
              <a:rPr lang="en-US" sz="2800" b="1" dirty="0" smtClean="0"/>
              <a:t>Voltage, Current, and Impedance are Interdependent</a:t>
            </a:r>
          </a:p>
        </p:txBody>
      </p:sp>
      <p:sp>
        <p:nvSpPr>
          <p:cNvPr id="27664" name="Rectangle 17"/>
          <p:cNvSpPr>
            <a:spLocks noGrp="1" noChangeArrowheads="1"/>
          </p:cNvSpPr>
          <p:nvPr>
            <p:ph type="body" idx="1"/>
          </p:nvPr>
        </p:nvSpPr>
        <p:spPr/>
        <p:txBody>
          <a:bodyPr lIns="92075" tIns="46038" rIns="92075" bIns="46038"/>
          <a:lstStyle/>
          <a:p>
            <a:pPr eaLnBrk="1" hangingPunct="1"/>
            <a:r>
              <a:rPr lang="en-US" smtClean="0"/>
              <a:t>The interrelationship of the three components is analogous to the flow of water through a hose</a:t>
            </a:r>
          </a:p>
          <a:p>
            <a:pPr lvl="1" eaLnBrk="1" hangingPunct="1"/>
            <a:r>
              <a:rPr lang="en-US" smtClean="0"/>
              <a:t>Voltage represents the force with which . . .</a:t>
            </a:r>
          </a:p>
          <a:p>
            <a:pPr lvl="1" eaLnBrk="1" hangingPunct="1"/>
            <a:r>
              <a:rPr lang="en-US" smtClean="0"/>
              <a:t>Current (water) is delivered through . . .</a:t>
            </a:r>
          </a:p>
          <a:p>
            <a:pPr lvl="1" eaLnBrk="1" hangingPunct="1"/>
            <a:r>
              <a:rPr lang="en-US" smtClean="0"/>
              <a:t>A hose, where each component represents the total impedance:</a:t>
            </a:r>
          </a:p>
          <a:p>
            <a:pPr lvl="2" eaLnBrk="1" hangingPunct="1"/>
            <a:r>
              <a:rPr lang="en-US" sz="1800" smtClean="0"/>
              <a:t>The nozzle, representing the electrode </a:t>
            </a:r>
          </a:p>
          <a:p>
            <a:pPr lvl="2" eaLnBrk="1" hangingPunct="1"/>
            <a:r>
              <a:rPr lang="en-US" sz="1800" smtClean="0"/>
              <a:t>The tubing, representing the lead wire</a:t>
            </a: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3"/>
          <p:cNvSpPr>
            <a:spLocks noGrp="1"/>
          </p:cNvSpPr>
          <p:nvPr>
            <p:ph type="sldNum" sz="quarter" idx="10"/>
          </p:nvPr>
        </p:nvSpPr>
        <p:spPr>
          <a:noFill/>
        </p:spPr>
        <p:txBody>
          <a:bodyPr/>
          <a:lstStyle/>
          <a:p>
            <a:fld id="{7BDD26F2-0E03-45AE-B2CF-0E565EB90CB2}" type="slidenum">
              <a:rPr lang="en-US" smtClean="0"/>
              <a:pPr/>
              <a:t>29</a:t>
            </a:fld>
            <a:endParaRPr lang="en-US" smtClean="0"/>
          </a:p>
        </p:txBody>
      </p:sp>
      <p:sp>
        <p:nvSpPr>
          <p:cNvPr id="29698" name="Rectangle 2"/>
          <p:cNvSpPr>
            <a:spLocks noGrp="1" noChangeArrowheads="1"/>
          </p:cNvSpPr>
          <p:nvPr>
            <p:ph type="title"/>
          </p:nvPr>
        </p:nvSpPr>
        <p:spPr/>
        <p:txBody>
          <a:bodyPr/>
          <a:lstStyle/>
          <a:p>
            <a:pPr eaLnBrk="1" hangingPunct="1"/>
            <a:r>
              <a:rPr lang="en-US" dirty="0" smtClean="0"/>
              <a:t>Voltage, Current, and Impedance</a:t>
            </a:r>
            <a:br>
              <a:rPr lang="en-US" dirty="0" smtClean="0"/>
            </a:br>
            <a:endParaRPr lang="en-US" sz="2000" dirty="0" smtClean="0"/>
          </a:p>
        </p:txBody>
      </p:sp>
      <p:sp>
        <p:nvSpPr>
          <p:cNvPr id="29699" name="Rectangle 3"/>
          <p:cNvSpPr>
            <a:spLocks noGrp="1" noChangeArrowheads="1"/>
          </p:cNvSpPr>
          <p:nvPr>
            <p:ph type="body" idx="1"/>
          </p:nvPr>
        </p:nvSpPr>
        <p:spPr>
          <a:xfrm>
            <a:off x="292100" y="1285875"/>
            <a:ext cx="8699500" cy="5218113"/>
          </a:xfrm>
        </p:spPr>
        <p:txBody>
          <a:bodyPr>
            <a:normAutofit lnSpcReduction="10000"/>
          </a:bodyPr>
          <a:lstStyle/>
          <a:p>
            <a:pPr eaLnBrk="1" hangingPunct="1"/>
            <a:r>
              <a:rPr lang="en-US" smtClean="0"/>
              <a:t>Voltage: The force moving the current (V)  </a:t>
            </a:r>
          </a:p>
          <a:p>
            <a:pPr lvl="1" eaLnBrk="1" hangingPunct="1"/>
            <a:r>
              <a:rPr lang="en-US" smtClean="0"/>
              <a:t>In pacemakers it is a function of the battery chemistry</a:t>
            </a:r>
          </a:p>
          <a:p>
            <a:pPr eaLnBrk="1" hangingPunct="1"/>
            <a:r>
              <a:rPr lang="en-US" smtClean="0"/>
              <a:t>Current: The actual continuing volume of flow of electricity (I)</a:t>
            </a:r>
          </a:p>
          <a:p>
            <a:pPr lvl="1" eaLnBrk="1" hangingPunct="1"/>
            <a:r>
              <a:rPr lang="en-US" smtClean="0"/>
              <a:t>This flow of electrons causes the myocardial cells to depolarize (to “beat”)</a:t>
            </a:r>
          </a:p>
          <a:p>
            <a:pPr eaLnBrk="1" hangingPunct="1"/>
            <a:r>
              <a:rPr lang="en-US" smtClean="0"/>
              <a:t>Impedance: The sum of all resistance to current flow (R or </a:t>
            </a:r>
            <a:r>
              <a:rPr lang="en-US" smtClean="0">
                <a:latin typeface="Symbol" pitchFamily="18" charset="2"/>
              </a:rPr>
              <a:t>W </a:t>
            </a:r>
            <a:r>
              <a:rPr lang="en-US" smtClean="0"/>
              <a:t>or sometimes Z</a:t>
            </a:r>
            <a:r>
              <a:rPr lang="en-US" smtClean="0">
                <a:latin typeface="Symbol" pitchFamily="18" charset="2"/>
              </a:rPr>
              <a:t>) </a:t>
            </a:r>
          </a:p>
          <a:p>
            <a:pPr lvl="1" eaLnBrk="1" hangingPunct="1"/>
            <a:r>
              <a:rPr lang="en-US" smtClean="0"/>
              <a:t>Impedance is a function of the characteristics of the conductor (wire), the electrode (tip), and the myocardium</a:t>
            </a:r>
            <a:endParaRPr lang="en-US" smtClean="0">
              <a:latin typeface="Symbol" pitchFamily="18" charset="2"/>
            </a:endParaRPr>
          </a:p>
          <a:p>
            <a:pPr lvl="1" eaLnBrk="1" hangingPunct="1"/>
            <a:endParaRPr lang="en-US" smtClean="0">
              <a:latin typeface="Symbol" pitchFamily="18" charset="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0178" name="Picture 2"/>
          <p:cNvPicPr>
            <a:picLocks noChangeAspect="1" noChangeArrowheads="1"/>
          </p:cNvPicPr>
          <p:nvPr/>
        </p:nvPicPr>
        <p:blipFill>
          <a:blip r:embed="rId2"/>
          <a:srcRect l="21083" t="15625" r="20937" b="10417"/>
          <a:stretch>
            <a:fillRect/>
          </a:stretch>
        </p:blipFill>
        <p:spPr bwMode="auto">
          <a:xfrm>
            <a:off x="292994" y="304800"/>
            <a:ext cx="8712558" cy="624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p:cNvSpPr>
          <p:nvPr/>
        </p:nvSpPr>
        <p:spPr bwMode="auto">
          <a:xfrm>
            <a:off x="762000" y="5992813"/>
            <a:ext cx="1905000" cy="457200"/>
          </a:xfrm>
          <a:prstGeom prst="rect">
            <a:avLst/>
          </a:prstGeom>
          <a:noFill/>
          <a:ln w="9525">
            <a:noFill/>
            <a:miter lim="800000"/>
            <a:headEnd/>
            <a:tailEnd/>
          </a:ln>
        </p:spPr>
        <p:txBody>
          <a:bodyPr wrap="none" anchor="ctr"/>
          <a:lstStyle/>
          <a:p>
            <a:endParaRPr lang="en-US"/>
          </a:p>
        </p:txBody>
      </p:sp>
      <p:sp>
        <p:nvSpPr>
          <p:cNvPr id="31746" name="Rectangle 3"/>
          <p:cNvSpPr>
            <a:spLocks noChangeArrowheads="1"/>
          </p:cNvSpPr>
          <p:nvPr/>
        </p:nvSpPr>
        <p:spPr bwMode="auto">
          <a:xfrm>
            <a:off x="3200400" y="5992813"/>
            <a:ext cx="2895600" cy="457200"/>
          </a:xfrm>
          <a:prstGeom prst="rect">
            <a:avLst/>
          </a:prstGeom>
          <a:noFill/>
          <a:ln w="9525">
            <a:noFill/>
            <a:miter lim="800000"/>
            <a:headEnd/>
            <a:tailEnd/>
          </a:ln>
        </p:spPr>
        <p:txBody>
          <a:bodyPr wrap="none" anchor="ctr"/>
          <a:lstStyle/>
          <a:p>
            <a:endParaRPr lang="en-US"/>
          </a:p>
        </p:txBody>
      </p:sp>
      <p:sp>
        <p:nvSpPr>
          <p:cNvPr id="31747" name="Rectangle 4"/>
          <p:cNvSpPr>
            <a:spLocks noChangeArrowheads="1"/>
          </p:cNvSpPr>
          <p:nvPr/>
        </p:nvSpPr>
        <p:spPr bwMode="auto">
          <a:xfrm>
            <a:off x="762000" y="5992813"/>
            <a:ext cx="1905000" cy="457200"/>
          </a:xfrm>
          <a:prstGeom prst="rect">
            <a:avLst/>
          </a:prstGeom>
          <a:noFill/>
          <a:ln w="9525">
            <a:noFill/>
            <a:miter lim="800000"/>
            <a:headEnd/>
            <a:tailEnd/>
          </a:ln>
        </p:spPr>
        <p:txBody>
          <a:bodyPr wrap="none" anchor="ctr"/>
          <a:lstStyle/>
          <a:p>
            <a:endParaRPr lang="en-US"/>
          </a:p>
        </p:txBody>
      </p:sp>
      <p:sp>
        <p:nvSpPr>
          <p:cNvPr id="31748" name="Rectangle 5"/>
          <p:cNvSpPr>
            <a:spLocks noChangeArrowheads="1"/>
          </p:cNvSpPr>
          <p:nvPr/>
        </p:nvSpPr>
        <p:spPr bwMode="auto">
          <a:xfrm>
            <a:off x="3200400" y="5992813"/>
            <a:ext cx="2895600" cy="457200"/>
          </a:xfrm>
          <a:prstGeom prst="rect">
            <a:avLst/>
          </a:prstGeom>
          <a:noFill/>
          <a:ln w="9525">
            <a:noFill/>
            <a:miter lim="800000"/>
            <a:headEnd/>
            <a:tailEnd/>
          </a:ln>
        </p:spPr>
        <p:txBody>
          <a:bodyPr wrap="none" anchor="ctr"/>
          <a:lstStyle/>
          <a:p>
            <a:endParaRPr lang="en-US"/>
          </a:p>
        </p:txBody>
      </p:sp>
      <p:sp>
        <p:nvSpPr>
          <p:cNvPr id="31749" name="Rectangle 6"/>
          <p:cNvSpPr>
            <a:spLocks noChangeArrowheads="1"/>
          </p:cNvSpPr>
          <p:nvPr/>
        </p:nvSpPr>
        <p:spPr bwMode="auto">
          <a:xfrm>
            <a:off x="762000" y="5992813"/>
            <a:ext cx="1905000" cy="457200"/>
          </a:xfrm>
          <a:prstGeom prst="rect">
            <a:avLst/>
          </a:prstGeom>
          <a:noFill/>
          <a:ln w="9525">
            <a:noFill/>
            <a:miter lim="800000"/>
            <a:headEnd/>
            <a:tailEnd/>
          </a:ln>
        </p:spPr>
        <p:txBody>
          <a:bodyPr wrap="none" anchor="ctr"/>
          <a:lstStyle/>
          <a:p>
            <a:endParaRPr lang="en-US"/>
          </a:p>
        </p:txBody>
      </p:sp>
      <p:sp>
        <p:nvSpPr>
          <p:cNvPr id="31750" name="Rectangle 7"/>
          <p:cNvSpPr>
            <a:spLocks noChangeArrowheads="1"/>
          </p:cNvSpPr>
          <p:nvPr/>
        </p:nvSpPr>
        <p:spPr bwMode="auto">
          <a:xfrm>
            <a:off x="3200400" y="5992813"/>
            <a:ext cx="2895600" cy="457200"/>
          </a:xfrm>
          <a:prstGeom prst="rect">
            <a:avLst/>
          </a:prstGeom>
          <a:noFill/>
          <a:ln w="9525">
            <a:noFill/>
            <a:miter lim="800000"/>
            <a:headEnd/>
            <a:tailEnd/>
          </a:ln>
        </p:spPr>
        <p:txBody>
          <a:bodyPr wrap="none" anchor="ctr"/>
          <a:lstStyle/>
          <a:p>
            <a:endParaRPr lang="en-US"/>
          </a:p>
        </p:txBody>
      </p:sp>
      <p:sp>
        <p:nvSpPr>
          <p:cNvPr id="31751" name="Rectangle 8"/>
          <p:cNvSpPr>
            <a:spLocks noChangeArrowheads="1"/>
          </p:cNvSpPr>
          <p:nvPr/>
        </p:nvSpPr>
        <p:spPr bwMode="auto">
          <a:xfrm>
            <a:off x="762000" y="5992813"/>
            <a:ext cx="1905000" cy="457200"/>
          </a:xfrm>
          <a:prstGeom prst="rect">
            <a:avLst/>
          </a:prstGeom>
          <a:noFill/>
          <a:ln w="9525">
            <a:noFill/>
            <a:miter lim="800000"/>
            <a:headEnd/>
            <a:tailEnd/>
          </a:ln>
        </p:spPr>
        <p:txBody>
          <a:bodyPr wrap="none" anchor="ctr"/>
          <a:lstStyle/>
          <a:p>
            <a:endParaRPr lang="en-US"/>
          </a:p>
        </p:txBody>
      </p:sp>
      <p:sp>
        <p:nvSpPr>
          <p:cNvPr id="31752" name="Rectangle 9"/>
          <p:cNvSpPr>
            <a:spLocks noChangeArrowheads="1"/>
          </p:cNvSpPr>
          <p:nvPr/>
        </p:nvSpPr>
        <p:spPr bwMode="auto">
          <a:xfrm>
            <a:off x="3200400" y="5992813"/>
            <a:ext cx="2895600" cy="457200"/>
          </a:xfrm>
          <a:prstGeom prst="rect">
            <a:avLst/>
          </a:prstGeom>
          <a:noFill/>
          <a:ln w="9525">
            <a:noFill/>
            <a:miter lim="800000"/>
            <a:headEnd/>
            <a:tailEnd/>
          </a:ln>
        </p:spPr>
        <p:txBody>
          <a:bodyPr wrap="none" anchor="ctr"/>
          <a:lstStyle/>
          <a:p>
            <a:endParaRPr lang="en-US"/>
          </a:p>
        </p:txBody>
      </p:sp>
      <p:sp>
        <p:nvSpPr>
          <p:cNvPr id="31753" name="Rectangle 10"/>
          <p:cNvSpPr>
            <a:spLocks noChangeArrowheads="1"/>
          </p:cNvSpPr>
          <p:nvPr/>
        </p:nvSpPr>
        <p:spPr bwMode="auto">
          <a:xfrm>
            <a:off x="762000" y="5992813"/>
            <a:ext cx="1905000" cy="457200"/>
          </a:xfrm>
          <a:prstGeom prst="rect">
            <a:avLst/>
          </a:prstGeom>
          <a:noFill/>
          <a:ln w="9525">
            <a:noFill/>
            <a:miter lim="800000"/>
            <a:headEnd/>
            <a:tailEnd/>
          </a:ln>
        </p:spPr>
        <p:txBody>
          <a:bodyPr wrap="none" anchor="ctr"/>
          <a:lstStyle/>
          <a:p>
            <a:endParaRPr lang="en-US"/>
          </a:p>
        </p:txBody>
      </p:sp>
      <p:sp>
        <p:nvSpPr>
          <p:cNvPr id="31754" name="Rectangle 11"/>
          <p:cNvSpPr>
            <a:spLocks noChangeArrowheads="1"/>
          </p:cNvSpPr>
          <p:nvPr/>
        </p:nvSpPr>
        <p:spPr bwMode="auto">
          <a:xfrm>
            <a:off x="3200400" y="5992813"/>
            <a:ext cx="2895600" cy="457200"/>
          </a:xfrm>
          <a:prstGeom prst="rect">
            <a:avLst/>
          </a:prstGeom>
          <a:noFill/>
          <a:ln w="9525">
            <a:noFill/>
            <a:miter lim="800000"/>
            <a:headEnd/>
            <a:tailEnd/>
          </a:ln>
        </p:spPr>
        <p:txBody>
          <a:bodyPr wrap="none" anchor="ctr"/>
          <a:lstStyle/>
          <a:p>
            <a:endParaRPr lang="en-US"/>
          </a:p>
        </p:txBody>
      </p:sp>
      <p:sp>
        <p:nvSpPr>
          <p:cNvPr id="31755" name="Rectangle 12"/>
          <p:cNvSpPr>
            <a:spLocks noChangeArrowheads="1"/>
          </p:cNvSpPr>
          <p:nvPr/>
        </p:nvSpPr>
        <p:spPr bwMode="auto">
          <a:xfrm>
            <a:off x="762000" y="5992813"/>
            <a:ext cx="1905000" cy="457200"/>
          </a:xfrm>
          <a:prstGeom prst="rect">
            <a:avLst/>
          </a:prstGeom>
          <a:noFill/>
          <a:ln w="9525">
            <a:noFill/>
            <a:miter lim="800000"/>
            <a:headEnd/>
            <a:tailEnd/>
          </a:ln>
        </p:spPr>
        <p:txBody>
          <a:bodyPr wrap="none" anchor="ctr"/>
          <a:lstStyle/>
          <a:p>
            <a:endParaRPr lang="en-US"/>
          </a:p>
        </p:txBody>
      </p:sp>
      <p:sp>
        <p:nvSpPr>
          <p:cNvPr id="31756" name="Rectangle 13"/>
          <p:cNvSpPr>
            <a:spLocks noChangeArrowheads="1"/>
          </p:cNvSpPr>
          <p:nvPr/>
        </p:nvSpPr>
        <p:spPr bwMode="auto">
          <a:xfrm>
            <a:off x="3200400" y="5992813"/>
            <a:ext cx="2895600" cy="457200"/>
          </a:xfrm>
          <a:prstGeom prst="rect">
            <a:avLst/>
          </a:prstGeom>
          <a:noFill/>
          <a:ln w="9525">
            <a:noFill/>
            <a:miter lim="800000"/>
            <a:headEnd/>
            <a:tailEnd/>
          </a:ln>
        </p:spPr>
        <p:txBody>
          <a:bodyPr wrap="none" anchor="ctr"/>
          <a:lstStyle/>
          <a:p>
            <a:endParaRPr lang="en-US"/>
          </a:p>
        </p:txBody>
      </p:sp>
      <p:sp>
        <p:nvSpPr>
          <p:cNvPr id="31757" name="Rectangle 14"/>
          <p:cNvSpPr>
            <a:spLocks noChangeArrowheads="1"/>
          </p:cNvSpPr>
          <p:nvPr/>
        </p:nvSpPr>
        <p:spPr bwMode="auto">
          <a:xfrm>
            <a:off x="762000" y="5992813"/>
            <a:ext cx="1905000" cy="457200"/>
          </a:xfrm>
          <a:prstGeom prst="rect">
            <a:avLst/>
          </a:prstGeom>
          <a:noFill/>
          <a:ln w="9525">
            <a:noFill/>
            <a:miter lim="800000"/>
            <a:headEnd/>
            <a:tailEnd/>
          </a:ln>
        </p:spPr>
        <p:txBody>
          <a:bodyPr wrap="none" anchor="ctr"/>
          <a:lstStyle/>
          <a:p>
            <a:endParaRPr lang="en-US"/>
          </a:p>
        </p:txBody>
      </p:sp>
      <p:sp>
        <p:nvSpPr>
          <p:cNvPr id="31758" name="Rectangle 15"/>
          <p:cNvSpPr>
            <a:spLocks noChangeArrowheads="1"/>
          </p:cNvSpPr>
          <p:nvPr/>
        </p:nvSpPr>
        <p:spPr bwMode="auto">
          <a:xfrm>
            <a:off x="3200400" y="5992813"/>
            <a:ext cx="2895600" cy="457200"/>
          </a:xfrm>
          <a:prstGeom prst="rect">
            <a:avLst/>
          </a:prstGeom>
          <a:noFill/>
          <a:ln w="9525">
            <a:noFill/>
            <a:miter lim="800000"/>
            <a:headEnd/>
            <a:tailEnd/>
          </a:ln>
        </p:spPr>
        <p:txBody>
          <a:bodyPr wrap="none" anchor="ctr"/>
          <a:lstStyle/>
          <a:p>
            <a:endParaRPr lang="en-US"/>
          </a:p>
        </p:txBody>
      </p:sp>
      <p:sp>
        <p:nvSpPr>
          <p:cNvPr id="31759" name="Rectangle 16"/>
          <p:cNvSpPr>
            <a:spLocks noGrp="1" noChangeArrowheads="1"/>
          </p:cNvSpPr>
          <p:nvPr>
            <p:ph type="title"/>
          </p:nvPr>
        </p:nvSpPr>
        <p:spPr/>
        <p:txBody>
          <a:bodyPr lIns="92075" tIns="46038" rIns="92075" bIns="46038"/>
          <a:lstStyle/>
          <a:p>
            <a:pPr eaLnBrk="1" hangingPunct="1"/>
            <a:r>
              <a:rPr lang="en-US" smtClean="0"/>
              <a:t>Voltage and Current Flow</a:t>
            </a:r>
            <a:br>
              <a:rPr lang="en-US" smtClean="0"/>
            </a:br>
            <a:r>
              <a:rPr lang="en-US" sz="2000" smtClean="0"/>
              <a:t>Electrical Analogies</a:t>
            </a:r>
            <a:endParaRPr lang="en-US" smtClean="0"/>
          </a:p>
        </p:txBody>
      </p:sp>
      <p:sp>
        <p:nvSpPr>
          <p:cNvPr id="31760" name="Rectangle 17"/>
          <p:cNvSpPr>
            <a:spLocks noGrp="1" noChangeArrowheads="1"/>
          </p:cNvSpPr>
          <p:nvPr>
            <p:ph type="body" idx="4294967295"/>
          </p:nvPr>
        </p:nvSpPr>
        <p:spPr>
          <a:xfrm>
            <a:off x="76200" y="1716088"/>
            <a:ext cx="8464550" cy="5218112"/>
          </a:xfrm>
        </p:spPr>
        <p:txBody>
          <a:bodyPr lIns="92075" tIns="46038" rIns="92075" bIns="46038"/>
          <a:lstStyle/>
          <a:p>
            <a:pPr eaLnBrk="1" hangingPunct="1">
              <a:buFontTx/>
              <a:buNone/>
            </a:pPr>
            <a:r>
              <a:rPr lang="en-US" smtClean="0"/>
              <a:t> </a:t>
            </a:r>
          </a:p>
        </p:txBody>
      </p:sp>
      <p:sp>
        <p:nvSpPr>
          <p:cNvPr id="29714" name="Rectangle 18"/>
          <p:cNvSpPr>
            <a:spLocks noChangeArrowheads="1"/>
          </p:cNvSpPr>
          <p:nvPr/>
        </p:nvSpPr>
        <p:spPr bwMode="auto">
          <a:xfrm>
            <a:off x="4572000" y="2133600"/>
            <a:ext cx="4419600" cy="762000"/>
          </a:xfrm>
          <a:prstGeom prst="rect">
            <a:avLst/>
          </a:prstGeom>
          <a:noFill/>
          <a:ln w="9525">
            <a:noFill/>
            <a:miter lim="800000"/>
            <a:headEnd/>
            <a:tailEnd/>
          </a:ln>
        </p:spPr>
        <p:txBody>
          <a:bodyPr lIns="92075" tIns="46038" rIns="92075" bIns="46038">
            <a:spAutoFit/>
          </a:bodyPr>
          <a:lstStyle/>
          <a:p>
            <a:pPr algn="ctr" eaLnBrk="0" hangingPunct="0">
              <a:spcBef>
                <a:spcPct val="20000"/>
              </a:spcBef>
            </a:pPr>
            <a:r>
              <a:rPr lang="en-US" sz="2200">
                <a:solidFill>
                  <a:schemeClr val="accent1"/>
                </a:solidFill>
              </a:rPr>
              <a:t>Spigot (voltage) turned up, lots of water flows (high current drain)</a:t>
            </a:r>
          </a:p>
        </p:txBody>
      </p:sp>
      <p:sp>
        <p:nvSpPr>
          <p:cNvPr id="29715" name="Rectangle 19"/>
          <p:cNvSpPr>
            <a:spLocks noChangeArrowheads="1"/>
          </p:cNvSpPr>
          <p:nvPr/>
        </p:nvSpPr>
        <p:spPr bwMode="auto">
          <a:xfrm>
            <a:off x="3962400" y="4926013"/>
            <a:ext cx="5027613" cy="762000"/>
          </a:xfrm>
          <a:prstGeom prst="rect">
            <a:avLst/>
          </a:prstGeom>
          <a:noFill/>
          <a:ln w="9525">
            <a:noFill/>
            <a:miter lim="800000"/>
            <a:headEnd/>
            <a:tailEnd/>
          </a:ln>
        </p:spPr>
        <p:txBody>
          <a:bodyPr lIns="92075" tIns="46038" rIns="92075" bIns="46038">
            <a:spAutoFit/>
          </a:bodyPr>
          <a:lstStyle/>
          <a:p>
            <a:pPr algn="ctr" eaLnBrk="0" hangingPunct="0">
              <a:spcBef>
                <a:spcPct val="20000"/>
              </a:spcBef>
            </a:pPr>
            <a:r>
              <a:rPr lang="en-US" sz="2200">
                <a:solidFill>
                  <a:schemeClr val="accent1"/>
                </a:solidFill>
              </a:rPr>
              <a:t>Spigot (voltage) turned low, little flow </a:t>
            </a:r>
            <a:br>
              <a:rPr lang="en-US" sz="2200">
                <a:solidFill>
                  <a:schemeClr val="accent1"/>
                </a:solidFill>
              </a:rPr>
            </a:br>
            <a:r>
              <a:rPr lang="en-US" sz="2200">
                <a:solidFill>
                  <a:schemeClr val="accent1"/>
                </a:solidFill>
              </a:rPr>
              <a:t>(low current drain)</a:t>
            </a:r>
          </a:p>
        </p:txBody>
      </p:sp>
      <p:sp>
        <p:nvSpPr>
          <p:cNvPr id="31763" name="Freeform 21"/>
          <p:cNvSpPr>
            <a:spLocks/>
          </p:cNvSpPr>
          <p:nvPr/>
        </p:nvSpPr>
        <p:spPr bwMode="auto">
          <a:xfrm>
            <a:off x="7077075" y="6078538"/>
            <a:ext cx="60325" cy="20637"/>
          </a:xfrm>
          <a:custGeom>
            <a:avLst/>
            <a:gdLst>
              <a:gd name="T0" fmla="*/ 38 w 38"/>
              <a:gd name="T1" fmla="*/ 13 h 13"/>
              <a:gd name="T2" fmla="*/ 36 w 38"/>
              <a:gd name="T3" fmla="*/ 6 h 13"/>
              <a:gd name="T4" fmla="*/ 31 w 38"/>
              <a:gd name="T5" fmla="*/ 2 h 13"/>
              <a:gd name="T6" fmla="*/ 23 w 38"/>
              <a:gd name="T7" fmla="*/ 0 h 13"/>
              <a:gd name="T8" fmla="*/ 17 w 38"/>
              <a:gd name="T9" fmla="*/ 0 h 13"/>
              <a:gd name="T10" fmla="*/ 11 w 38"/>
              <a:gd name="T11" fmla="*/ 0 h 13"/>
              <a:gd name="T12" fmla="*/ 6 w 38"/>
              <a:gd name="T13" fmla="*/ 0 h 13"/>
              <a:gd name="T14" fmla="*/ 2 w 38"/>
              <a:gd name="T15" fmla="*/ 0 h 13"/>
              <a:gd name="T16" fmla="*/ 0 w 38"/>
              <a:gd name="T17" fmla="*/ 0 h 13"/>
              <a:gd name="T18" fmla="*/ 2 w 38"/>
              <a:gd name="T19" fmla="*/ 11 h 13"/>
              <a:gd name="T20" fmla="*/ 6 w 38"/>
              <a:gd name="T21" fmla="*/ 11 h 13"/>
              <a:gd name="T22" fmla="*/ 11 w 38"/>
              <a:gd name="T23" fmla="*/ 11 h 13"/>
              <a:gd name="T24" fmla="*/ 15 w 38"/>
              <a:gd name="T25" fmla="*/ 11 h 13"/>
              <a:gd name="T26" fmla="*/ 21 w 38"/>
              <a:gd name="T27" fmla="*/ 11 h 13"/>
              <a:gd name="T28" fmla="*/ 25 w 38"/>
              <a:gd name="T29" fmla="*/ 13 h 13"/>
              <a:gd name="T30" fmla="*/ 27 w 38"/>
              <a:gd name="T31" fmla="*/ 13 h 13"/>
              <a:gd name="T32" fmla="*/ 38 w 38"/>
              <a:gd name="T33" fmla="*/ 13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13"/>
              <a:gd name="T53" fmla="*/ 38 w 38"/>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13">
                <a:moveTo>
                  <a:pt x="38" y="13"/>
                </a:moveTo>
                <a:lnTo>
                  <a:pt x="36" y="6"/>
                </a:lnTo>
                <a:lnTo>
                  <a:pt x="31" y="2"/>
                </a:lnTo>
                <a:lnTo>
                  <a:pt x="23" y="0"/>
                </a:lnTo>
                <a:lnTo>
                  <a:pt x="17" y="0"/>
                </a:lnTo>
                <a:lnTo>
                  <a:pt x="11" y="0"/>
                </a:lnTo>
                <a:lnTo>
                  <a:pt x="6" y="0"/>
                </a:lnTo>
                <a:lnTo>
                  <a:pt x="2" y="0"/>
                </a:lnTo>
                <a:lnTo>
                  <a:pt x="0" y="0"/>
                </a:lnTo>
                <a:lnTo>
                  <a:pt x="2" y="11"/>
                </a:lnTo>
                <a:lnTo>
                  <a:pt x="6" y="11"/>
                </a:lnTo>
                <a:lnTo>
                  <a:pt x="11" y="11"/>
                </a:lnTo>
                <a:lnTo>
                  <a:pt x="15" y="11"/>
                </a:lnTo>
                <a:lnTo>
                  <a:pt x="21" y="11"/>
                </a:lnTo>
                <a:lnTo>
                  <a:pt x="25" y="13"/>
                </a:lnTo>
                <a:lnTo>
                  <a:pt x="27" y="13"/>
                </a:lnTo>
                <a:lnTo>
                  <a:pt x="38" y="13"/>
                </a:lnTo>
                <a:close/>
              </a:path>
            </a:pathLst>
          </a:custGeom>
          <a:solidFill>
            <a:srgbClr val="000000"/>
          </a:solidFill>
          <a:ln w="9525">
            <a:noFill/>
            <a:round/>
            <a:headEnd/>
            <a:tailEnd/>
          </a:ln>
        </p:spPr>
        <p:txBody>
          <a:bodyPr/>
          <a:lstStyle/>
          <a:p>
            <a:endParaRPr lang="en-US"/>
          </a:p>
        </p:txBody>
      </p:sp>
      <p:sp>
        <p:nvSpPr>
          <p:cNvPr id="31764" name="Freeform 22"/>
          <p:cNvSpPr>
            <a:spLocks/>
          </p:cNvSpPr>
          <p:nvPr/>
        </p:nvSpPr>
        <p:spPr bwMode="auto">
          <a:xfrm>
            <a:off x="7105650" y="6088063"/>
            <a:ext cx="87313" cy="39687"/>
          </a:xfrm>
          <a:custGeom>
            <a:avLst/>
            <a:gdLst>
              <a:gd name="T0" fmla="*/ 17 w 55"/>
              <a:gd name="T1" fmla="*/ 0 h 25"/>
              <a:gd name="T2" fmla="*/ 15 w 55"/>
              <a:gd name="T3" fmla="*/ 11 h 25"/>
              <a:gd name="T4" fmla="*/ 19 w 55"/>
              <a:gd name="T5" fmla="*/ 13 h 25"/>
              <a:gd name="T6" fmla="*/ 25 w 55"/>
              <a:gd name="T7" fmla="*/ 17 h 25"/>
              <a:gd name="T8" fmla="*/ 30 w 55"/>
              <a:gd name="T9" fmla="*/ 21 h 25"/>
              <a:gd name="T10" fmla="*/ 38 w 55"/>
              <a:gd name="T11" fmla="*/ 23 h 25"/>
              <a:gd name="T12" fmla="*/ 44 w 55"/>
              <a:gd name="T13" fmla="*/ 25 h 25"/>
              <a:gd name="T14" fmla="*/ 51 w 55"/>
              <a:gd name="T15" fmla="*/ 23 h 25"/>
              <a:gd name="T16" fmla="*/ 55 w 55"/>
              <a:gd name="T17" fmla="*/ 13 h 25"/>
              <a:gd name="T18" fmla="*/ 44 w 55"/>
              <a:gd name="T19" fmla="*/ 13 h 25"/>
              <a:gd name="T20" fmla="*/ 44 w 55"/>
              <a:gd name="T21" fmla="*/ 11 h 25"/>
              <a:gd name="T22" fmla="*/ 42 w 55"/>
              <a:gd name="T23" fmla="*/ 11 h 25"/>
              <a:gd name="T24" fmla="*/ 36 w 55"/>
              <a:gd name="T25" fmla="*/ 10 h 25"/>
              <a:gd name="T26" fmla="*/ 30 w 55"/>
              <a:gd name="T27" fmla="*/ 6 h 25"/>
              <a:gd name="T28" fmla="*/ 27 w 55"/>
              <a:gd name="T29" fmla="*/ 4 h 25"/>
              <a:gd name="T30" fmla="*/ 23 w 55"/>
              <a:gd name="T31" fmla="*/ 2 h 25"/>
              <a:gd name="T32" fmla="*/ 21 w 55"/>
              <a:gd name="T33" fmla="*/ 0 h 25"/>
              <a:gd name="T34" fmla="*/ 19 w 55"/>
              <a:gd name="T35" fmla="*/ 11 h 25"/>
              <a:gd name="T36" fmla="*/ 17 w 55"/>
              <a:gd name="T37" fmla="*/ 0 h 25"/>
              <a:gd name="T38" fmla="*/ 0 w 55"/>
              <a:gd name="T39" fmla="*/ 2 h 25"/>
              <a:gd name="T40" fmla="*/ 15 w 55"/>
              <a:gd name="T41" fmla="*/ 11 h 25"/>
              <a:gd name="T42" fmla="*/ 17 w 55"/>
              <a:gd name="T43" fmla="*/ 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25"/>
              <a:gd name="T68" fmla="*/ 55 w 55"/>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25">
                <a:moveTo>
                  <a:pt x="17" y="0"/>
                </a:moveTo>
                <a:lnTo>
                  <a:pt x="15" y="11"/>
                </a:lnTo>
                <a:lnTo>
                  <a:pt x="19" y="13"/>
                </a:lnTo>
                <a:lnTo>
                  <a:pt x="25" y="17"/>
                </a:lnTo>
                <a:lnTo>
                  <a:pt x="30" y="21"/>
                </a:lnTo>
                <a:lnTo>
                  <a:pt x="38" y="23"/>
                </a:lnTo>
                <a:lnTo>
                  <a:pt x="44" y="25"/>
                </a:lnTo>
                <a:lnTo>
                  <a:pt x="51" y="23"/>
                </a:lnTo>
                <a:lnTo>
                  <a:pt x="55" y="13"/>
                </a:lnTo>
                <a:lnTo>
                  <a:pt x="44" y="13"/>
                </a:lnTo>
                <a:lnTo>
                  <a:pt x="44" y="11"/>
                </a:lnTo>
                <a:lnTo>
                  <a:pt x="42" y="11"/>
                </a:lnTo>
                <a:lnTo>
                  <a:pt x="36" y="10"/>
                </a:lnTo>
                <a:lnTo>
                  <a:pt x="30" y="6"/>
                </a:lnTo>
                <a:lnTo>
                  <a:pt x="27" y="4"/>
                </a:lnTo>
                <a:lnTo>
                  <a:pt x="23" y="2"/>
                </a:lnTo>
                <a:lnTo>
                  <a:pt x="21" y="0"/>
                </a:lnTo>
                <a:lnTo>
                  <a:pt x="19" y="11"/>
                </a:lnTo>
                <a:lnTo>
                  <a:pt x="17" y="0"/>
                </a:lnTo>
                <a:lnTo>
                  <a:pt x="0" y="2"/>
                </a:lnTo>
                <a:lnTo>
                  <a:pt x="15" y="11"/>
                </a:lnTo>
                <a:lnTo>
                  <a:pt x="17" y="0"/>
                </a:lnTo>
                <a:close/>
              </a:path>
            </a:pathLst>
          </a:custGeom>
          <a:solidFill>
            <a:srgbClr val="000000"/>
          </a:solidFill>
          <a:ln w="9525">
            <a:noFill/>
            <a:round/>
            <a:headEnd/>
            <a:tailEnd/>
          </a:ln>
        </p:spPr>
        <p:txBody>
          <a:bodyPr/>
          <a:lstStyle/>
          <a:p>
            <a:endParaRPr lang="en-US"/>
          </a:p>
        </p:txBody>
      </p:sp>
      <p:sp>
        <p:nvSpPr>
          <p:cNvPr id="31765" name="Freeform 23"/>
          <p:cNvSpPr>
            <a:spLocks/>
          </p:cNvSpPr>
          <p:nvPr/>
        </p:nvSpPr>
        <p:spPr bwMode="auto">
          <a:xfrm>
            <a:off x="7153275" y="6145213"/>
            <a:ext cx="55563" cy="41275"/>
          </a:xfrm>
          <a:custGeom>
            <a:avLst/>
            <a:gdLst>
              <a:gd name="T0" fmla="*/ 35 w 35"/>
              <a:gd name="T1" fmla="*/ 24 h 26"/>
              <a:gd name="T2" fmla="*/ 35 w 35"/>
              <a:gd name="T3" fmla="*/ 26 h 26"/>
              <a:gd name="T4" fmla="*/ 35 w 35"/>
              <a:gd name="T5" fmla="*/ 17 h 26"/>
              <a:gd name="T6" fmla="*/ 31 w 35"/>
              <a:gd name="T7" fmla="*/ 11 h 26"/>
              <a:gd name="T8" fmla="*/ 25 w 35"/>
              <a:gd name="T9" fmla="*/ 7 h 26"/>
              <a:gd name="T10" fmla="*/ 20 w 35"/>
              <a:gd name="T11" fmla="*/ 5 h 26"/>
              <a:gd name="T12" fmla="*/ 14 w 35"/>
              <a:gd name="T13" fmla="*/ 2 h 26"/>
              <a:gd name="T14" fmla="*/ 10 w 35"/>
              <a:gd name="T15" fmla="*/ 0 h 26"/>
              <a:gd name="T16" fmla="*/ 6 w 35"/>
              <a:gd name="T17" fmla="*/ 0 h 26"/>
              <a:gd name="T18" fmla="*/ 4 w 35"/>
              <a:gd name="T19" fmla="*/ 0 h 26"/>
              <a:gd name="T20" fmla="*/ 0 w 35"/>
              <a:gd name="T21" fmla="*/ 11 h 26"/>
              <a:gd name="T22" fmla="*/ 2 w 35"/>
              <a:gd name="T23" fmla="*/ 11 h 26"/>
              <a:gd name="T24" fmla="*/ 6 w 35"/>
              <a:gd name="T25" fmla="*/ 13 h 26"/>
              <a:gd name="T26" fmla="*/ 10 w 35"/>
              <a:gd name="T27" fmla="*/ 13 h 26"/>
              <a:gd name="T28" fmla="*/ 16 w 35"/>
              <a:gd name="T29" fmla="*/ 15 h 26"/>
              <a:gd name="T30" fmla="*/ 20 w 35"/>
              <a:gd name="T31" fmla="*/ 19 h 26"/>
              <a:gd name="T32" fmla="*/ 23 w 35"/>
              <a:gd name="T33" fmla="*/ 21 h 26"/>
              <a:gd name="T34" fmla="*/ 35 w 35"/>
              <a:gd name="T35" fmla="*/ 24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26"/>
              <a:gd name="T56" fmla="*/ 35 w 35"/>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26">
                <a:moveTo>
                  <a:pt x="35" y="24"/>
                </a:moveTo>
                <a:lnTo>
                  <a:pt x="35" y="26"/>
                </a:lnTo>
                <a:lnTo>
                  <a:pt x="35" y="17"/>
                </a:lnTo>
                <a:lnTo>
                  <a:pt x="31" y="11"/>
                </a:lnTo>
                <a:lnTo>
                  <a:pt x="25" y="7"/>
                </a:lnTo>
                <a:lnTo>
                  <a:pt x="20" y="5"/>
                </a:lnTo>
                <a:lnTo>
                  <a:pt x="14" y="2"/>
                </a:lnTo>
                <a:lnTo>
                  <a:pt x="10" y="0"/>
                </a:lnTo>
                <a:lnTo>
                  <a:pt x="6" y="0"/>
                </a:lnTo>
                <a:lnTo>
                  <a:pt x="4" y="0"/>
                </a:lnTo>
                <a:lnTo>
                  <a:pt x="0" y="11"/>
                </a:lnTo>
                <a:lnTo>
                  <a:pt x="2" y="11"/>
                </a:lnTo>
                <a:lnTo>
                  <a:pt x="6" y="13"/>
                </a:lnTo>
                <a:lnTo>
                  <a:pt x="10" y="13"/>
                </a:lnTo>
                <a:lnTo>
                  <a:pt x="16" y="15"/>
                </a:lnTo>
                <a:lnTo>
                  <a:pt x="20" y="19"/>
                </a:lnTo>
                <a:lnTo>
                  <a:pt x="23" y="21"/>
                </a:lnTo>
                <a:lnTo>
                  <a:pt x="35" y="24"/>
                </a:lnTo>
                <a:close/>
              </a:path>
            </a:pathLst>
          </a:custGeom>
          <a:solidFill>
            <a:srgbClr val="000000"/>
          </a:solidFill>
          <a:ln w="9525">
            <a:noFill/>
            <a:round/>
            <a:headEnd/>
            <a:tailEnd/>
          </a:ln>
        </p:spPr>
        <p:txBody>
          <a:bodyPr/>
          <a:lstStyle/>
          <a:p>
            <a:endParaRPr lang="en-US"/>
          </a:p>
        </p:txBody>
      </p:sp>
      <p:sp>
        <p:nvSpPr>
          <p:cNvPr id="31766" name="Freeform 24"/>
          <p:cNvSpPr>
            <a:spLocks/>
          </p:cNvSpPr>
          <p:nvPr/>
        </p:nvSpPr>
        <p:spPr bwMode="auto">
          <a:xfrm>
            <a:off x="7067550" y="6097588"/>
            <a:ext cx="76200" cy="57150"/>
          </a:xfrm>
          <a:custGeom>
            <a:avLst/>
            <a:gdLst>
              <a:gd name="T0" fmla="*/ 17 w 48"/>
              <a:gd name="T1" fmla="*/ 4 h 36"/>
              <a:gd name="T2" fmla="*/ 10 w 48"/>
              <a:gd name="T3" fmla="*/ 13 h 36"/>
              <a:gd name="T4" fmla="*/ 12 w 48"/>
              <a:gd name="T5" fmla="*/ 13 h 36"/>
              <a:gd name="T6" fmla="*/ 13 w 48"/>
              <a:gd name="T7" fmla="*/ 17 h 36"/>
              <a:gd name="T8" fmla="*/ 19 w 48"/>
              <a:gd name="T9" fmla="*/ 23 h 36"/>
              <a:gd name="T10" fmla="*/ 23 w 48"/>
              <a:gd name="T11" fmla="*/ 26 h 36"/>
              <a:gd name="T12" fmla="*/ 29 w 48"/>
              <a:gd name="T13" fmla="*/ 32 h 36"/>
              <a:gd name="T14" fmla="*/ 35 w 48"/>
              <a:gd name="T15" fmla="*/ 34 h 36"/>
              <a:gd name="T16" fmla="*/ 42 w 48"/>
              <a:gd name="T17" fmla="*/ 36 h 36"/>
              <a:gd name="T18" fmla="*/ 48 w 48"/>
              <a:gd name="T19" fmla="*/ 28 h 36"/>
              <a:gd name="T20" fmla="*/ 36 w 48"/>
              <a:gd name="T21" fmla="*/ 25 h 36"/>
              <a:gd name="T22" fmla="*/ 38 w 48"/>
              <a:gd name="T23" fmla="*/ 25 h 36"/>
              <a:gd name="T24" fmla="*/ 38 w 48"/>
              <a:gd name="T25" fmla="*/ 23 h 36"/>
              <a:gd name="T26" fmla="*/ 36 w 48"/>
              <a:gd name="T27" fmla="*/ 21 h 36"/>
              <a:gd name="T28" fmla="*/ 33 w 48"/>
              <a:gd name="T29" fmla="*/ 19 h 36"/>
              <a:gd name="T30" fmla="*/ 27 w 48"/>
              <a:gd name="T31" fmla="*/ 13 h 36"/>
              <a:gd name="T32" fmla="*/ 23 w 48"/>
              <a:gd name="T33" fmla="*/ 9 h 36"/>
              <a:gd name="T34" fmla="*/ 21 w 48"/>
              <a:gd name="T35" fmla="*/ 6 h 36"/>
              <a:gd name="T36" fmla="*/ 13 w 48"/>
              <a:gd name="T37" fmla="*/ 15 h 36"/>
              <a:gd name="T38" fmla="*/ 17 w 48"/>
              <a:gd name="T39" fmla="*/ 4 h 36"/>
              <a:gd name="T40" fmla="*/ 0 w 48"/>
              <a:gd name="T41" fmla="*/ 0 h 36"/>
              <a:gd name="T42" fmla="*/ 10 w 48"/>
              <a:gd name="T43" fmla="*/ 13 h 36"/>
              <a:gd name="T44" fmla="*/ 17 w 48"/>
              <a:gd name="T45" fmla="*/ 4 h 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8"/>
              <a:gd name="T70" fmla="*/ 0 h 36"/>
              <a:gd name="T71" fmla="*/ 48 w 48"/>
              <a:gd name="T72" fmla="*/ 36 h 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8" h="36">
                <a:moveTo>
                  <a:pt x="17" y="4"/>
                </a:moveTo>
                <a:lnTo>
                  <a:pt x="10" y="13"/>
                </a:lnTo>
                <a:lnTo>
                  <a:pt x="12" y="13"/>
                </a:lnTo>
                <a:lnTo>
                  <a:pt x="13" y="17"/>
                </a:lnTo>
                <a:lnTo>
                  <a:pt x="19" y="23"/>
                </a:lnTo>
                <a:lnTo>
                  <a:pt x="23" y="26"/>
                </a:lnTo>
                <a:lnTo>
                  <a:pt x="29" y="32"/>
                </a:lnTo>
                <a:lnTo>
                  <a:pt x="35" y="34"/>
                </a:lnTo>
                <a:lnTo>
                  <a:pt x="42" y="36"/>
                </a:lnTo>
                <a:lnTo>
                  <a:pt x="48" y="28"/>
                </a:lnTo>
                <a:lnTo>
                  <a:pt x="36" y="25"/>
                </a:lnTo>
                <a:lnTo>
                  <a:pt x="38" y="25"/>
                </a:lnTo>
                <a:lnTo>
                  <a:pt x="38" y="23"/>
                </a:lnTo>
                <a:lnTo>
                  <a:pt x="36" y="21"/>
                </a:lnTo>
                <a:lnTo>
                  <a:pt x="33" y="19"/>
                </a:lnTo>
                <a:lnTo>
                  <a:pt x="27" y="13"/>
                </a:lnTo>
                <a:lnTo>
                  <a:pt x="23" y="9"/>
                </a:lnTo>
                <a:lnTo>
                  <a:pt x="21" y="6"/>
                </a:lnTo>
                <a:lnTo>
                  <a:pt x="13" y="15"/>
                </a:lnTo>
                <a:lnTo>
                  <a:pt x="17" y="4"/>
                </a:lnTo>
                <a:lnTo>
                  <a:pt x="0" y="0"/>
                </a:lnTo>
                <a:lnTo>
                  <a:pt x="10" y="13"/>
                </a:lnTo>
                <a:lnTo>
                  <a:pt x="17" y="4"/>
                </a:lnTo>
                <a:close/>
              </a:path>
            </a:pathLst>
          </a:custGeom>
          <a:solidFill>
            <a:srgbClr val="000000"/>
          </a:solidFill>
          <a:ln w="9525">
            <a:noFill/>
            <a:round/>
            <a:headEnd/>
            <a:tailEnd/>
          </a:ln>
        </p:spPr>
        <p:txBody>
          <a:bodyPr/>
          <a:lstStyle/>
          <a:p>
            <a:endParaRPr lang="en-US"/>
          </a:p>
        </p:txBody>
      </p:sp>
      <p:sp>
        <p:nvSpPr>
          <p:cNvPr id="31767" name="Freeform 25"/>
          <p:cNvSpPr>
            <a:spLocks/>
          </p:cNvSpPr>
          <p:nvPr/>
        </p:nvSpPr>
        <p:spPr bwMode="auto">
          <a:xfrm>
            <a:off x="6858000" y="3200400"/>
            <a:ext cx="782638" cy="450850"/>
          </a:xfrm>
          <a:custGeom>
            <a:avLst/>
            <a:gdLst>
              <a:gd name="T0" fmla="*/ 419 w 493"/>
              <a:gd name="T1" fmla="*/ 0 h 284"/>
              <a:gd name="T2" fmla="*/ 413 w 493"/>
              <a:gd name="T3" fmla="*/ 8 h 284"/>
              <a:gd name="T4" fmla="*/ 411 w 493"/>
              <a:gd name="T5" fmla="*/ 19 h 284"/>
              <a:gd name="T6" fmla="*/ 415 w 493"/>
              <a:gd name="T7" fmla="*/ 28 h 284"/>
              <a:gd name="T8" fmla="*/ 425 w 493"/>
              <a:gd name="T9" fmla="*/ 34 h 284"/>
              <a:gd name="T10" fmla="*/ 446 w 493"/>
              <a:gd name="T11" fmla="*/ 42 h 284"/>
              <a:gd name="T12" fmla="*/ 451 w 493"/>
              <a:gd name="T13" fmla="*/ 42 h 284"/>
              <a:gd name="T14" fmla="*/ 449 w 493"/>
              <a:gd name="T15" fmla="*/ 40 h 284"/>
              <a:gd name="T16" fmla="*/ 438 w 493"/>
              <a:gd name="T17" fmla="*/ 51 h 284"/>
              <a:gd name="T18" fmla="*/ 434 w 493"/>
              <a:gd name="T19" fmla="*/ 63 h 284"/>
              <a:gd name="T20" fmla="*/ 436 w 493"/>
              <a:gd name="T21" fmla="*/ 70 h 284"/>
              <a:gd name="T22" fmla="*/ 444 w 493"/>
              <a:gd name="T23" fmla="*/ 80 h 284"/>
              <a:gd name="T24" fmla="*/ 459 w 493"/>
              <a:gd name="T25" fmla="*/ 88 h 284"/>
              <a:gd name="T26" fmla="*/ 486 w 493"/>
              <a:gd name="T27" fmla="*/ 97 h 284"/>
              <a:gd name="T28" fmla="*/ 490 w 493"/>
              <a:gd name="T29" fmla="*/ 101 h 284"/>
              <a:gd name="T30" fmla="*/ 490 w 493"/>
              <a:gd name="T31" fmla="*/ 105 h 284"/>
              <a:gd name="T32" fmla="*/ 478 w 493"/>
              <a:gd name="T33" fmla="*/ 108 h 284"/>
              <a:gd name="T34" fmla="*/ 476 w 493"/>
              <a:gd name="T35" fmla="*/ 112 h 284"/>
              <a:gd name="T36" fmla="*/ 480 w 493"/>
              <a:gd name="T37" fmla="*/ 116 h 284"/>
              <a:gd name="T38" fmla="*/ 478 w 493"/>
              <a:gd name="T39" fmla="*/ 128 h 284"/>
              <a:gd name="T40" fmla="*/ 467 w 493"/>
              <a:gd name="T41" fmla="*/ 133 h 284"/>
              <a:gd name="T42" fmla="*/ 461 w 493"/>
              <a:gd name="T43" fmla="*/ 141 h 284"/>
              <a:gd name="T44" fmla="*/ 467 w 493"/>
              <a:gd name="T45" fmla="*/ 150 h 284"/>
              <a:gd name="T46" fmla="*/ 444 w 493"/>
              <a:gd name="T47" fmla="*/ 171 h 284"/>
              <a:gd name="T48" fmla="*/ 432 w 493"/>
              <a:gd name="T49" fmla="*/ 183 h 284"/>
              <a:gd name="T50" fmla="*/ 430 w 493"/>
              <a:gd name="T51" fmla="*/ 196 h 284"/>
              <a:gd name="T52" fmla="*/ 426 w 493"/>
              <a:gd name="T53" fmla="*/ 204 h 284"/>
              <a:gd name="T54" fmla="*/ 415 w 493"/>
              <a:gd name="T55" fmla="*/ 206 h 284"/>
              <a:gd name="T56" fmla="*/ 407 w 493"/>
              <a:gd name="T57" fmla="*/ 211 h 284"/>
              <a:gd name="T58" fmla="*/ 403 w 493"/>
              <a:gd name="T59" fmla="*/ 221 h 284"/>
              <a:gd name="T60" fmla="*/ 403 w 493"/>
              <a:gd name="T61" fmla="*/ 232 h 284"/>
              <a:gd name="T62" fmla="*/ 402 w 493"/>
              <a:gd name="T63" fmla="*/ 240 h 284"/>
              <a:gd name="T64" fmla="*/ 388 w 493"/>
              <a:gd name="T65" fmla="*/ 244 h 284"/>
              <a:gd name="T66" fmla="*/ 386 w 493"/>
              <a:gd name="T67" fmla="*/ 248 h 284"/>
              <a:gd name="T68" fmla="*/ 390 w 493"/>
              <a:gd name="T69" fmla="*/ 253 h 284"/>
              <a:gd name="T70" fmla="*/ 394 w 493"/>
              <a:gd name="T71" fmla="*/ 259 h 284"/>
              <a:gd name="T72" fmla="*/ 392 w 493"/>
              <a:gd name="T73" fmla="*/ 263 h 284"/>
              <a:gd name="T74" fmla="*/ 384 w 493"/>
              <a:gd name="T75" fmla="*/ 274 h 284"/>
              <a:gd name="T76" fmla="*/ 365 w 493"/>
              <a:gd name="T77" fmla="*/ 284 h 284"/>
              <a:gd name="T78" fmla="*/ 11 w 493"/>
              <a:gd name="T79" fmla="*/ 21 h 2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93"/>
              <a:gd name="T121" fmla="*/ 0 h 284"/>
              <a:gd name="T122" fmla="*/ 493 w 493"/>
              <a:gd name="T123" fmla="*/ 284 h 28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93" h="284">
                <a:moveTo>
                  <a:pt x="11" y="21"/>
                </a:moveTo>
                <a:lnTo>
                  <a:pt x="419" y="0"/>
                </a:lnTo>
                <a:lnTo>
                  <a:pt x="415" y="4"/>
                </a:lnTo>
                <a:lnTo>
                  <a:pt x="413" y="8"/>
                </a:lnTo>
                <a:lnTo>
                  <a:pt x="411" y="13"/>
                </a:lnTo>
                <a:lnTo>
                  <a:pt x="411" y="19"/>
                </a:lnTo>
                <a:lnTo>
                  <a:pt x="413" y="25"/>
                </a:lnTo>
                <a:lnTo>
                  <a:pt x="415" y="28"/>
                </a:lnTo>
                <a:lnTo>
                  <a:pt x="419" y="30"/>
                </a:lnTo>
                <a:lnTo>
                  <a:pt x="425" y="34"/>
                </a:lnTo>
                <a:lnTo>
                  <a:pt x="430" y="36"/>
                </a:lnTo>
                <a:lnTo>
                  <a:pt x="446" y="42"/>
                </a:lnTo>
                <a:lnTo>
                  <a:pt x="451" y="42"/>
                </a:lnTo>
                <a:lnTo>
                  <a:pt x="449" y="40"/>
                </a:lnTo>
                <a:lnTo>
                  <a:pt x="444" y="46"/>
                </a:lnTo>
                <a:lnTo>
                  <a:pt x="438" y="51"/>
                </a:lnTo>
                <a:lnTo>
                  <a:pt x="434" y="59"/>
                </a:lnTo>
                <a:lnTo>
                  <a:pt x="434" y="63"/>
                </a:lnTo>
                <a:lnTo>
                  <a:pt x="434" y="67"/>
                </a:lnTo>
                <a:lnTo>
                  <a:pt x="436" y="70"/>
                </a:lnTo>
                <a:lnTo>
                  <a:pt x="438" y="76"/>
                </a:lnTo>
                <a:lnTo>
                  <a:pt x="444" y="80"/>
                </a:lnTo>
                <a:lnTo>
                  <a:pt x="449" y="84"/>
                </a:lnTo>
                <a:lnTo>
                  <a:pt x="459" y="88"/>
                </a:lnTo>
                <a:lnTo>
                  <a:pt x="470" y="91"/>
                </a:lnTo>
                <a:lnTo>
                  <a:pt x="486" y="97"/>
                </a:lnTo>
                <a:lnTo>
                  <a:pt x="490" y="99"/>
                </a:lnTo>
                <a:lnTo>
                  <a:pt x="490" y="101"/>
                </a:lnTo>
                <a:lnTo>
                  <a:pt x="490" y="103"/>
                </a:lnTo>
                <a:lnTo>
                  <a:pt x="490" y="105"/>
                </a:lnTo>
                <a:lnTo>
                  <a:pt x="484" y="107"/>
                </a:lnTo>
                <a:lnTo>
                  <a:pt x="478" y="108"/>
                </a:lnTo>
                <a:lnTo>
                  <a:pt x="476" y="110"/>
                </a:lnTo>
                <a:lnTo>
                  <a:pt x="476" y="112"/>
                </a:lnTo>
                <a:lnTo>
                  <a:pt x="478" y="114"/>
                </a:lnTo>
                <a:lnTo>
                  <a:pt x="480" y="116"/>
                </a:lnTo>
                <a:lnTo>
                  <a:pt x="493" y="124"/>
                </a:lnTo>
                <a:lnTo>
                  <a:pt x="478" y="128"/>
                </a:lnTo>
                <a:lnTo>
                  <a:pt x="472" y="129"/>
                </a:lnTo>
                <a:lnTo>
                  <a:pt x="467" y="133"/>
                </a:lnTo>
                <a:lnTo>
                  <a:pt x="463" y="137"/>
                </a:lnTo>
                <a:lnTo>
                  <a:pt x="461" y="141"/>
                </a:lnTo>
                <a:lnTo>
                  <a:pt x="461" y="147"/>
                </a:lnTo>
                <a:lnTo>
                  <a:pt x="467" y="150"/>
                </a:lnTo>
                <a:lnTo>
                  <a:pt x="449" y="166"/>
                </a:lnTo>
                <a:lnTo>
                  <a:pt x="444" y="171"/>
                </a:lnTo>
                <a:lnTo>
                  <a:pt x="438" y="177"/>
                </a:lnTo>
                <a:lnTo>
                  <a:pt x="432" y="183"/>
                </a:lnTo>
                <a:lnTo>
                  <a:pt x="430" y="190"/>
                </a:lnTo>
                <a:lnTo>
                  <a:pt x="430" y="196"/>
                </a:lnTo>
                <a:lnTo>
                  <a:pt x="434" y="202"/>
                </a:lnTo>
                <a:lnTo>
                  <a:pt x="426" y="204"/>
                </a:lnTo>
                <a:lnTo>
                  <a:pt x="421" y="206"/>
                </a:lnTo>
                <a:lnTo>
                  <a:pt x="415" y="206"/>
                </a:lnTo>
                <a:lnTo>
                  <a:pt x="411" y="209"/>
                </a:lnTo>
                <a:lnTo>
                  <a:pt x="407" y="211"/>
                </a:lnTo>
                <a:lnTo>
                  <a:pt x="405" y="215"/>
                </a:lnTo>
                <a:lnTo>
                  <a:pt x="403" y="221"/>
                </a:lnTo>
                <a:lnTo>
                  <a:pt x="403" y="228"/>
                </a:lnTo>
                <a:lnTo>
                  <a:pt x="403" y="232"/>
                </a:lnTo>
                <a:lnTo>
                  <a:pt x="405" y="238"/>
                </a:lnTo>
                <a:lnTo>
                  <a:pt x="402" y="240"/>
                </a:lnTo>
                <a:lnTo>
                  <a:pt x="392" y="242"/>
                </a:lnTo>
                <a:lnTo>
                  <a:pt x="388" y="244"/>
                </a:lnTo>
                <a:lnTo>
                  <a:pt x="386" y="246"/>
                </a:lnTo>
                <a:lnTo>
                  <a:pt x="386" y="248"/>
                </a:lnTo>
                <a:lnTo>
                  <a:pt x="386" y="249"/>
                </a:lnTo>
                <a:lnTo>
                  <a:pt x="390" y="253"/>
                </a:lnTo>
                <a:lnTo>
                  <a:pt x="392" y="257"/>
                </a:lnTo>
                <a:lnTo>
                  <a:pt x="394" y="259"/>
                </a:lnTo>
                <a:lnTo>
                  <a:pt x="394" y="261"/>
                </a:lnTo>
                <a:lnTo>
                  <a:pt x="392" y="263"/>
                </a:lnTo>
                <a:lnTo>
                  <a:pt x="390" y="268"/>
                </a:lnTo>
                <a:lnTo>
                  <a:pt x="384" y="274"/>
                </a:lnTo>
                <a:lnTo>
                  <a:pt x="373" y="280"/>
                </a:lnTo>
                <a:lnTo>
                  <a:pt x="365" y="284"/>
                </a:lnTo>
                <a:lnTo>
                  <a:pt x="0" y="65"/>
                </a:lnTo>
                <a:lnTo>
                  <a:pt x="11" y="21"/>
                </a:lnTo>
                <a:close/>
              </a:path>
            </a:pathLst>
          </a:custGeom>
          <a:solidFill>
            <a:srgbClr val="7F99B2"/>
          </a:solidFill>
          <a:ln w="9525">
            <a:noFill/>
            <a:round/>
            <a:headEnd/>
            <a:tailEnd/>
          </a:ln>
        </p:spPr>
        <p:txBody>
          <a:bodyPr/>
          <a:lstStyle/>
          <a:p>
            <a:endParaRPr lang="en-US"/>
          </a:p>
        </p:txBody>
      </p:sp>
      <p:sp>
        <p:nvSpPr>
          <p:cNvPr id="31768" name="Freeform 26"/>
          <p:cNvSpPr>
            <a:spLocks/>
          </p:cNvSpPr>
          <p:nvPr/>
        </p:nvSpPr>
        <p:spPr bwMode="auto">
          <a:xfrm>
            <a:off x="6934200" y="3200400"/>
            <a:ext cx="966788" cy="66675"/>
          </a:xfrm>
          <a:custGeom>
            <a:avLst/>
            <a:gdLst>
              <a:gd name="T0" fmla="*/ 0 w 609"/>
              <a:gd name="T1" fmla="*/ 12 h 42"/>
              <a:gd name="T2" fmla="*/ 23 w 609"/>
              <a:gd name="T3" fmla="*/ 12 h 42"/>
              <a:gd name="T4" fmla="*/ 88 w 609"/>
              <a:gd name="T5" fmla="*/ 12 h 42"/>
              <a:gd name="T6" fmla="*/ 178 w 609"/>
              <a:gd name="T7" fmla="*/ 14 h 42"/>
              <a:gd name="T8" fmla="*/ 286 w 609"/>
              <a:gd name="T9" fmla="*/ 16 h 42"/>
              <a:gd name="T10" fmla="*/ 393 w 609"/>
              <a:gd name="T11" fmla="*/ 19 h 42"/>
              <a:gd name="T12" fmla="*/ 490 w 609"/>
              <a:gd name="T13" fmla="*/ 25 h 42"/>
              <a:gd name="T14" fmla="*/ 533 w 609"/>
              <a:gd name="T15" fmla="*/ 29 h 42"/>
              <a:gd name="T16" fmla="*/ 565 w 609"/>
              <a:gd name="T17" fmla="*/ 33 h 42"/>
              <a:gd name="T18" fmla="*/ 590 w 609"/>
              <a:gd name="T19" fmla="*/ 38 h 42"/>
              <a:gd name="T20" fmla="*/ 603 w 609"/>
              <a:gd name="T21" fmla="*/ 42 h 42"/>
              <a:gd name="T22" fmla="*/ 609 w 609"/>
              <a:gd name="T23" fmla="*/ 33 h 42"/>
              <a:gd name="T24" fmla="*/ 594 w 609"/>
              <a:gd name="T25" fmla="*/ 27 h 42"/>
              <a:gd name="T26" fmla="*/ 567 w 609"/>
              <a:gd name="T27" fmla="*/ 21 h 42"/>
              <a:gd name="T28" fmla="*/ 533 w 609"/>
              <a:gd name="T29" fmla="*/ 18 h 42"/>
              <a:gd name="T30" fmla="*/ 492 w 609"/>
              <a:gd name="T31" fmla="*/ 14 h 42"/>
              <a:gd name="T32" fmla="*/ 395 w 609"/>
              <a:gd name="T33" fmla="*/ 8 h 42"/>
              <a:gd name="T34" fmla="*/ 286 w 609"/>
              <a:gd name="T35" fmla="*/ 4 h 42"/>
              <a:gd name="T36" fmla="*/ 180 w 609"/>
              <a:gd name="T37" fmla="*/ 2 h 42"/>
              <a:gd name="T38" fmla="*/ 88 w 609"/>
              <a:gd name="T39" fmla="*/ 0 h 42"/>
              <a:gd name="T40" fmla="*/ 23 w 609"/>
              <a:gd name="T41" fmla="*/ 0 h 42"/>
              <a:gd name="T42" fmla="*/ 0 w 609"/>
              <a:gd name="T43" fmla="*/ 0 h 42"/>
              <a:gd name="T44" fmla="*/ 0 w 609"/>
              <a:gd name="T45" fmla="*/ 12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09"/>
              <a:gd name="T70" fmla="*/ 0 h 42"/>
              <a:gd name="T71" fmla="*/ 609 w 609"/>
              <a:gd name="T72" fmla="*/ 42 h 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09" h="42">
                <a:moveTo>
                  <a:pt x="0" y="12"/>
                </a:moveTo>
                <a:lnTo>
                  <a:pt x="23" y="12"/>
                </a:lnTo>
                <a:lnTo>
                  <a:pt x="88" y="12"/>
                </a:lnTo>
                <a:lnTo>
                  <a:pt x="178" y="14"/>
                </a:lnTo>
                <a:lnTo>
                  <a:pt x="286" y="16"/>
                </a:lnTo>
                <a:lnTo>
                  <a:pt x="393" y="19"/>
                </a:lnTo>
                <a:lnTo>
                  <a:pt x="490" y="25"/>
                </a:lnTo>
                <a:lnTo>
                  <a:pt x="533" y="29"/>
                </a:lnTo>
                <a:lnTo>
                  <a:pt x="565" y="33"/>
                </a:lnTo>
                <a:lnTo>
                  <a:pt x="590" y="38"/>
                </a:lnTo>
                <a:lnTo>
                  <a:pt x="603" y="42"/>
                </a:lnTo>
                <a:lnTo>
                  <a:pt x="609" y="33"/>
                </a:lnTo>
                <a:lnTo>
                  <a:pt x="594" y="27"/>
                </a:lnTo>
                <a:lnTo>
                  <a:pt x="567" y="21"/>
                </a:lnTo>
                <a:lnTo>
                  <a:pt x="533" y="18"/>
                </a:lnTo>
                <a:lnTo>
                  <a:pt x="492" y="14"/>
                </a:lnTo>
                <a:lnTo>
                  <a:pt x="395" y="8"/>
                </a:lnTo>
                <a:lnTo>
                  <a:pt x="286" y="4"/>
                </a:lnTo>
                <a:lnTo>
                  <a:pt x="180" y="2"/>
                </a:lnTo>
                <a:lnTo>
                  <a:pt x="88" y="0"/>
                </a:lnTo>
                <a:lnTo>
                  <a:pt x="23" y="0"/>
                </a:lnTo>
                <a:lnTo>
                  <a:pt x="0" y="0"/>
                </a:lnTo>
                <a:lnTo>
                  <a:pt x="0" y="12"/>
                </a:lnTo>
                <a:close/>
              </a:path>
            </a:pathLst>
          </a:custGeom>
          <a:solidFill>
            <a:srgbClr val="000000"/>
          </a:solidFill>
          <a:ln w="9525">
            <a:noFill/>
            <a:round/>
            <a:headEnd/>
            <a:tailEnd/>
          </a:ln>
        </p:spPr>
        <p:txBody>
          <a:bodyPr/>
          <a:lstStyle/>
          <a:p>
            <a:endParaRPr lang="en-US"/>
          </a:p>
        </p:txBody>
      </p:sp>
      <p:sp>
        <p:nvSpPr>
          <p:cNvPr id="31769" name="Freeform 27"/>
          <p:cNvSpPr>
            <a:spLocks/>
          </p:cNvSpPr>
          <p:nvPr/>
        </p:nvSpPr>
        <p:spPr bwMode="auto">
          <a:xfrm>
            <a:off x="7162800" y="3276600"/>
            <a:ext cx="735013" cy="260350"/>
          </a:xfrm>
          <a:custGeom>
            <a:avLst/>
            <a:gdLst>
              <a:gd name="T0" fmla="*/ 463 w 463"/>
              <a:gd name="T1" fmla="*/ 156 h 164"/>
              <a:gd name="T2" fmla="*/ 453 w 463"/>
              <a:gd name="T3" fmla="*/ 149 h 164"/>
              <a:gd name="T4" fmla="*/ 434 w 463"/>
              <a:gd name="T5" fmla="*/ 141 h 164"/>
              <a:gd name="T6" fmla="*/ 411 w 463"/>
              <a:gd name="T7" fmla="*/ 131 h 164"/>
              <a:gd name="T8" fmla="*/ 379 w 463"/>
              <a:gd name="T9" fmla="*/ 120 h 164"/>
              <a:gd name="T10" fmla="*/ 306 w 463"/>
              <a:gd name="T11" fmla="*/ 95 h 164"/>
              <a:gd name="T12" fmla="*/ 224 w 463"/>
              <a:gd name="T13" fmla="*/ 69 h 164"/>
              <a:gd name="T14" fmla="*/ 141 w 463"/>
              <a:gd name="T15" fmla="*/ 42 h 164"/>
              <a:gd name="T16" fmla="*/ 70 w 463"/>
              <a:gd name="T17" fmla="*/ 21 h 164"/>
              <a:gd name="T18" fmla="*/ 21 w 463"/>
              <a:gd name="T19" fmla="*/ 6 h 164"/>
              <a:gd name="T20" fmla="*/ 1 w 463"/>
              <a:gd name="T21" fmla="*/ 0 h 164"/>
              <a:gd name="T22" fmla="*/ 0 w 463"/>
              <a:gd name="T23" fmla="*/ 11 h 164"/>
              <a:gd name="T24" fmla="*/ 17 w 463"/>
              <a:gd name="T25" fmla="*/ 17 h 164"/>
              <a:gd name="T26" fmla="*/ 67 w 463"/>
              <a:gd name="T27" fmla="*/ 32 h 164"/>
              <a:gd name="T28" fmla="*/ 137 w 463"/>
              <a:gd name="T29" fmla="*/ 53 h 164"/>
              <a:gd name="T30" fmla="*/ 220 w 463"/>
              <a:gd name="T31" fmla="*/ 80 h 164"/>
              <a:gd name="T32" fmla="*/ 302 w 463"/>
              <a:gd name="T33" fmla="*/ 107 h 164"/>
              <a:gd name="T34" fmla="*/ 375 w 463"/>
              <a:gd name="T35" fmla="*/ 131 h 164"/>
              <a:gd name="T36" fmla="*/ 405 w 463"/>
              <a:gd name="T37" fmla="*/ 143 h 164"/>
              <a:gd name="T38" fmla="*/ 430 w 463"/>
              <a:gd name="T39" fmla="*/ 152 h 164"/>
              <a:gd name="T40" fmla="*/ 448 w 463"/>
              <a:gd name="T41" fmla="*/ 160 h 164"/>
              <a:gd name="T42" fmla="*/ 455 w 463"/>
              <a:gd name="T43" fmla="*/ 164 h 164"/>
              <a:gd name="T44" fmla="*/ 463 w 463"/>
              <a:gd name="T45" fmla="*/ 156 h 1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63"/>
              <a:gd name="T70" fmla="*/ 0 h 164"/>
              <a:gd name="T71" fmla="*/ 463 w 463"/>
              <a:gd name="T72" fmla="*/ 164 h 1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63" h="164">
                <a:moveTo>
                  <a:pt x="463" y="156"/>
                </a:moveTo>
                <a:lnTo>
                  <a:pt x="453" y="149"/>
                </a:lnTo>
                <a:lnTo>
                  <a:pt x="434" y="141"/>
                </a:lnTo>
                <a:lnTo>
                  <a:pt x="411" y="131"/>
                </a:lnTo>
                <a:lnTo>
                  <a:pt x="379" y="120"/>
                </a:lnTo>
                <a:lnTo>
                  <a:pt x="306" y="95"/>
                </a:lnTo>
                <a:lnTo>
                  <a:pt x="224" y="69"/>
                </a:lnTo>
                <a:lnTo>
                  <a:pt x="141" y="42"/>
                </a:lnTo>
                <a:lnTo>
                  <a:pt x="70" y="21"/>
                </a:lnTo>
                <a:lnTo>
                  <a:pt x="21" y="6"/>
                </a:lnTo>
                <a:lnTo>
                  <a:pt x="1" y="0"/>
                </a:lnTo>
                <a:lnTo>
                  <a:pt x="0" y="11"/>
                </a:lnTo>
                <a:lnTo>
                  <a:pt x="17" y="17"/>
                </a:lnTo>
                <a:lnTo>
                  <a:pt x="67" y="32"/>
                </a:lnTo>
                <a:lnTo>
                  <a:pt x="137" y="53"/>
                </a:lnTo>
                <a:lnTo>
                  <a:pt x="220" y="80"/>
                </a:lnTo>
                <a:lnTo>
                  <a:pt x="302" y="107"/>
                </a:lnTo>
                <a:lnTo>
                  <a:pt x="375" y="131"/>
                </a:lnTo>
                <a:lnTo>
                  <a:pt x="405" y="143"/>
                </a:lnTo>
                <a:lnTo>
                  <a:pt x="430" y="152"/>
                </a:lnTo>
                <a:lnTo>
                  <a:pt x="448" y="160"/>
                </a:lnTo>
                <a:lnTo>
                  <a:pt x="455" y="164"/>
                </a:lnTo>
                <a:lnTo>
                  <a:pt x="463" y="156"/>
                </a:lnTo>
                <a:close/>
              </a:path>
            </a:pathLst>
          </a:custGeom>
          <a:solidFill>
            <a:srgbClr val="000000"/>
          </a:solidFill>
          <a:ln w="9525">
            <a:noFill/>
            <a:round/>
            <a:headEnd/>
            <a:tailEnd/>
          </a:ln>
        </p:spPr>
        <p:txBody>
          <a:bodyPr/>
          <a:lstStyle/>
          <a:p>
            <a:endParaRPr lang="en-US"/>
          </a:p>
        </p:txBody>
      </p:sp>
      <p:sp>
        <p:nvSpPr>
          <p:cNvPr id="31770" name="Freeform 28"/>
          <p:cNvSpPr>
            <a:spLocks/>
          </p:cNvSpPr>
          <p:nvPr/>
        </p:nvSpPr>
        <p:spPr bwMode="auto">
          <a:xfrm>
            <a:off x="7543800" y="3276600"/>
            <a:ext cx="382588" cy="136525"/>
          </a:xfrm>
          <a:custGeom>
            <a:avLst/>
            <a:gdLst>
              <a:gd name="T0" fmla="*/ 241 w 241"/>
              <a:gd name="T1" fmla="*/ 78 h 86"/>
              <a:gd name="T2" fmla="*/ 226 w 241"/>
              <a:gd name="T3" fmla="*/ 71 h 86"/>
              <a:gd name="T4" fmla="*/ 197 w 241"/>
              <a:gd name="T5" fmla="*/ 59 h 86"/>
              <a:gd name="T6" fmla="*/ 159 w 241"/>
              <a:gd name="T7" fmla="*/ 48 h 86"/>
              <a:gd name="T8" fmla="*/ 117 w 241"/>
              <a:gd name="T9" fmla="*/ 34 h 86"/>
              <a:gd name="T10" fmla="*/ 75 w 241"/>
              <a:gd name="T11" fmla="*/ 21 h 86"/>
              <a:gd name="T12" fmla="*/ 38 w 241"/>
              <a:gd name="T13" fmla="*/ 11 h 86"/>
              <a:gd name="T14" fmla="*/ 13 w 241"/>
              <a:gd name="T15" fmla="*/ 4 h 86"/>
              <a:gd name="T16" fmla="*/ 4 w 241"/>
              <a:gd name="T17" fmla="*/ 0 h 86"/>
              <a:gd name="T18" fmla="*/ 0 w 241"/>
              <a:gd name="T19" fmla="*/ 13 h 86"/>
              <a:gd name="T20" fmla="*/ 9 w 241"/>
              <a:gd name="T21" fmla="*/ 15 h 86"/>
              <a:gd name="T22" fmla="*/ 34 w 241"/>
              <a:gd name="T23" fmla="*/ 23 h 86"/>
              <a:gd name="T24" fmla="*/ 71 w 241"/>
              <a:gd name="T25" fmla="*/ 32 h 86"/>
              <a:gd name="T26" fmla="*/ 113 w 241"/>
              <a:gd name="T27" fmla="*/ 46 h 86"/>
              <a:gd name="T28" fmla="*/ 155 w 241"/>
              <a:gd name="T29" fmla="*/ 59 h 86"/>
              <a:gd name="T30" fmla="*/ 193 w 241"/>
              <a:gd name="T31" fmla="*/ 71 h 86"/>
              <a:gd name="T32" fmla="*/ 222 w 241"/>
              <a:gd name="T33" fmla="*/ 82 h 86"/>
              <a:gd name="T34" fmla="*/ 233 w 241"/>
              <a:gd name="T35" fmla="*/ 86 h 86"/>
              <a:gd name="T36" fmla="*/ 241 w 241"/>
              <a:gd name="T37" fmla="*/ 78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1"/>
              <a:gd name="T58" fmla="*/ 0 h 86"/>
              <a:gd name="T59" fmla="*/ 241 w 241"/>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1" h="86">
                <a:moveTo>
                  <a:pt x="241" y="78"/>
                </a:moveTo>
                <a:lnTo>
                  <a:pt x="226" y="71"/>
                </a:lnTo>
                <a:lnTo>
                  <a:pt x="197" y="59"/>
                </a:lnTo>
                <a:lnTo>
                  <a:pt x="159" y="48"/>
                </a:lnTo>
                <a:lnTo>
                  <a:pt x="117" y="34"/>
                </a:lnTo>
                <a:lnTo>
                  <a:pt x="75" y="21"/>
                </a:lnTo>
                <a:lnTo>
                  <a:pt x="38" y="11"/>
                </a:lnTo>
                <a:lnTo>
                  <a:pt x="13" y="4"/>
                </a:lnTo>
                <a:lnTo>
                  <a:pt x="4" y="0"/>
                </a:lnTo>
                <a:lnTo>
                  <a:pt x="0" y="13"/>
                </a:lnTo>
                <a:lnTo>
                  <a:pt x="9" y="15"/>
                </a:lnTo>
                <a:lnTo>
                  <a:pt x="34" y="23"/>
                </a:lnTo>
                <a:lnTo>
                  <a:pt x="71" y="32"/>
                </a:lnTo>
                <a:lnTo>
                  <a:pt x="113" y="46"/>
                </a:lnTo>
                <a:lnTo>
                  <a:pt x="155" y="59"/>
                </a:lnTo>
                <a:lnTo>
                  <a:pt x="193" y="71"/>
                </a:lnTo>
                <a:lnTo>
                  <a:pt x="222" y="82"/>
                </a:lnTo>
                <a:lnTo>
                  <a:pt x="233" y="86"/>
                </a:lnTo>
                <a:lnTo>
                  <a:pt x="241" y="78"/>
                </a:lnTo>
                <a:close/>
              </a:path>
            </a:pathLst>
          </a:custGeom>
          <a:solidFill>
            <a:srgbClr val="000000"/>
          </a:solidFill>
          <a:ln w="9525">
            <a:noFill/>
            <a:round/>
            <a:headEnd/>
            <a:tailEnd/>
          </a:ln>
        </p:spPr>
        <p:txBody>
          <a:bodyPr/>
          <a:lstStyle/>
          <a:p>
            <a:endParaRPr lang="en-US"/>
          </a:p>
        </p:txBody>
      </p:sp>
      <p:sp>
        <p:nvSpPr>
          <p:cNvPr id="31771" name="Freeform 29"/>
          <p:cNvSpPr>
            <a:spLocks/>
          </p:cNvSpPr>
          <p:nvPr/>
        </p:nvSpPr>
        <p:spPr bwMode="auto">
          <a:xfrm>
            <a:off x="7010400" y="3352800"/>
            <a:ext cx="544513" cy="311150"/>
          </a:xfrm>
          <a:custGeom>
            <a:avLst/>
            <a:gdLst>
              <a:gd name="T0" fmla="*/ 339 w 343"/>
              <a:gd name="T1" fmla="*/ 190 h 196"/>
              <a:gd name="T2" fmla="*/ 343 w 343"/>
              <a:gd name="T3" fmla="*/ 185 h 196"/>
              <a:gd name="T4" fmla="*/ 8 w 343"/>
              <a:gd name="T5" fmla="*/ 0 h 196"/>
              <a:gd name="T6" fmla="*/ 0 w 343"/>
              <a:gd name="T7" fmla="*/ 9 h 196"/>
              <a:gd name="T8" fmla="*/ 337 w 343"/>
              <a:gd name="T9" fmla="*/ 196 h 196"/>
              <a:gd name="T10" fmla="*/ 339 w 343"/>
              <a:gd name="T11" fmla="*/ 190 h 196"/>
              <a:gd name="T12" fmla="*/ 0 60000 65536"/>
              <a:gd name="T13" fmla="*/ 0 60000 65536"/>
              <a:gd name="T14" fmla="*/ 0 60000 65536"/>
              <a:gd name="T15" fmla="*/ 0 60000 65536"/>
              <a:gd name="T16" fmla="*/ 0 60000 65536"/>
              <a:gd name="T17" fmla="*/ 0 60000 65536"/>
              <a:gd name="T18" fmla="*/ 0 w 343"/>
              <a:gd name="T19" fmla="*/ 0 h 196"/>
              <a:gd name="T20" fmla="*/ 343 w 343"/>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343" h="196">
                <a:moveTo>
                  <a:pt x="339" y="190"/>
                </a:moveTo>
                <a:lnTo>
                  <a:pt x="343" y="185"/>
                </a:lnTo>
                <a:lnTo>
                  <a:pt x="8" y="0"/>
                </a:lnTo>
                <a:lnTo>
                  <a:pt x="0" y="9"/>
                </a:lnTo>
                <a:lnTo>
                  <a:pt x="337" y="196"/>
                </a:lnTo>
                <a:lnTo>
                  <a:pt x="339" y="190"/>
                </a:lnTo>
                <a:close/>
              </a:path>
            </a:pathLst>
          </a:custGeom>
          <a:solidFill>
            <a:srgbClr val="000000"/>
          </a:solidFill>
          <a:ln w="9525">
            <a:noFill/>
            <a:round/>
            <a:headEnd/>
            <a:tailEnd/>
          </a:ln>
        </p:spPr>
        <p:txBody>
          <a:bodyPr/>
          <a:lstStyle/>
          <a:p>
            <a:endParaRPr lang="en-US"/>
          </a:p>
        </p:txBody>
      </p:sp>
      <p:grpSp>
        <p:nvGrpSpPr>
          <p:cNvPr id="2" name="Group 30"/>
          <p:cNvGrpSpPr>
            <a:grpSpLocks/>
          </p:cNvGrpSpPr>
          <p:nvPr/>
        </p:nvGrpSpPr>
        <p:grpSpPr bwMode="auto">
          <a:xfrm>
            <a:off x="6858000" y="3200400"/>
            <a:ext cx="1336675" cy="701675"/>
            <a:chOff x="4571" y="2092"/>
            <a:chExt cx="842" cy="442"/>
          </a:xfrm>
        </p:grpSpPr>
        <p:sp>
          <p:nvSpPr>
            <p:cNvPr id="31788" name="Freeform 31"/>
            <p:cNvSpPr>
              <a:spLocks/>
            </p:cNvSpPr>
            <p:nvPr/>
          </p:nvSpPr>
          <p:spPr bwMode="auto">
            <a:xfrm>
              <a:off x="4586" y="2092"/>
              <a:ext cx="733" cy="68"/>
            </a:xfrm>
            <a:custGeom>
              <a:avLst/>
              <a:gdLst>
                <a:gd name="T0" fmla="*/ 733 w 733"/>
                <a:gd name="T1" fmla="*/ 59 h 68"/>
                <a:gd name="T2" fmla="*/ 718 w 733"/>
                <a:gd name="T3" fmla="*/ 49 h 68"/>
                <a:gd name="T4" fmla="*/ 699 w 733"/>
                <a:gd name="T5" fmla="*/ 42 h 68"/>
                <a:gd name="T6" fmla="*/ 680 w 733"/>
                <a:gd name="T7" fmla="*/ 34 h 68"/>
                <a:gd name="T8" fmla="*/ 657 w 733"/>
                <a:gd name="T9" fmla="*/ 28 h 68"/>
                <a:gd name="T10" fmla="*/ 607 w 733"/>
                <a:gd name="T11" fmla="*/ 17 h 68"/>
                <a:gd name="T12" fmla="*/ 553 w 733"/>
                <a:gd name="T13" fmla="*/ 9 h 68"/>
                <a:gd name="T14" fmla="*/ 494 w 733"/>
                <a:gd name="T15" fmla="*/ 4 h 68"/>
                <a:gd name="T16" fmla="*/ 433 w 733"/>
                <a:gd name="T17" fmla="*/ 2 h 68"/>
                <a:gd name="T18" fmla="*/ 369 w 733"/>
                <a:gd name="T19" fmla="*/ 0 h 68"/>
                <a:gd name="T20" fmla="*/ 308 w 733"/>
                <a:gd name="T21" fmla="*/ 0 h 68"/>
                <a:gd name="T22" fmla="*/ 191 w 733"/>
                <a:gd name="T23" fmla="*/ 4 h 68"/>
                <a:gd name="T24" fmla="*/ 92 w 733"/>
                <a:gd name="T25" fmla="*/ 11 h 68"/>
                <a:gd name="T26" fmla="*/ 25 w 733"/>
                <a:gd name="T27" fmla="*/ 15 h 68"/>
                <a:gd name="T28" fmla="*/ 0 w 733"/>
                <a:gd name="T29" fmla="*/ 19 h 68"/>
                <a:gd name="T30" fmla="*/ 0 w 733"/>
                <a:gd name="T31" fmla="*/ 30 h 68"/>
                <a:gd name="T32" fmla="*/ 25 w 733"/>
                <a:gd name="T33" fmla="*/ 28 h 68"/>
                <a:gd name="T34" fmla="*/ 94 w 733"/>
                <a:gd name="T35" fmla="*/ 23 h 68"/>
                <a:gd name="T36" fmla="*/ 191 w 733"/>
                <a:gd name="T37" fmla="*/ 17 h 68"/>
                <a:gd name="T38" fmla="*/ 308 w 733"/>
                <a:gd name="T39" fmla="*/ 13 h 68"/>
                <a:gd name="T40" fmla="*/ 369 w 733"/>
                <a:gd name="T41" fmla="*/ 13 h 68"/>
                <a:gd name="T42" fmla="*/ 433 w 733"/>
                <a:gd name="T43" fmla="*/ 13 h 68"/>
                <a:gd name="T44" fmla="*/ 494 w 733"/>
                <a:gd name="T45" fmla="*/ 17 h 68"/>
                <a:gd name="T46" fmla="*/ 551 w 733"/>
                <a:gd name="T47" fmla="*/ 21 h 68"/>
                <a:gd name="T48" fmla="*/ 605 w 733"/>
                <a:gd name="T49" fmla="*/ 28 h 68"/>
                <a:gd name="T50" fmla="*/ 653 w 733"/>
                <a:gd name="T51" fmla="*/ 40 h 68"/>
                <a:gd name="T52" fmla="*/ 676 w 733"/>
                <a:gd name="T53" fmla="*/ 46 h 68"/>
                <a:gd name="T54" fmla="*/ 695 w 733"/>
                <a:gd name="T55" fmla="*/ 53 h 68"/>
                <a:gd name="T56" fmla="*/ 712 w 733"/>
                <a:gd name="T57" fmla="*/ 61 h 68"/>
                <a:gd name="T58" fmla="*/ 726 w 733"/>
                <a:gd name="T59" fmla="*/ 68 h 68"/>
                <a:gd name="T60" fmla="*/ 733 w 733"/>
                <a:gd name="T61" fmla="*/ 59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3"/>
                <a:gd name="T94" fmla="*/ 0 h 68"/>
                <a:gd name="T95" fmla="*/ 733 w 733"/>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3" h="68">
                  <a:moveTo>
                    <a:pt x="733" y="59"/>
                  </a:moveTo>
                  <a:lnTo>
                    <a:pt x="718" y="49"/>
                  </a:lnTo>
                  <a:lnTo>
                    <a:pt x="699" y="42"/>
                  </a:lnTo>
                  <a:lnTo>
                    <a:pt x="680" y="34"/>
                  </a:lnTo>
                  <a:lnTo>
                    <a:pt x="657" y="28"/>
                  </a:lnTo>
                  <a:lnTo>
                    <a:pt x="607" y="17"/>
                  </a:lnTo>
                  <a:lnTo>
                    <a:pt x="553" y="9"/>
                  </a:lnTo>
                  <a:lnTo>
                    <a:pt x="494" y="4"/>
                  </a:lnTo>
                  <a:lnTo>
                    <a:pt x="433" y="2"/>
                  </a:lnTo>
                  <a:lnTo>
                    <a:pt x="369" y="0"/>
                  </a:lnTo>
                  <a:lnTo>
                    <a:pt x="308" y="0"/>
                  </a:lnTo>
                  <a:lnTo>
                    <a:pt x="191" y="4"/>
                  </a:lnTo>
                  <a:lnTo>
                    <a:pt x="92" y="11"/>
                  </a:lnTo>
                  <a:lnTo>
                    <a:pt x="25" y="15"/>
                  </a:lnTo>
                  <a:lnTo>
                    <a:pt x="0" y="19"/>
                  </a:lnTo>
                  <a:lnTo>
                    <a:pt x="0" y="30"/>
                  </a:lnTo>
                  <a:lnTo>
                    <a:pt x="25" y="28"/>
                  </a:lnTo>
                  <a:lnTo>
                    <a:pt x="94" y="23"/>
                  </a:lnTo>
                  <a:lnTo>
                    <a:pt x="191" y="17"/>
                  </a:lnTo>
                  <a:lnTo>
                    <a:pt x="308" y="13"/>
                  </a:lnTo>
                  <a:lnTo>
                    <a:pt x="369" y="13"/>
                  </a:lnTo>
                  <a:lnTo>
                    <a:pt x="433" y="13"/>
                  </a:lnTo>
                  <a:lnTo>
                    <a:pt x="494" y="17"/>
                  </a:lnTo>
                  <a:lnTo>
                    <a:pt x="551" y="21"/>
                  </a:lnTo>
                  <a:lnTo>
                    <a:pt x="605" y="28"/>
                  </a:lnTo>
                  <a:lnTo>
                    <a:pt x="653" y="40"/>
                  </a:lnTo>
                  <a:lnTo>
                    <a:pt x="676" y="46"/>
                  </a:lnTo>
                  <a:lnTo>
                    <a:pt x="695" y="53"/>
                  </a:lnTo>
                  <a:lnTo>
                    <a:pt x="712" y="61"/>
                  </a:lnTo>
                  <a:lnTo>
                    <a:pt x="726" y="68"/>
                  </a:lnTo>
                  <a:lnTo>
                    <a:pt x="733" y="59"/>
                  </a:lnTo>
                  <a:close/>
                </a:path>
              </a:pathLst>
            </a:custGeom>
            <a:solidFill>
              <a:srgbClr val="000000"/>
            </a:solidFill>
            <a:ln w="9525">
              <a:noFill/>
              <a:round/>
              <a:headEnd/>
              <a:tailEnd/>
            </a:ln>
          </p:spPr>
          <p:txBody>
            <a:bodyPr/>
            <a:lstStyle/>
            <a:p>
              <a:endParaRPr lang="en-US"/>
            </a:p>
          </p:txBody>
        </p:sp>
        <p:sp>
          <p:nvSpPr>
            <p:cNvPr id="31789" name="Freeform 32"/>
            <p:cNvSpPr>
              <a:spLocks/>
            </p:cNvSpPr>
            <p:nvPr/>
          </p:nvSpPr>
          <p:spPr bwMode="auto">
            <a:xfrm>
              <a:off x="4571" y="2151"/>
              <a:ext cx="608" cy="383"/>
            </a:xfrm>
            <a:custGeom>
              <a:avLst/>
              <a:gdLst>
                <a:gd name="T0" fmla="*/ 605 w 608"/>
                <a:gd name="T1" fmla="*/ 377 h 383"/>
                <a:gd name="T2" fmla="*/ 608 w 608"/>
                <a:gd name="T3" fmla="*/ 371 h 383"/>
                <a:gd name="T4" fmla="*/ 5 w 608"/>
                <a:gd name="T5" fmla="*/ 0 h 383"/>
                <a:gd name="T6" fmla="*/ 0 w 608"/>
                <a:gd name="T7" fmla="*/ 9 h 383"/>
                <a:gd name="T8" fmla="*/ 603 w 608"/>
                <a:gd name="T9" fmla="*/ 383 h 383"/>
                <a:gd name="T10" fmla="*/ 605 w 608"/>
                <a:gd name="T11" fmla="*/ 377 h 383"/>
                <a:gd name="T12" fmla="*/ 0 60000 65536"/>
                <a:gd name="T13" fmla="*/ 0 60000 65536"/>
                <a:gd name="T14" fmla="*/ 0 60000 65536"/>
                <a:gd name="T15" fmla="*/ 0 60000 65536"/>
                <a:gd name="T16" fmla="*/ 0 60000 65536"/>
                <a:gd name="T17" fmla="*/ 0 60000 65536"/>
                <a:gd name="T18" fmla="*/ 0 w 608"/>
                <a:gd name="T19" fmla="*/ 0 h 383"/>
                <a:gd name="T20" fmla="*/ 608 w 608"/>
                <a:gd name="T21" fmla="*/ 383 h 383"/>
              </a:gdLst>
              <a:ahLst/>
              <a:cxnLst>
                <a:cxn ang="T12">
                  <a:pos x="T0" y="T1"/>
                </a:cxn>
                <a:cxn ang="T13">
                  <a:pos x="T2" y="T3"/>
                </a:cxn>
                <a:cxn ang="T14">
                  <a:pos x="T4" y="T5"/>
                </a:cxn>
                <a:cxn ang="T15">
                  <a:pos x="T6" y="T7"/>
                </a:cxn>
                <a:cxn ang="T16">
                  <a:pos x="T8" y="T9"/>
                </a:cxn>
                <a:cxn ang="T17">
                  <a:pos x="T10" y="T11"/>
                </a:cxn>
              </a:cxnLst>
              <a:rect l="T18" t="T19" r="T20" b="T21"/>
              <a:pathLst>
                <a:path w="608" h="383">
                  <a:moveTo>
                    <a:pt x="605" y="377"/>
                  </a:moveTo>
                  <a:lnTo>
                    <a:pt x="608" y="371"/>
                  </a:lnTo>
                  <a:lnTo>
                    <a:pt x="5" y="0"/>
                  </a:lnTo>
                  <a:lnTo>
                    <a:pt x="0" y="9"/>
                  </a:lnTo>
                  <a:lnTo>
                    <a:pt x="603" y="383"/>
                  </a:lnTo>
                  <a:lnTo>
                    <a:pt x="605" y="377"/>
                  </a:lnTo>
                  <a:close/>
                </a:path>
              </a:pathLst>
            </a:custGeom>
            <a:solidFill>
              <a:srgbClr val="000000"/>
            </a:solidFill>
            <a:ln w="9525">
              <a:noFill/>
              <a:round/>
              <a:headEnd/>
              <a:tailEnd/>
            </a:ln>
          </p:spPr>
          <p:txBody>
            <a:bodyPr/>
            <a:lstStyle/>
            <a:p>
              <a:endParaRPr lang="en-US"/>
            </a:p>
          </p:txBody>
        </p:sp>
        <p:sp>
          <p:nvSpPr>
            <p:cNvPr id="31790" name="Freeform 33"/>
            <p:cNvSpPr>
              <a:spLocks/>
            </p:cNvSpPr>
            <p:nvPr/>
          </p:nvSpPr>
          <p:spPr bwMode="auto">
            <a:xfrm>
              <a:off x="5290" y="2174"/>
              <a:ext cx="123" cy="68"/>
            </a:xfrm>
            <a:custGeom>
              <a:avLst/>
              <a:gdLst>
                <a:gd name="T0" fmla="*/ 123 w 123"/>
                <a:gd name="T1" fmla="*/ 61 h 68"/>
                <a:gd name="T2" fmla="*/ 113 w 123"/>
                <a:gd name="T3" fmla="*/ 53 h 68"/>
                <a:gd name="T4" fmla="*/ 100 w 123"/>
                <a:gd name="T5" fmla="*/ 46 h 68"/>
                <a:gd name="T6" fmla="*/ 81 w 123"/>
                <a:gd name="T7" fmla="*/ 36 h 68"/>
                <a:gd name="T8" fmla="*/ 60 w 123"/>
                <a:gd name="T9" fmla="*/ 25 h 68"/>
                <a:gd name="T10" fmla="*/ 39 w 123"/>
                <a:gd name="T11" fmla="*/ 15 h 68"/>
                <a:gd name="T12" fmla="*/ 22 w 123"/>
                <a:gd name="T13" fmla="*/ 7 h 68"/>
                <a:gd name="T14" fmla="*/ 10 w 123"/>
                <a:gd name="T15" fmla="*/ 2 h 68"/>
                <a:gd name="T16" fmla="*/ 4 w 123"/>
                <a:gd name="T17" fmla="*/ 0 h 68"/>
                <a:gd name="T18" fmla="*/ 0 w 123"/>
                <a:gd name="T19" fmla="*/ 11 h 68"/>
                <a:gd name="T20" fmla="*/ 4 w 123"/>
                <a:gd name="T21" fmla="*/ 13 h 68"/>
                <a:gd name="T22" fmla="*/ 16 w 123"/>
                <a:gd name="T23" fmla="*/ 19 h 68"/>
                <a:gd name="T24" fmla="*/ 35 w 123"/>
                <a:gd name="T25" fmla="*/ 26 h 68"/>
                <a:gd name="T26" fmla="*/ 54 w 123"/>
                <a:gd name="T27" fmla="*/ 36 h 68"/>
                <a:gd name="T28" fmla="*/ 75 w 123"/>
                <a:gd name="T29" fmla="*/ 47 h 68"/>
                <a:gd name="T30" fmla="*/ 94 w 123"/>
                <a:gd name="T31" fmla="*/ 57 h 68"/>
                <a:gd name="T32" fmla="*/ 108 w 123"/>
                <a:gd name="T33" fmla="*/ 65 h 68"/>
                <a:gd name="T34" fmla="*/ 113 w 123"/>
                <a:gd name="T35" fmla="*/ 68 h 68"/>
                <a:gd name="T36" fmla="*/ 123 w 123"/>
                <a:gd name="T37" fmla="*/ 61 h 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3"/>
                <a:gd name="T58" fmla="*/ 0 h 68"/>
                <a:gd name="T59" fmla="*/ 123 w 123"/>
                <a:gd name="T60" fmla="*/ 68 h 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3" h="68">
                  <a:moveTo>
                    <a:pt x="123" y="61"/>
                  </a:moveTo>
                  <a:lnTo>
                    <a:pt x="113" y="53"/>
                  </a:lnTo>
                  <a:lnTo>
                    <a:pt x="100" y="46"/>
                  </a:lnTo>
                  <a:lnTo>
                    <a:pt x="81" y="36"/>
                  </a:lnTo>
                  <a:lnTo>
                    <a:pt x="60" y="25"/>
                  </a:lnTo>
                  <a:lnTo>
                    <a:pt x="39" y="15"/>
                  </a:lnTo>
                  <a:lnTo>
                    <a:pt x="22" y="7"/>
                  </a:lnTo>
                  <a:lnTo>
                    <a:pt x="10" y="2"/>
                  </a:lnTo>
                  <a:lnTo>
                    <a:pt x="4" y="0"/>
                  </a:lnTo>
                  <a:lnTo>
                    <a:pt x="0" y="11"/>
                  </a:lnTo>
                  <a:lnTo>
                    <a:pt x="4" y="13"/>
                  </a:lnTo>
                  <a:lnTo>
                    <a:pt x="16" y="19"/>
                  </a:lnTo>
                  <a:lnTo>
                    <a:pt x="35" y="26"/>
                  </a:lnTo>
                  <a:lnTo>
                    <a:pt x="54" y="36"/>
                  </a:lnTo>
                  <a:lnTo>
                    <a:pt x="75" y="47"/>
                  </a:lnTo>
                  <a:lnTo>
                    <a:pt x="94" y="57"/>
                  </a:lnTo>
                  <a:lnTo>
                    <a:pt x="108" y="65"/>
                  </a:lnTo>
                  <a:lnTo>
                    <a:pt x="113" y="68"/>
                  </a:lnTo>
                  <a:lnTo>
                    <a:pt x="123" y="61"/>
                  </a:lnTo>
                  <a:close/>
                </a:path>
              </a:pathLst>
            </a:custGeom>
            <a:solidFill>
              <a:srgbClr val="000000"/>
            </a:solidFill>
            <a:ln w="9525">
              <a:noFill/>
              <a:round/>
              <a:headEnd/>
              <a:tailEnd/>
            </a:ln>
          </p:spPr>
          <p:txBody>
            <a:bodyPr/>
            <a:lstStyle/>
            <a:p>
              <a:endParaRPr lang="en-US"/>
            </a:p>
          </p:txBody>
        </p:sp>
        <p:sp>
          <p:nvSpPr>
            <p:cNvPr id="31791" name="Freeform 34"/>
            <p:cNvSpPr>
              <a:spLocks/>
            </p:cNvSpPr>
            <p:nvPr/>
          </p:nvSpPr>
          <p:spPr bwMode="auto">
            <a:xfrm>
              <a:off x="4605" y="2122"/>
              <a:ext cx="645" cy="115"/>
            </a:xfrm>
            <a:custGeom>
              <a:avLst/>
              <a:gdLst>
                <a:gd name="T0" fmla="*/ 645 w 645"/>
                <a:gd name="T1" fmla="*/ 103 h 115"/>
                <a:gd name="T2" fmla="*/ 607 w 645"/>
                <a:gd name="T3" fmla="*/ 94 h 115"/>
                <a:gd name="T4" fmla="*/ 530 w 645"/>
                <a:gd name="T5" fmla="*/ 80 h 115"/>
                <a:gd name="T6" fmla="*/ 427 w 645"/>
                <a:gd name="T7" fmla="*/ 63 h 115"/>
                <a:gd name="T8" fmla="*/ 310 w 645"/>
                <a:gd name="T9" fmla="*/ 46 h 115"/>
                <a:gd name="T10" fmla="*/ 197 w 645"/>
                <a:gd name="T11" fmla="*/ 29 h 115"/>
                <a:gd name="T12" fmla="*/ 98 w 645"/>
                <a:gd name="T13" fmla="*/ 14 h 115"/>
                <a:gd name="T14" fmla="*/ 27 w 645"/>
                <a:gd name="T15" fmla="*/ 4 h 115"/>
                <a:gd name="T16" fmla="*/ 2 w 645"/>
                <a:gd name="T17" fmla="*/ 0 h 115"/>
                <a:gd name="T18" fmla="*/ 0 w 645"/>
                <a:gd name="T19" fmla="*/ 12 h 115"/>
                <a:gd name="T20" fmla="*/ 27 w 645"/>
                <a:gd name="T21" fmla="*/ 16 h 115"/>
                <a:gd name="T22" fmla="*/ 96 w 645"/>
                <a:gd name="T23" fmla="*/ 25 h 115"/>
                <a:gd name="T24" fmla="*/ 195 w 645"/>
                <a:gd name="T25" fmla="*/ 40 h 115"/>
                <a:gd name="T26" fmla="*/ 308 w 645"/>
                <a:gd name="T27" fmla="*/ 58 h 115"/>
                <a:gd name="T28" fmla="*/ 425 w 645"/>
                <a:gd name="T29" fmla="*/ 75 h 115"/>
                <a:gd name="T30" fmla="*/ 528 w 645"/>
                <a:gd name="T31" fmla="*/ 92 h 115"/>
                <a:gd name="T32" fmla="*/ 605 w 645"/>
                <a:gd name="T33" fmla="*/ 105 h 115"/>
                <a:gd name="T34" fmla="*/ 640 w 645"/>
                <a:gd name="T35" fmla="*/ 115 h 115"/>
                <a:gd name="T36" fmla="*/ 645 w 645"/>
                <a:gd name="T37" fmla="*/ 103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5"/>
                <a:gd name="T58" fmla="*/ 0 h 115"/>
                <a:gd name="T59" fmla="*/ 645 w 645"/>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5" h="115">
                  <a:moveTo>
                    <a:pt x="645" y="103"/>
                  </a:moveTo>
                  <a:lnTo>
                    <a:pt x="607" y="94"/>
                  </a:lnTo>
                  <a:lnTo>
                    <a:pt x="530" y="80"/>
                  </a:lnTo>
                  <a:lnTo>
                    <a:pt x="427" y="63"/>
                  </a:lnTo>
                  <a:lnTo>
                    <a:pt x="310" y="46"/>
                  </a:lnTo>
                  <a:lnTo>
                    <a:pt x="197" y="29"/>
                  </a:lnTo>
                  <a:lnTo>
                    <a:pt x="98" y="14"/>
                  </a:lnTo>
                  <a:lnTo>
                    <a:pt x="27" y="4"/>
                  </a:lnTo>
                  <a:lnTo>
                    <a:pt x="2" y="0"/>
                  </a:lnTo>
                  <a:lnTo>
                    <a:pt x="0" y="12"/>
                  </a:lnTo>
                  <a:lnTo>
                    <a:pt x="27" y="16"/>
                  </a:lnTo>
                  <a:lnTo>
                    <a:pt x="96" y="25"/>
                  </a:lnTo>
                  <a:lnTo>
                    <a:pt x="195" y="40"/>
                  </a:lnTo>
                  <a:lnTo>
                    <a:pt x="308" y="58"/>
                  </a:lnTo>
                  <a:lnTo>
                    <a:pt x="425" y="75"/>
                  </a:lnTo>
                  <a:lnTo>
                    <a:pt x="528" y="92"/>
                  </a:lnTo>
                  <a:lnTo>
                    <a:pt x="605" y="105"/>
                  </a:lnTo>
                  <a:lnTo>
                    <a:pt x="640" y="115"/>
                  </a:lnTo>
                  <a:lnTo>
                    <a:pt x="645" y="103"/>
                  </a:lnTo>
                  <a:close/>
                </a:path>
              </a:pathLst>
            </a:custGeom>
            <a:solidFill>
              <a:srgbClr val="000000"/>
            </a:solidFill>
            <a:ln w="9525">
              <a:noFill/>
              <a:round/>
              <a:headEnd/>
              <a:tailEnd/>
            </a:ln>
          </p:spPr>
          <p:txBody>
            <a:bodyPr/>
            <a:lstStyle/>
            <a:p>
              <a:endParaRPr lang="en-US"/>
            </a:p>
          </p:txBody>
        </p:sp>
        <p:sp>
          <p:nvSpPr>
            <p:cNvPr id="31792" name="Freeform 35"/>
            <p:cNvSpPr>
              <a:spLocks/>
            </p:cNvSpPr>
            <p:nvPr/>
          </p:nvSpPr>
          <p:spPr bwMode="auto">
            <a:xfrm>
              <a:off x="5248" y="2265"/>
              <a:ext cx="154" cy="95"/>
            </a:xfrm>
            <a:custGeom>
              <a:avLst/>
              <a:gdLst>
                <a:gd name="T0" fmla="*/ 154 w 154"/>
                <a:gd name="T1" fmla="*/ 92 h 95"/>
                <a:gd name="T2" fmla="*/ 144 w 154"/>
                <a:gd name="T3" fmla="*/ 80 h 95"/>
                <a:gd name="T4" fmla="*/ 127 w 154"/>
                <a:gd name="T5" fmla="*/ 69 h 95"/>
                <a:gd name="T6" fmla="*/ 104 w 154"/>
                <a:gd name="T7" fmla="*/ 55 h 95"/>
                <a:gd name="T8" fmla="*/ 77 w 154"/>
                <a:gd name="T9" fmla="*/ 40 h 95"/>
                <a:gd name="T10" fmla="*/ 52 w 154"/>
                <a:gd name="T11" fmla="*/ 25 h 95"/>
                <a:gd name="T12" fmla="*/ 29 w 154"/>
                <a:gd name="T13" fmla="*/ 12 h 95"/>
                <a:gd name="T14" fmla="*/ 14 w 154"/>
                <a:gd name="T15" fmla="*/ 4 h 95"/>
                <a:gd name="T16" fmla="*/ 6 w 154"/>
                <a:gd name="T17" fmla="*/ 0 h 95"/>
                <a:gd name="T18" fmla="*/ 0 w 154"/>
                <a:gd name="T19" fmla="*/ 12 h 95"/>
                <a:gd name="T20" fmla="*/ 8 w 154"/>
                <a:gd name="T21" fmla="*/ 15 h 95"/>
                <a:gd name="T22" fmla="*/ 23 w 154"/>
                <a:gd name="T23" fmla="*/ 23 h 95"/>
                <a:gd name="T24" fmla="*/ 46 w 154"/>
                <a:gd name="T25" fmla="*/ 36 h 95"/>
                <a:gd name="T26" fmla="*/ 71 w 154"/>
                <a:gd name="T27" fmla="*/ 50 h 95"/>
                <a:gd name="T28" fmla="*/ 98 w 154"/>
                <a:gd name="T29" fmla="*/ 65 h 95"/>
                <a:gd name="T30" fmla="*/ 121 w 154"/>
                <a:gd name="T31" fmla="*/ 80 h 95"/>
                <a:gd name="T32" fmla="*/ 136 w 154"/>
                <a:gd name="T33" fmla="*/ 90 h 95"/>
                <a:gd name="T34" fmla="*/ 142 w 154"/>
                <a:gd name="T35" fmla="*/ 95 h 95"/>
                <a:gd name="T36" fmla="*/ 154 w 154"/>
                <a:gd name="T37" fmla="*/ 92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4"/>
                <a:gd name="T58" fmla="*/ 0 h 95"/>
                <a:gd name="T59" fmla="*/ 154 w 154"/>
                <a:gd name="T60" fmla="*/ 95 h 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4" h="95">
                  <a:moveTo>
                    <a:pt x="154" y="92"/>
                  </a:moveTo>
                  <a:lnTo>
                    <a:pt x="144" y="80"/>
                  </a:lnTo>
                  <a:lnTo>
                    <a:pt x="127" y="69"/>
                  </a:lnTo>
                  <a:lnTo>
                    <a:pt x="104" y="55"/>
                  </a:lnTo>
                  <a:lnTo>
                    <a:pt x="77" y="40"/>
                  </a:lnTo>
                  <a:lnTo>
                    <a:pt x="52" y="25"/>
                  </a:lnTo>
                  <a:lnTo>
                    <a:pt x="29" y="12"/>
                  </a:lnTo>
                  <a:lnTo>
                    <a:pt x="14" y="4"/>
                  </a:lnTo>
                  <a:lnTo>
                    <a:pt x="6" y="0"/>
                  </a:lnTo>
                  <a:lnTo>
                    <a:pt x="0" y="12"/>
                  </a:lnTo>
                  <a:lnTo>
                    <a:pt x="8" y="15"/>
                  </a:lnTo>
                  <a:lnTo>
                    <a:pt x="23" y="23"/>
                  </a:lnTo>
                  <a:lnTo>
                    <a:pt x="46" y="36"/>
                  </a:lnTo>
                  <a:lnTo>
                    <a:pt x="71" y="50"/>
                  </a:lnTo>
                  <a:lnTo>
                    <a:pt x="98" y="65"/>
                  </a:lnTo>
                  <a:lnTo>
                    <a:pt x="121" y="80"/>
                  </a:lnTo>
                  <a:lnTo>
                    <a:pt x="136" y="90"/>
                  </a:lnTo>
                  <a:lnTo>
                    <a:pt x="142" y="95"/>
                  </a:lnTo>
                  <a:lnTo>
                    <a:pt x="154" y="92"/>
                  </a:lnTo>
                  <a:close/>
                </a:path>
              </a:pathLst>
            </a:custGeom>
            <a:solidFill>
              <a:srgbClr val="000000"/>
            </a:solidFill>
            <a:ln w="9525">
              <a:noFill/>
              <a:round/>
              <a:headEnd/>
              <a:tailEnd/>
            </a:ln>
          </p:spPr>
          <p:txBody>
            <a:bodyPr/>
            <a:lstStyle/>
            <a:p>
              <a:endParaRPr lang="en-US"/>
            </a:p>
          </p:txBody>
        </p:sp>
        <p:sp>
          <p:nvSpPr>
            <p:cNvPr id="31793" name="Freeform 36"/>
            <p:cNvSpPr>
              <a:spLocks/>
            </p:cNvSpPr>
            <p:nvPr/>
          </p:nvSpPr>
          <p:spPr bwMode="auto">
            <a:xfrm>
              <a:off x="5206" y="2359"/>
              <a:ext cx="106" cy="80"/>
            </a:xfrm>
            <a:custGeom>
              <a:avLst/>
              <a:gdLst>
                <a:gd name="T0" fmla="*/ 102 w 106"/>
                <a:gd name="T1" fmla="*/ 74 h 80"/>
                <a:gd name="T2" fmla="*/ 106 w 106"/>
                <a:gd name="T3" fmla="*/ 70 h 80"/>
                <a:gd name="T4" fmla="*/ 8 w 106"/>
                <a:gd name="T5" fmla="*/ 0 h 80"/>
                <a:gd name="T6" fmla="*/ 0 w 106"/>
                <a:gd name="T7" fmla="*/ 11 h 80"/>
                <a:gd name="T8" fmla="*/ 100 w 106"/>
                <a:gd name="T9" fmla="*/ 80 h 80"/>
                <a:gd name="T10" fmla="*/ 102 w 106"/>
                <a:gd name="T11" fmla="*/ 74 h 80"/>
                <a:gd name="T12" fmla="*/ 0 60000 65536"/>
                <a:gd name="T13" fmla="*/ 0 60000 65536"/>
                <a:gd name="T14" fmla="*/ 0 60000 65536"/>
                <a:gd name="T15" fmla="*/ 0 60000 65536"/>
                <a:gd name="T16" fmla="*/ 0 60000 65536"/>
                <a:gd name="T17" fmla="*/ 0 60000 65536"/>
                <a:gd name="T18" fmla="*/ 0 w 106"/>
                <a:gd name="T19" fmla="*/ 0 h 80"/>
                <a:gd name="T20" fmla="*/ 106 w 106"/>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106" h="80">
                  <a:moveTo>
                    <a:pt x="102" y="74"/>
                  </a:moveTo>
                  <a:lnTo>
                    <a:pt x="106" y="70"/>
                  </a:lnTo>
                  <a:lnTo>
                    <a:pt x="8" y="0"/>
                  </a:lnTo>
                  <a:lnTo>
                    <a:pt x="0" y="11"/>
                  </a:lnTo>
                  <a:lnTo>
                    <a:pt x="100" y="80"/>
                  </a:lnTo>
                  <a:lnTo>
                    <a:pt x="102" y="74"/>
                  </a:lnTo>
                  <a:close/>
                </a:path>
              </a:pathLst>
            </a:custGeom>
            <a:solidFill>
              <a:srgbClr val="000000"/>
            </a:solidFill>
            <a:ln w="9525">
              <a:noFill/>
              <a:round/>
              <a:headEnd/>
              <a:tailEnd/>
            </a:ln>
          </p:spPr>
          <p:txBody>
            <a:bodyPr/>
            <a:lstStyle/>
            <a:p>
              <a:endParaRPr lang="en-US"/>
            </a:p>
          </p:txBody>
        </p:sp>
        <p:sp>
          <p:nvSpPr>
            <p:cNvPr id="31794" name="Freeform 37"/>
            <p:cNvSpPr>
              <a:spLocks/>
            </p:cNvSpPr>
            <p:nvPr/>
          </p:nvSpPr>
          <p:spPr bwMode="auto">
            <a:xfrm>
              <a:off x="5078" y="2391"/>
              <a:ext cx="186" cy="131"/>
            </a:xfrm>
            <a:custGeom>
              <a:avLst/>
              <a:gdLst>
                <a:gd name="T0" fmla="*/ 182 w 186"/>
                <a:gd name="T1" fmla="*/ 126 h 131"/>
                <a:gd name="T2" fmla="*/ 186 w 186"/>
                <a:gd name="T3" fmla="*/ 120 h 131"/>
                <a:gd name="T4" fmla="*/ 6 w 186"/>
                <a:gd name="T5" fmla="*/ 0 h 131"/>
                <a:gd name="T6" fmla="*/ 0 w 186"/>
                <a:gd name="T7" fmla="*/ 9 h 131"/>
                <a:gd name="T8" fmla="*/ 178 w 186"/>
                <a:gd name="T9" fmla="*/ 131 h 131"/>
                <a:gd name="T10" fmla="*/ 182 w 186"/>
                <a:gd name="T11" fmla="*/ 126 h 131"/>
                <a:gd name="T12" fmla="*/ 0 60000 65536"/>
                <a:gd name="T13" fmla="*/ 0 60000 65536"/>
                <a:gd name="T14" fmla="*/ 0 60000 65536"/>
                <a:gd name="T15" fmla="*/ 0 60000 65536"/>
                <a:gd name="T16" fmla="*/ 0 60000 65536"/>
                <a:gd name="T17" fmla="*/ 0 60000 65536"/>
                <a:gd name="T18" fmla="*/ 0 w 186"/>
                <a:gd name="T19" fmla="*/ 0 h 131"/>
                <a:gd name="T20" fmla="*/ 186 w 186"/>
                <a:gd name="T21" fmla="*/ 131 h 131"/>
              </a:gdLst>
              <a:ahLst/>
              <a:cxnLst>
                <a:cxn ang="T12">
                  <a:pos x="T0" y="T1"/>
                </a:cxn>
                <a:cxn ang="T13">
                  <a:pos x="T2" y="T3"/>
                </a:cxn>
                <a:cxn ang="T14">
                  <a:pos x="T4" y="T5"/>
                </a:cxn>
                <a:cxn ang="T15">
                  <a:pos x="T6" y="T7"/>
                </a:cxn>
                <a:cxn ang="T16">
                  <a:pos x="T8" y="T9"/>
                </a:cxn>
                <a:cxn ang="T17">
                  <a:pos x="T10" y="T11"/>
                </a:cxn>
              </a:cxnLst>
              <a:rect l="T18" t="T19" r="T20" b="T21"/>
              <a:pathLst>
                <a:path w="186" h="131">
                  <a:moveTo>
                    <a:pt x="182" y="126"/>
                  </a:moveTo>
                  <a:lnTo>
                    <a:pt x="186" y="120"/>
                  </a:lnTo>
                  <a:lnTo>
                    <a:pt x="6" y="0"/>
                  </a:lnTo>
                  <a:lnTo>
                    <a:pt x="0" y="9"/>
                  </a:lnTo>
                  <a:lnTo>
                    <a:pt x="178" y="131"/>
                  </a:lnTo>
                  <a:lnTo>
                    <a:pt x="182" y="126"/>
                  </a:lnTo>
                  <a:close/>
                </a:path>
              </a:pathLst>
            </a:custGeom>
            <a:solidFill>
              <a:srgbClr val="000000"/>
            </a:solidFill>
            <a:ln w="9525">
              <a:noFill/>
              <a:round/>
              <a:headEnd/>
              <a:tailEnd/>
            </a:ln>
          </p:spPr>
          <p:txBody>
            <a:bodyPr/>
            <a:lstStyle/>
            <a:p>
              <a:endParaRPr lang="en-US"/>
            </a:p>
          </p:txBody>
        </p:sp>
        <p:sp>
          <p:nvSpPr>
            <p:cNvPr id="31795" name="Freeform 38"/>
            <p:cNvSpPr>
              <a:spLocks/>
            </p:cNvSpPr>
            <p:nvPr/>
          </p:nvSpPr>
          <p:spPr bwMode="auto">
            <a:xfrm>
              <a:off x="4603" y="2141"/>
              <a:ext cx="527" cy="229"/>
            </a:xfrm>
            <a:custGeom>
              <a:avLst/>
              <a:gdLst>
                <a:gd name="T0" fmla="*/ 527 w 527"/>
                <a:gd name="T1" fmla="*/ 221 h 229"/>
                <a:gd name="T2" fmla="*/ 515 w 527"/>
                <a:gd name="T3" fmla="*/ 214 h 229"/>
                <a:gd name="T4" fmla="*/ 496 w 527"/>
                <a:gd name="T5" fmla="*/ 202 h 229"/>
                <a:gd name="T6" fmla="*/ 469 w 527"/>
                <a:gd name="T7" fmla="*/ 191 h 229"/>
                <a:gd name="T8" fmla="*/ 435 w 527"/>
                <a:gd name="T9" fmla="*/ 176 h 229"/>
                <a:gd name="T10" fmla="*/ 351 w 527"/>
                <a:gd name="T11" fmla="*/ 139 h 229"/>
                <a:gd name="T12" fmla="*/ 257 w 527"/>
                <a:gd name="T13" fmla="*/ 101 h 229"/>
                <a:gd name="T14" fmla="*/ 163 w 527"/>
                <a:gd name="T15" fmla="*/ 63 h 229"/>
                <a:gd name="T16" fmla="*/ 82 w 527"/>
                <a:gd name="T17" fmla="*/ 31 h 229"/>
                <a:gd name="T18" fmla="*/ 27 w 527"/>
                <a:gd name="T19" fmla="*/ 10 h 229"/>
                <a:gd name="T20" fmla="*/ 4 w 527"/>
                <a:gd name="T21" fmla="*/ 0 h 229"/>
                <a:gd name="T22" fmla="*/ 0 w 527"/>
                <a:gd name="T23" fmla="*/ 12 h 229"/>
                <a:gd name="T24" fmla="*/ 21 w 527"/>
                <a:gd name="T25" fmla="*/ 21 h 229"/>
                <a:gd name="T26" fmla="*/ 79 w 527"/>
                <a:gd name="T27" fmla="*/ 42 h 229"/>
                <a:gd name="T28" fmla="*/ 159 w 527"/>
                <a:gd name="T29" fmla="*/ 75 h 229"/>
                <a:gd name="T30" fmla="*/ 253 w 527"/>
                <a:gd name="T31" fmla="*/ 113 h 229"/>
                <a:gd name="T32" fmla="*/ 347 w 527"/>
                <a:gd name="T33" fmla="*/ 151 h 229"/>
                <a:gd name="T34" fmla="*/ 429 w 527"/>
                <a:gd name="T35" fmla="*/ 187 h 229"/>
                <a:gd name="T36" fmla="*/ 463 w 527"/>
                <a:gd name="T37" fmla="*/ 202 h 229"/>
                <a:gd name="T38" fmla="*/ 490 w 527"/>
                <a:gd name="T39" fmla="*/ 214 h 229"/>
                <a:gd name="T40" fmla="*/ 509 w 527"/>
                <a:gd name="T41" fmla="*/ 223 h 229"/>
                <a:gd name="T42" fmla="*/ 517 w 527"/>
                <a:gd name="T43" fmla="*/ 229 h 229"/>
                <a:gd name="T44" fmla="*/ 527 w 527"/>
                <a:gd name="T45" fmla="*/ 221 h 2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7"/>
                <a:gd name="T70" fmla="*/ 0 h 229"/>
                <a:gd name="T71" fmla="*/ 527 w 527"/>
                <a:gd name="T72" fmla="*/ 229 h 2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7" h="229">
                  <a:moveTo>
                    <a:pt x="527" y="221"/>
                  </a:moveTo>
                  <a:lnTo>
                    <a:pt x="515" y="214"/>
                  </a:lnTo>
                  <a:lnTo>
                    <a:pt x="496" y="202"/>
                  </a:lnTo>
                  <a:lnTo>
                    <a:pt x="469" y="191"/>
                  </a:lnTo>
                  <a:lnTo>
                    <a:pt x="435" y="176"/>
                  </a:lnTo>
                  <a:lnTo>
                    <a:pt x="351" y="139"/>
                  </a:lnTo>
                  <a:lnTo>
                    <a:pt x="257" y="101"/>
                  </a:lnTo>
                  <a:lnTo>
                    <a:pt x="163" y="63"/>
                  </a:lnTo>
                  <a:lnTo>
                    <a:pt x="82" y="31"/>
                  </a:lnTo>
                  <a:lnTo>
                    <a:pt x="27" y="10"/>
                  </a:lnTo>
                  <a:lnTo>
                    <a:pt x="4" y="0"/>
                  </a:lnTo>
                  <a:lnTo>
                    <a:pt x="0" y="12"/>
                  </a:lnTo>
                  <a:lnTo>
                    <a:pt x="21" y="21"/>
                  </a:lnTo>
                  <a:lnTo>
                    <a:pt x="79" y="42"/>
                  </a:lnTo>
                  <a:lnTo>
                    <a:pt x="159" y="75"/>
                  </a:lnTo>
                  <a:lnTo>
                    <a:pt x="253" y="113"/>
                  </a:lnTo>
                  <a:lnTo>
                    <a:pt x="347" y="151"/>
                  </a:lnTo>
                  <a:lnTo>
                    <a:pt x="429" y="187"/>
                  </a:lnTo>
                  <a:lnTo>
                    <a:pt x="463" y="202"/>
                  </a:lnTo>
                  <a:lnTo>
                    <a:pt x="490" y="214"/>
                  </a:lnTo>
                  <a:lnTo>
                    <a:pt x="509" y="223"/>
                  </a:lnTo>
                  <a:lnTo>
                    <a:pt x="517" y="229"/>
                  </a:lnTo>
                  <a:lnTo>
                    <a:pt x="527" y="221"/>
                  </a:lnTo>
                  <a:close/>
                </a:path>
              </a:pathLst>
            </a:custGeom>
            <a:solidFill>
              <a:srgbClr val="000000"/>
            </a:solidFill>
            <a:ln w="9525">
              <a:noFill/>
              <a:round/>
              <a:headEnd/>
              <a:tailEnd/>
            </a:ln>
          </p:spPr>
          <p:txBody>
            <a:bodyPr/>
            <a:lstStyle/>
            <a:p>
              <a:endParaRPr lang="en-US"/>
            </a:p>
          </p:txBody>
        </p:sp>
        <p:sp>
          <p:nvSpPr>
            <p:cNvPr id="31796" name="Freeform 39"/>
            <p:cNvSpPr>
              <a:spLocks/>
            </p:cNvSpPr>
            <p:nvPr/>
          </p:nvSpPr>
          <p:spPr bwMode="auto">
            <a:xfrm>
              <a:off x="4835" y="2258"/>
              <a:ext cx="161" cy="85"/>
            </a:xfrm>
            <a:custGeom>
              <a:avLst/>
              <a:gdLst>
                <a:gd name="T0" fmla="*/ 159 w 161"/>
                <a:gd name="T1" fmla="*/ 80 h 85"/>
                <a:gd name="T2" fmla="*/ 161 w 161"/>
                <a:gd name="T3" fmla="*/ 76 h 85"/>
                <a:gd name="T4" fmla="*/ 6 w 161"/>
                <a:gd name="T5" fmla="*/ 0 h 85"/>
                <a:gd name="T6" fmla="*/ 0 w 161"/>
                <a:gd name="T7" fmla="*/ 11 h 85"/>
                <a:gd name="T8" fmla="*/ 155 w 161"/>
                <a:gd name="T9" fmla="*/ 85 h 85"/>
                <a:gd name="T10" fmla="*/ 159 w 161"/>
                <a:gd name="T11" fmla="*/ 80 h 85"/>
                <a:gd name="T12" fmla="*/ 0 60000 65536"/>
                <a:gd name="T13" fmla="*/ 0 60000 65536"/>
                <a:gd name="T14" fmla="*/ 0 60000 65536"/>
                <a:gd name="T15" fmla="*/ 0 60000 65536"/>
                <a:gd name="T16" fmla="*/ 0 60000 65536"/>
                <a:gd name="T17" fmla="*/ 0 60000 65536"/>
                <a:gd name="T18" fmla="*/ 0 w 161"/>
                <a:gd name="T19" fmla="*/ 0 h 85"/>
                <a:gd name="T20" fmla="*/ 161 w 161"/>
                <a:gd name="T21" fmla="*/ 85 h 85"/>
              </a:gdLst>
              <a:ahLst/>
              <a:cxnLst>
                <a:cxn ang="T12">
                  <a:pos x="T0" y="T1"/>
                </a:cxn>
                <a:cxn ang="T13">
                  <a:pos x="T2" y="T3"/>
                </a:cxn>
                <a:cxn ang="T14">
                  <a:pos x="T4" y="T5"/>
                </a:cxn>
                <a:cxn ang="T15">
                  <a:pos x="T6" y="T7"/>
                </a:cxn>
                <a:cxn ang="T16">
                  <a:pos x="T8" y="T9"/>
                </a:cxn>
                <a:cxn ang="T17">
                  <a:pos x="T10" y="T11"/>
                </a:cxn>
              </a:cxnLst>
              <a:rect l="T18" t="T19" r="T20" b="T21"/>
              <a:pathLst>
                <a:path w="161" h="85">
                  <a:moveTo>
                    <a:pt x="159" y="80"/>
                  </a:moveTo>
                  <a:lnTo>
                    <a:pt x="161" y="76"/>
                  </a:lnTo>
                  <a:lnTo>
                    <a:pt x="6" y="0"/>
                  </a:lnTo>
                  <a:lnTo>
                    <a:pt x="0" y="11"/>
                  </a:lnTo>
                  <a:lnTo>
                    <a:pt x="155" y="85"/>
                  </a:lnTo>
                  <a:lnTo>
                    <a:pt x="159" y="80"/>
                  </a:lnTo>
                  <a:close/>
                </a:path>
              </a:pathLst>
            </a:custGeom>
            <a:solidFill>
              <a:srgbClr val="000000"/>
            </a:solidFill>
            <a:ln w="9525">
              <a:noFill/>
              <a:round/>
              <a:headEnd/>
              <a:tailEnd/>
            </a:ln>
          </p:spPr>
          <p:txBody>
            <a:bodyPr/>
            <a:lstStyle/>
            <a:p>
              <a:endParaRPr lang="en-US"/>
            </a:p>
          </p:txBody>
        </p:sp>
      </p:grpSp>
      <p:sp>
        <p:nvSpPr>
          <p:cNvPr id="31773" name="Freeform 40"/>
          <p:cNvSpPr>
            <a:spLocks/>
          </p:cNvSpPr>
          <p:nvPr/>
        </p:nvSpPr>
        <p:spPr bwMode="auto">
          <a:xfrm>
            <a:off x="6981825" y="6002338"/>
            <a:ext cx="46038" cy="123825"/>
          </a:xfrm>
          <a:custGeom>
            <a:avLst/>
            <a:gdLst>
              <a:gd name="T0" fmla="*/ 8 w 29"/>
              <a:gd name="T1" fmla="*/ 67 h 78"/>
              <a:gd name="T2" fmla="*/ 13 w 29"/>
              <a:gd name="T3" fmla="*/ 74 h 78"/>
              <a:gd name="T4" fmla="*/ 29 w 29"/>
              <a:gd name="T5" fmla="*/ 2 h 78"/>
              <a:gd name="T6" fmla="*/ 17 w 29"/>
              <a:gd name="T7" fmla="*/ 0 h 78"/>
              <a:gd name="T8" fmla="*/ 2 w 29"/>
              <a:gd name="T9" fmla="*/ 71 h 78"/>
              <a:gd name="T10" fmla="*/ 6 w 29"/>
              <a:gd name="T11" fmla="*/ 78 h 78"/>
              <a:gd name="T12" fmla="*/ 2 w 29"/>
              <a:gd name="T13" fmla="*/ 71 h 78"/>
              <a:gd name="T14" fmla="*/ 0 w 29"/>
              <a:gd name="T15" fmla="*/ 78 h 78"/>
              <a:gd name="T16" fmla="*/ 6 w 29"/>
              <a:gd name="T17" fmla="*/ 78 h 78"/>
              <a:gd name="T18" fmla="*/ 8 w 29"/>
              <a:gd name="T19" fmla="*/ 67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78"/>
              <a:gd name="T32" fmla="*/ 29 w 29"/>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78">
                <a:moveTo>
                  <a:pt x="8" y="67"/>
                </a:moveTo>
                <a:lnTo>
                  <a:pt x="13" y="74"/>
                </a:lnTo>
                <a:lnTo>
                  <a:pt x="29" y="2"/>
                </a:lnTo>
                <a:lnTo>
                  <a:pt x="17" y="0"/>
                </a:lnTo>
                <a:lnTo>
                  <a:pt x="2" y="71"/>
                </a:lnTo>
                <a:lnTo>
                  <a:pt x="6" y="78"/>
                </a:lnTo>
                <a:lnTo>
                  <a:pt x="2" y="71"/>
                </a:lnTo>
                <a:lnTo>
                  <a:pt x="0" y="78"/>
                </a:lnTo>
                <a:lnTo>
                  <a:pt x="6" y="78"/>
                </a:lnTo>
                <a:lnTo>
                  <a:pt x="8" y="67"/>
                </a:lnTo>
                <a:close/>
              </a:path>
            </a:pathLst>
          </a:custGeom>
          <a:solidFill>
            <a:srgbClr val="000000"/>
          </a:solidFill>
          <a:ln w="9525">
            <a:noFill/>
            <a:round/>
            <a:headEnd/>
            <a:tailEnd/>
          </a:ln>
        </p:spPr>
        <p:txBody>
          <a:bodyPr/>
          <a:lstStyle/>
          <a:p>
            <a:endParaRPr lang="en-US"/>
          </a:p>
        </p:txBody>
      </p:sp>
      <p:sp>
        <p:nvSpPr>
          <p:cNvPr id="31774" name="Freeform 41"/>
          <p:cNvSpPr>
            <a:spLocks/>
          </p:cNvSpPr>
          <p:nvPr/>
        </p:nvSpPr>
        <p:spPr bwMode="auto">
          <a:xfrm>
            <a:off x="6934200" y="5992813"/>
            <a:ext cx="50800" cy="139700"/>
          </a:xfrm>
          <a:custGeom>
            <a:avLst/>
            <a:gdLst>
              <a:gd name="T0" fmla="*/ 29 w 32"/>
              <a:gd name="T1" fmla="*/ 0 h 88"/>
              <a:gd name="T2" fmla="*/ 21 w 32"/>
              <a:gd name="T3" fmla="*/ 6 h 88"/>
              <a:gd name="T4" fmla="*/ 0 w 32"/>
              <a:gd name="T5" fmla="*/ 84 h 88"/>
              <a:gd name="T6" fmla="*/ 11 w 32"/>
              <a:gd name="T7" fmla="*/ 88 h 88"/>
              <a:gd name="T8" fmla="*/ 32 w 32"/>
              <a:gd name="T9" fmla="*/ 8 h 88"/>
              <a:gd name="T10" fmla="*/ 27 w 32"/>
              <a:gd name="T11" fmla="*/ 13 h 88"/>
              <a:gd name="T12" fmla="*/ 29 w 32"/>
              <a:gd name="T13" fmla="*/ 0 h 88"/>
              <a:gd name="T14" fmla="*/ 23 w 32"/>
              <a:gd name="T15" fmla="*/ 0 h 88"/>
              <a:gd name="T16" fmla="*/ 21 w 32"/>
              <a:gd name="T17" fmla="*/ 6 h 88"/>
              <a:gd name="T18" fmla="*/ 29 w 32"/>
              <a:gd name="T19" fmla="*/ 0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88"/>
              <a:gd name="T32" fmla="*/ 32 w 32"/>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88">
                <a:moveTo>
                  <a:pt x="29" y="0"/>
                </a:moveTo>
                <a:lnTo>
                  <a:pt x="21" y="6"/>
                </a:lnTo>
                <a:lnTo>
                  <a:pt x="0" y="84"/>
                </a:lnTo>
                <a:lnTo>
                  <a:pt x="11" y="88"/>
                </a:lnTo>
                <a:lnTo>
                  <a:pt x="32" y="8"/>
                </a:lnTo>
                <a:lnTo>
                  <a:pt x="27" y="13"/>
                </a:lnTo>
                <a:lnTo>
                  <a:pt x="29" y="0"/>
                </a:lnTo>
                <a:lnTo>
                  <a:pt x="23" y="0"/>
                </a:lnTo>
                <a:lnTo>
                  <a:pt x="21" y="6"/>
                </a:lnTo>
                <a:lnTo>
                  <a:pt x="29" y="0"/>
                </a:lnTo>
                <a:close/>
              </a:path>
            </a:pathLst>
          </a:custGeom>
          <a:solidFill>
            <a:srgbClr val="000000"/>
          </a:solidFill>
          <a:ln w="9525">
            <a:noFill/>
            <a:round/>
            <a:headEnd/>
            <a:tailEnd/>
          </a:ln>
        </p:spPr>
        <p:txBody>
          <a:bodyPr/>
          <a:lstStyle/>
          <a:p>
            <a:endParaRPr lang="en-US"/>
          </a:p>
        </p:txBody>
      </p:sp>
      <p:sp>
        <p:nvSpPr>
          <p:cNvPr id="31775" name="Freeform 42"/>
          <p:cNvSpPr>
            <a:spLocks/>
          </p:cNvSpPr>
          <p:nvPr/>
        </p:nvSpPr>
        <p:spPr bwMode="auto">
          <a:xfrm>
            <a:off x="6972300" y="5992813"/>
            <a:ext cx="73025" cy="26987"/>
          </a:xfrm>
          <a:custGeom>
            <a:avLst/>
            <a:gdLst>
              <a:gd name="T0" fmla="*/ 44 w 46"/>
              <a:gd name="T1" fmla="*/ 11 h 17"/>
              <a:gd name="T2" fmla="*/ 38 w 46"/>
              <a:gd name="T3" fmla="*/ 4 h 17"/>
              <a:gd name="T4" fmla="*/ 2 w 46"/>
              <a:gd name="T5" fmla="*/ 0 h 17"/>
              <a:gd name="T6" fmla="*/ 0 w 46"/>
              <a:gd name="T7" fmla="*/ 13 h 17"/>
              <a:gd name="T8" fmla="*/ 38 w 46"/>
              <a:gd name="T9" fmla="*/ 17 h 17"/>
              <a:gd name="T10" fmla="*/ 32 w 46"/>
              <a:gd name="T11" fmla="*/ 10 h 17"/>
              <a:gd name="T12" fmla="*/ 44 w 46"/>
              <a:gd name="T13" fmla="*/ 11 h 17"/>
              <a:gd name="T14" fmla="*/ 46 w 46"/>
              <a:gd name="T15" fmla="*/ 6 h 17"/>
              <a:gd name="T16" fmla="*/ 38 w 46"/>
              <a:gd name="T17" fmla="*/ 4 h 17"/>
              <a:gd name="T18" fmla="*/ 44 w 46"/>
              <a:gd name="T19" fmla="*/ 11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17"/>
              <a:gd name="T32" fmla="*/ 46 w 46"/>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17">
                <a:moveTo>
                  <a:pt x="44" y="11"/>
                </a:moveTo>
                <a:lnTo>
                  <a:pt x="38" y="4"/>
                </a:lnTo>
                <a:lnTo>
                  <a:pt x="2" y="0"/>
                </a:lnTo>
                <a:lnTo>
                  <a:pt x="0" y="13"/>
                </a:lnTo>
                <a:lnTo>
                  <a:pt x="38" y="17"/>
                </a:lnTo>
                <a:lnTo>
                  <a:pt x="32" y="10"/>
                </a:lnTo>
                <a:lnTo>
                  <a:pt x="44" y="11"/>
                </a:lnTo>
                <a:lnTo>
                  <a:pt x="46" y="6"/>
                </a:lnTo>
                <a:lnTo>
                  <a:pt x="38" y="4"/>
                </a:lnTo>
                <a:lnTo>
                  <a:pt x="44" y="11"/>
                </a:lnTo>
                <a:close/>
              </a:path>
            </a:pathLst>
          </a:custGeom>
          <a:solidFill>
            <a:srgbClr val="000000"/>
          </a:solidFill>
          <a:ln w="9525">
            <a:noFill/>
            <a:round/>
            <a:headEnd/>
            <a:tailEnd/>
          </a:ln>
        </p:spPr>
        <p:txBody>
          <a:bodyPr/>
          <a:lstStyle/>
          <a:p>
            <a:endParaRPr lang="en-US"/>
          </a:p>
        </p:txBody>
      </p:sp>
      <p:sp>
        <p:nvSpPr>
          <p:cNvPr id="31776" name="Freeform 43"/>
          <p:cNvSpPr>
            <a:spLocks/>
          </p:cNvSpPr>
          <p:nvPr/>
        </p:nvSpPr>
        <p:spPr bwMode="auto">
          <a:xfrm>
            <a:off x="6981825" y="6002338"/>
            <a:ext cx="55563" cy="150812"/>
          </a:xfrm>
          <a:custGeom>
            <a:avLst/>
            <a:gdLst>
              <a:gd name="T0" fmla="*/ 4 w 35"/>
              <a:gd name="T1" fmla="*/ 93 h 95"/>
              <a:gd name="T2" fmla="*/ 12 w 35"/>
              <a:gd name="T3" fmla="*/ 89 h 95"/>
              <a:gd name="T4" fmla="*/ 35 w 35"/>
              <a:gd name="T5" fmla="*/ 1 h 95"/>
              <a:gd name="T6" fmla="*/ 23 w 35"/>
              <a:gd name="T7" fmla="*/ 0 h 95"/>
              <a:gd name="T8" fmla="*/ 0 w 35"/>
              <a:gd name="T9" fmla="*/ 85 h 95"/>
              <a:gd name="T10" fmla="*/ 8 w 35"/>
              <a:gd name="T11" fmla="*/ 81 h 95"/>
              <a:gd name="T12" fmla="*/ 4 w 35"/>
              <a:gd name="T13" fmla="*/ 93 h 95"/>
              <a:gd name="T14" fmla="*/ 10 w 35"/>
              <a:gd name="T15" fmla="*/ 95 h 95"/>
              <a:gd name="T16" fmla="*/ 12 w 35"/>
              <a:gd name="T17" fmla="*/ 89 h 95"/>
              <a:gd name="T18" fmla="*/ 4 w 35"/>
              <a:gd name="T19" fmla="*/ 93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95"/>
              <a:gd name="T32" fmla="*/ 35 w 35"/>
              <a:gd name="T33" fmla="*/ 95 h 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95">
                <a:moveTo>
                  <a:pt x="4" y="93"/>
                </a:moveTo>
                <a:lnTo>
                  <a:pt x="12" y="89"/>
                </a:lnTo>
                <a:lnTo>
                  <a:pt x="35" y="1"/>
                </a:lnTo>
                <a:lnTo>
                  <a:pt x="23" y="0"/>
                </a:lnTo>
                <a:lnTo>
                  <a:pt x="0" y="85"/>
                </a:lnTo>
                <a:lnTo>
                  <a:pt x="8" y="81"/>
                </a:lnTo>
                <a:lnTo>
                  <a:pt x="4" y="93"/>
                </a:lnTo>
                <a:lnTo>
                  <a:pt x="10" y="95"/>
                </a:lnTo>
                <a:lnTo>
                  <a:pt x="12" y="89"/>
                </a:lnTo>
                <a:lnTo>
                  <a:pt x="4" y="93"/>
                </a:lnTo>
                <a:close/>
              </a:path>
            </a:pathLst>
          </a:custGeom>
          <a:solidFill>
            <a:srgbClr val="000000"/>
          </a:solidFill>
          <a:ln w="9525">
            <a:noFill/>
            <a:round/>
            <a:headEnd/>
            <a:tailEnd/>
          </a:ln>
        </p:spPr>
        <p:txBody>
          <a:bodyPr/>
          <a:lstStyle/>
          <a:p>
            <a:endParaRPr lang="en-US"/>
          </a:p>
        </p:txBody>
      </p:sp>
      <p:sp>
        <p:nvSpPr>
          <p:cNvPr id="31777" name="Freeform 44"/>
          <p:cNvSpPr>
            <a:spLocks/>
          </p:cNvSpPr>
          <p:nvPr/>
        </p:nvSpPr>
        <p:spPr bwMode="auto">
          <a:xfrm>
            <a:off x="6934200" y="6116638"/>
            <a:ext cx="63500" cy="33337"/>
          </a:xfrm>
          <a:custGeom>
            <a:avLst/>
            <a:gdLst>
              <a:gd name="T0" fmla="*/ 2 w 40"/>
              <a:gd name="T1" fmla="*/ 6 h 21"/>
              <a:gd name="T2" fmla="*/ 0 w 40"/>
              <a:gd name="T3" fmla="*/ 11 h 21"/>
              <a:gd name="T4" fmla="*/ 36 w 40"/>
              <a:gd name="T5" fmla="*/ 21 h 21"/>
              <a:gd name="T6" fmla="*/ 40 w 40"/>
              <a:gd name="T7" fmla="*/ 9 h 21"/>
              <a:gd name="T8" fmla="*/ 2 w 40"/>
              <a:gd name="T9" fmla="*/ 0 h 21"/>
              <a:gd name="T10" fmla="*/ 2 w 40"/>
              <a:gd name="T11" fmla="*/ 6 h 21"/>
              <a:gd name="T12" fmla="*/ 0 60000 65536"/>
              <a:gd name="T13" fmla="*/ 0 60000 65536"/>
              <a:gd name="T14" fmla="*/ 0 60000 65536"/>
              <a:gd name="T15" fmla="*/ 0 60000 65536"/>
              <a:gd name="T16" fmla="*/ 0 60000 65536"/>
              <a:gd name="T17" fmla="*/ 0 60000 65536"/>
              <a:gd name="T18" fmla="*/ 0 w 40"/>
              <a:gd name="T19" fmla="*/ 0 h 21"/>
              <a:gd name="T20" fmla="*/ 40 w 40"/>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40" h="21">
                <a:moveTo>
                  <a:pt x="2" y="6"/>
                </a:moveTo>
                <a:lnTo>
                  <a:pt x="0" y="11"/>
                </a:lnTo>
                <a:lnTo>
                  <a:pt x="36" y="21"/>
                </a:lnTo>
                <a:lnTo>
                  <a:pt x="40" y="9"/>
                </a:lnTo>
                <a:lnTo>
                  <a:pt x="2" y="0"/>
                </a:lnTo>
                <a:lnTo>
                  <a:pt x="2" y="6"/>
                </a:lnTo>
                <a:close/>
              </a:path>
            </a:pathLst>
          </a:custGeom>
          <a:solidFill>
            <a:srgbClr val="000000"/>
          </a:solidFill>
          <a:ln w="9525">
            <a:noFill/>
            <a:round/>
            <a:headEnd/>
            <a:tailEnd/>
          </a:ln>
        </p:spPr>
        <p:txBody>
          <a:bodyPr/>
          <a:lstStyle/>
          <a:p>
            <a:endParaRPr lang="en-US"/>
          </a:p>
        </p:txBody>
      </p:sp>
      <p:pic>
        <p:nvPicPr>
          <p:cNvPr id="31778" name="Picture 46"/>
          <p:cNvPicPr>
            <a:picLocks noChangeAspect="1" noChangeArrowheads="1"/>
          </p:cNvPicPr>
          <p:nvPr/>
        </p:nvPicPr>
        <p:blipFill>
          <a:blip r:embed="rId3"/>
          <a:srcRect/>
          <a:stretch>
            <a:fillRect/>
          </a:stretch>
        </p:blipFill>
        <p:spPr bwMode="auto">
          <a:xfrm>
            <a:off x="304800" y="1600200"/>
            <a:ext cx="2066925" cy="1866900"/>
          </a:xfrm>
          <a:prstGeom prst="rect">
            <a:avLst/>
          </a:prstGeom>
          <a:noFill/>
          <a:ln w="12700">
            <a:noFill/>
            <a:miter lim="800000"/>
            <a:headEnd type="none" w="sm" len="sm"/>
            <a:tailEnd type="none" w="sm" len="sm"/>
          </a:ln>
        </p:spPr>
      </p:pic>
      <p:cxnSp>
        <p:nvCxnSpPr>
          <p:cNvPr id="31779" name="AutoShape 47"/>
          <p:cNvCxnSpPr>
            <a:cxnSpLocks noChangeShapeType="1"/>
          </p:cNvCxnSpPr>
          <p:nvPr/>
        </p:nvCxnSpPr>
        <p:spPr bwMode="auto">
          <a:xfrm rot="10800000">
            <a:off x="990600" y="2133600"/>
            <a:ext cx="5919788" cy="1098550"/>
          </a:xfrm>
          <a:prstGeom prst="curvedConnector4">
            <a:avLst>
              <a:gd name="adj1" fmla="val 46981"/>
              <a:gd name="adj2" fmla="val 120810"/>
            </a:avLst>
          </a:prstGeom>
          <a:noFill/>
          <a:ln w="12700">
            <a:solidFill>
              <a:schemeClr val="tx1"/>
            </a:solidFill>
            <a:round/>
            <a:headEnd type="none" w="sm" len="sm"/>
            <a:tailEnd type="none" w="sm" len="sm"/>
          </a:ln>
        </p:spPr>
      </p:cxnSp>
      <p:cxnSp>
        <p:nvCxnSpPr>
          <p:cNvPr id="31780" name="AutoShape 48"/>
          <p:cNvCxnSpPr>
            <a:cxnSpLocks noChangeShapeType="1"/>
          </p:cNvCxnSpPr>
          <p:nvPr/>
        </p:nvCxnSpPr>
        <p:spPr bwMode="auto">
          <a:xfrm rot="10800000">
            <a:off x="962025" y="2238375"/>
            <a:ext cx="5919788" cy="1098550"/>
          </a:xfrm>
          <a:prstGeom prst="curvedConnector4">
            <a:avLst>
              <a:gd name="adj1" fmla="val 48296"/>
              <a:gd name="adj2" fmla="val 123699"/>
            </a:avLst>
          </a:prstGeom>
          <a:noFill/>
          <a:ln w="12700">
            <a:solidFill>
              <a:schemeClr val="tx1"/>
            </a:solidFill>
            <a:round/>
            <a:headEnd type="none" w="sm" len="sm"/>
            <a:tailEnd type="none" w="sm" len="sm"/>
          </a:ln>
        </p:spPr>
      </p:cxnSp>
      <p:sp>
        <p:nvSpPr>
          <p:cNvPr id="31781" name="Rectangle 49"/>
          <p:cNvSpPr>
            <a:spLocks noChangeArrowheads="1"/>
          </p:cNvSpPr>
          <p:nvPr/>
        </p:nvSpPr>
        <p:spPr bwMode="auto">
          <a:xfrm>
            <a:off x="652463" y="2514600"/>
            <a:ext cx="3505200" cy="1431925"/>
          </a:xfrm>
          <a:prstGeom prst="rect">
            <a:avLst/>
          </a:prstGeom>
          <a:noFill/>
          <a:ln w="9525">
            <a:noFill/>
            <a:miter lim="800000"/>
            <a:headEnd/>
            <a:tailEnd/>
          </a:ln>
        </p:spPr>
        <p:txBody>
          <a:bodyPr lIns="92075" tIns="46038" rIns="92075" bIns="46038">
            <a:spAutoFit/>
          </a:bodyPr>
          <a:lstStyle/>
          <a:p>
            <a:pPr algn="ctr" eaLnBrk="0" hangingPunct="0">
              <a:spcBef>
                <a:spcPct val="20000"/>
              </a:spcBef>
            </a:pPr>
            <a:r>
              <a:rPr lang="en-US" sz="2200">
                <a:solidFill>
                  <a:schemeClr val="accent1"/>
                </a:solidFill>
              </a:rPr>
              <a:t>Water pressure in system is analogous to voltage – providing the force to move the current</a:t>
            </a:r>
          </a:p>
        </p:txBody>
      </p:sp>
      <p:grpSp>
        <p:nvGrpSpPr>
          <p:cNvPr id="3" name="Group 50"/>
          <p:cNvGrpSpPr>
            <a:grpSpLocks/>
          </p:cNvGrpSpPr>
          <p:nvPr/>
        </p:nvGrpSpPr>
        <p:grpSpPr bwMode="auto">
          <a:xfrm>
            <a:off x="381000" y="4392613"/>
            <a:ext cx="6605588" cy="1866900"/>
            <a:chOff x="144" y="1440"/>
            <a:chExt cx="4161" cy="1176"/>
          </a:xfrm>
        </p:grpSpPr>
        <p:pic>
          <p:nvPicPr>
            <p:cNvPr id="31785" name="Picture 51"/>
            <p:cNvPicPr>
              <a:picLocks noChangeAspect="1" noChangeArrowheads="1"/>
            </p:cNvPicPr>
            <p:nvPr/>
          </p:nvPicPr>
          <p:blipFill>
            <a:blip r:embed="rId3"/>
            <a:srcRect/>
            <a:stretch>
              <a:fillRect/>
            </a:stretch>
          </p:blipFill>
          <p:spPr bwMode="auto">
            <a:xfrm>
              <a:off x="144" y="1440"/>
              <a:ext cx="1302" cy="1176"/>
            </a:xfrm>
            <a:prstGeom prst="rect">
              <a:avLst/>
            </a:prstGeom>
            <a:noFill/>
            <a:ln w="12700">
              <a:noFill/>
              <a:miter lim="800000"/>
              <a:headEnd type="none" w="sm" len="sm"/>
              <a:tailEnd type="none" w="sm" len="sm"/>
            </a:ln>
          </p:spPr>
        </p:pic>
        <p:cxnSp>
          <p:nvCxnSpPr>
            <p:cNvPr id="31786" name="AutoShape 52"/>
            <p:cNvCxnSpPr>
              <a:cxnSpLocks noChangeShapeType="1"/>
            </p:cNvCxnSpPr>
            <p:nvPr/>
          </p:nvCxnSpPr>
          <p:spPr bwMode="auto">
            <a:xfrm rot="10800000">
              <a:off x="576" y="1776"/>
              <a:ext cx="3729" cy="692"/>
            </a:xfrm>
            <a:prstGeom prst="curvedConnector4">
              <a:avLst>
                <a:gd name="adj1" fmla="val 46981"/>
                <a:gd name="adj2" fmla="val 120810"/>
              </a:avLst>
            </a:prstGeom>
            <a:noFill/>
            <a:ln w="12700">
              <a:solidFill>
                <a:schemeClr val="tx1"/>
              </a:solidFill>
              <a:round/>
              <a:headEnd type="none" w="sm" len="sm"/>
              <a:tailEnd type="none" w="sm" len="sm"/>
            </a:ln>
          </p:spPr>
        </p:cxnSp>
        <p:cxnSp>
          <p:nvCxnSpPr>
            <p:cNvPr id="31787" name="AutoShape 53"/>
            <p:cNvCxnSpPr>
              <a:cxnSpLocks noChangeShapeType="1"/>
            </p:cNvCxnSpPr>
            <p:nvPr/>
          </p:nvCxnSpPr>
          <p:spPr bwMode="auto">
            <a:xfrm rot="10800000">
              <a:off x="558" y="1842"/>
              <a:ext cx="3729" cy="692"/>
            </a:xfrm>
            <a:prstGeom prst="curvedConnector4">
              <a:avLst>
                <a:gd name="adj1" fmla="val 48296"/>
                <a:gd name="adj2" fmla="val 123699"/>
              </a:avLst>
            </a:prstGeom>
            <a:noFill/>
            <a:ln w="12700">
              <a:solidFill>
                <a:schemeClr val="tx1"/>
              </a:solidFill>
              <a:round/>
              <a:headEnd type="none" w="sm" len="sm"/>
              <a:tailEnd type="none" w="sm" len="sm"/>
            </a:ln>
          </p:spPr>
        </p:cxnSp>
      </p:grpSp>
      <p:sp>
        <p:nvSpPr>
          <p:cNvPr id="31783" name="AutoShape 54"/>
          <p:cNvSpPr>
            <a:spLocks noChangeArrowheads="1"/>
          </p:cNvSpPr>
          <p:nvPr/>
        </p:nvSpPr>
        <p:spPr bwMode="auto">
          <a:xfrm>
            <a:off x="228600" y="1295400"/>
            <a:ext cx="733425" cy="304800"/>
          </a:xfrm>
          <a:prstGeom prst="curvedRightArrow">
            <a:avLst>
              <a:gd name="adj1" fmla="val 20000"/>
              <a:gd name="adj2" fmla="val 40000"/>
              <a:gd name="adj3" fmla="val 80208"/>
            </a:avLst>
          </a:prstGeom>
          <a:solidFill>
            <a:srgbClr val="0367A3"/>
          </a:solidFill>
          <a:ln w="12700">
            <a:solidFill>
              <a:schemeClr val="tx1"/>
            </a:solidFill>
            <a:miter lim="800000"/>
            <a:headEnd type="none" w="sm" len="sm"/>
            <a:tailEnd type="none" w="sm" len="sm"/>
          </a:ln>
        </p:spPr>
        <p:txBody>
          <a:bodyPr wrap="none" anchor="ctr"/>
          <a:lstStyle/>
          <a:p>
            <a:endParaRPr lang="en-US"/>
          </a:p>
        </p:txBody>
      </p:sp>
      <p:sp>
        <p:nvSpPr>
          <p:cNvPr id="31784" name="AutoShape 55"/>
          <p:cNvSpPr>
            <a:spLocks noChangeArrowheads="1"/>
          </p:cNvSpPr>
          <p:nvPr/>
        </p:nvSpPr>
        <p:spPr bwMode="auto">
          <a:xfrm rot="-285818">
            <a:off x="381000" y="4114800"/>
            <a:ext cx="685800" cy="304800"/>
          </a:xfrm>
          <a:prstGeom prst="curvedLeftArrow">
            <a:avLst>
              <a:gd name="adj1" fmla="val 14009"/>
              <a:gd name="adj2" fmla="val 48231"/>
              <a:gd name="adj3" fmla="val 75000"/>
            </a:avLst>
          </a:prstGeom>
          <a:solidFill>
            <a:srgbClr val="0367A3"/>
          </a:solidFill>
          <a:ln w="12700">
            <a:solidFill>
              <a:schemeClr val="tx1"/>
            </a:solidFill>
            <a:miter lim="800000"/>
            <a:headEnd type="none" w="sm" len="sm"/>
            <a:tailEnd type="none" w="sm" len="sm"/>
          </a:ln>
        </p:spPr>
        <p:txBody>
          <a:bodyPr wrap="none" anchor="ctr"/>
          <a:lstStyle/>
          <a:p>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14"/>
                                        </p:tgtEl>
                                        <p:attrNameLst>
                                          <p:attrName>style.visibility</p:attrName>
                                        </p:attrNameLst>
                                      </p:cBhvr>
                                      <p:to>
                                        <p:strVal val="visible"/>
                                      </p:to>
                                    </p:set>
                                    <p:animEffect transition="in" filter="fade">
                                      <p:cBhvr>
                                        <p:cTn id="7" dur="2000"/>
                                        <p:tgtEl>
                                          <p:spTgt spid="297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715"/>
                                        </p:tgtEl>
                                        <p:attrNameLst>
                                          <p:attrName>style.visibility</p:attrName>
                                        </p:attrNameLst>
                                      </p:cBhvr>
                                      <p:to>
                                        <p:strVal val="visible"/>
                                      </p:to>
                                    </p:set>
                                    <p:animEffect transition="in" filter="fade">
                                      <p:cBhvr>
                                        <p:cTn id="10" dur="2000"/>
                                        <p:tgtEl>
                                          <p:spTgt spid="29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4" grpId="0"/>
      <p:bldP spid="297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685800" y="5734050"/>
            <a:ext cx="1905000" cy="457200"/>
          </a:xfrm>
          <a:prstGeom prst="rect">
            <a:avLst/>
          </a:prstGeom>
          <a:noFill/>
          <a:ln w="9525">
            <a:noFill/>
            <a:miter lim="800000"/>
            <a:headEnd/>
            <a:tailEnd/>
          </a:ln>
        </p:spPr>
        <p:txBody>
          <a:bodyPr wrap="none" anchor="ctr"/>
          <a:lstStyle/>
          <a:p>
            <a:endParaRPr lang="en-US"/>
          </a:p>
        </p:txBody>
      </p:sp>
      <p:sp>
        <p:nvSpPr>
          <p:cNvPr id="33794" name="Rectangle 3"/>
          <p:cNvSpPr>
            <a:spLocks noChangeArrowheads="1"/>
          </p:cNvSpPr>
          <p:nvPr/>
        </p:nvSpPr>
        <p:spPr bwMode="auto">
          <a:xfrm>
            <a:off x="3124200" y="5734050"/>
            <a:ext cx="2895600" cy="457200"/>
          </a:xfrm>
          <a:prstGeom prst="rect">
            <a:avLst/>
          </a:prstGeom>
          <a:noFill/>
          <a:ln w="9525">
            <a:noFill/>
            <a:miter lim="800000"/>
            <a:headEnd/>
            <a:tailEnd/>
          </a:ln>
        </p:spPr>
        <p:txBody>
          <a:bodyPr wrap="none" anchor="ctr"/>
          <a:lstStyle/>
          <a:p>
            <a:endParaRPr lang="en-US"/>
          </a:p>
        </p:txBody>
      </p:sp>
      <p:sp>
        <p:nvSpPr>
          <p:cNvPr id="33795" name="Rectangle 4"/>
          <p:cNvSpPr>
            <a:spLocks noChangeArrowheads="1"/>
          </p:cNvSpPr>
          <p:nvPr/>
        </p:nvSpPr>
        <p:spPr bwMode="auto">
          <a:xfrm>
            <a:off x="685800" y="5734050"/>
            <a:ext cx="1905000" cy="457200"/>
          </a:xfrm>
          <a:prstGeom prst="rect">
            <a:avLst/>
          </a:prstGeom>
          <a:noFill/>
          <a:ln w="9525">
            <a:noFill/>
            <a:miter lim="800000"/>
            <a:headEnd/>
            <a:tailEnd/>
          </a:ln>
        </p:spPr>
        <p:txBody>
          <a:bodyPr wrap="none" anchor="ctr"/>
          <a:lstStyle/>
          <a:p>
            <a:endParaRPr lang="en-US"/>
          </a:p>
        </p:txBody>
      </p:sp>
      <p:sp>
        <p:nvSpPr>
          <p:cNvPr id="33796" name="Rectangle 5"/>
          <p:cNvSpPr>
            <a:spLocks noChangeArrowheads="1"/>
          </p:cNvSpPr>
          <p:nvPr/>
        </p:nvSpPr>
        <p:spPr bwMode="auto">
          <a:xfrm>
            <a:off x="3124200" y="5734050"/>
            <a:ext cx="2895600" cy="457200"/>
          </a:xfrm>
          <a:prstGeom prst="rect">
            <a:avLst/>
          </a:prstGeom>
          <a:noFill/>
          <a:ln w="9525">
            <a:noFill/>
            <a:miter lim="800000"/>
            <a:headEnd/>
            <a:tailEnd/>
          </a:ln>
        </p:spPr>
        <p:txBody>
          <a:bodyPr wrap="none" anchor="ctr"/>
          <a:lstStyle/>
          <a:p>
            <a:endParaRPr lang="en-US"/>
          </a:p>
        </p:txBody>
      </p:sp>
      <p:sp>
        <p:nvSpPr>
          <p:cNvPr id="33797" name="Rectangle 6"/>
          <p:cNvSpPr>
            <a:spLocks noChangeArrowheads="1"/>
          </p:cNvSpPr>
          <p:nvPr/>
        </p:nvSpPr>
        <p:spPr bwMode="auto">
          <a:xfrm>
            <a:off x="685800" y="5734050"/>
            <a:ext cx="1905000" cy="457200"/>
          </a:xfrm>
          <a:prstGeom prst="rect">
            <a:avLst/>
          </a:prstGeom>
          <a:noFill/>
          <a:ln w="9525">
            <a:noFill/>
            <a:miter lim="800000"/>
            <a:headEnd/>
            <a:tailEnd/>
          </a:ln>
        </p:spPr>
        <p:txBody>
          <a:bodyPr wrap="none" anchor="ctr"/>
          <a:lstStyle/>
          <a:p>
            <a:endParaRPr lang="en-US"/>
          </a:p>
        </p:txBody>
      </p:sp>
      <p:sp>
        <p:nvSpPr>
          <p:cNvPr id="33798" name="Rectangle 7"/>
          <p:cNvSpPr>
            <a:spLocks noChangeArrowheads="1"/>
          </p:cNvSpPr>
          <p:nvPr/>
        </p:nvSpPr>
        <p:spPr bwMode="auto">
          <a:xfrm>
            <a:off x="3124200" y="5734050"/>
            <a:ext cx="2895600" cy="457200"/>
          </a:xfrm>
          <a:prstGeom prst="rect">
            <a:avLst/>
          </a:prstGeom>
          <a:noFill/>
          <a:ln w="9525">
            <a:noFill/>
            <a:miter lim="800000"/>
            <a:headEnd/>
            <a:tailEnd/>
          </a:ln>
        </p:spPr>
        <p:txBody>
          <a:bodyPr wrap="none" anchor="ctr"/>
          <a:lstStyle/>
          <a:p>
            <a:endParaRPr lang="en-US"/>
          </a:p>
        </p:txBody>
      </p:sp>
      <p:sp>
        <p:nvSpPr>
          <p:cNvPr id="33799" name="Rectangle 8"/>
          <p:cNvSpPr>
            <a:spLocks noChangeArrowheads="1"/>
          </p:cNvSpPr>
          <p:nvPr/>
        </p:nvSpPr>
        <p:spPr bwMode="auto">
          <a:xfrm>
            <a:off x="685800" y="5734050"/>
            <a:ext cx="1905000" cy="457200"/>
          </a:xfrm>
          <a:prstGeom prst="rect">
            <a:avLst/>
          </a:prstGeom>
          <a:noFill/>
          <a:ln w="9525">
            <a:noFill/>
            <a:miter lim="800000"/>
            <a:headEnd/>
            <a:tailEnd/>
          </a:ln>
        </p:spPr>
        <p:txBody>
          <a:bodyPr wrap="none" anchor="ctr"/>
          <a:lstStyle/>
          <a:p>
            <a:endParaRPr lang="en-US"/>
          </a:p>
        </p:txBody>
      </p:sp>
      <p:sp>
        <p:nvSpPr>
          <p:cNvPr id="33800" name="Rectangle 9"/>
          <p:cNvSpPr>
            <a:spLocks noChangeArrowheads="1"/>
          </p:cNvSpPr>
          <p:nvPr/>
        </p:nvSpPr>
        <p:spPr bwMode="auto">
          <a:xfrm>
            <a:off x="3124200" y="5734050"/>
            <a:ext cx="2895600" cy="457200"/>
          </a:xfrm>
          <a:prstGeom prst="rect">
            <a:avLst/>
          </a:prstGeom>
          <a:noFill/>
          <a:ln w="9525">
            <a:noFill/>
            <a:miter lim="800000"/>
            <a:headEnd/>
            <a:tailEnd/>
          </a:ln>
        </p:spPr>
        <p:txBody>
          <a:bodyPr wrap="none" anchor="ctr"/>
          <a:lstStyle/>
          <a:p>
            <a:endParaRPr lang="en-US"/>
          </a:p>
        </p:txBody>
      </p:sp>
      <p:sp>
        <p:nvSpPr>
          <p:cNvPr id="33801" name="Rectangle 10"/>
          <p:cNvSpPr>
            <a:spLocks noChangeArrowheads="1"/>
          </p:cNvSpPr>
          <p:nvPr/>
        </p:nvSpPr>
        <p:spPr bwMode="auto">
          <a:xfrm>
            <a:off x="685800" y="5734050"/>
            <a:ext cx="1905000" cy="457200"/>
          </a:xfrm>
          <a:prstGeom prst="rect">
            <a:avLst/>
          </a:prstGeom>
          <a:noFill/>
          <a:ln w="9525">
            <a:noFill/>
            <a:miter lim="800000"/>
            <a:headEnd/>
            <a:tailEnd/>
          </a:ln>
        </p:spPr>
        <p:txBody>
          <a:bodyPr wrap="none" anchor="ctr"/>
          <a:lstStyle/>
          <a:p>
            <a:endParaRPr lang="en-US"/>
          </a:p>
        </p:txBody>
      </p:sp>
      <p:sp>
        <p:nvSpPr>
          <p:cNvPr id="33802" name="Rectangle 11"/>
          <p:cNvSpPr>
            <a:spLocks noChangeArrowheads="1"/>
          </p:cNvSpPr>
          <p:nvPr/>
        </p:nvSpPr>
        <p:spPr bwMode="auto">
          <a:xfrm>
            <a:off x="3124200" y="5734050"/>
            <a:ext cx="2895600" cy="457200"/>
          </a:xfrm>
          <a:prstGeom prst="rect">
            <a:avLst/>
          </a:prstGeom>
          <a:noFill/>
          <a:ln w="9525">
            <a:noFill/>
            <a:miter lim="800000"/>
            <a:headEnd/>
            <a:tailEnd/>
          </a:ln>
        </p:spPr>
        <p:txBody>
          <a:bodyPr wrap="none" anchor="ctr"/>
          <a:lstStyle/>
          <a:p>
            <a:endParaRPr lang="en-US"/>
          </a:p>
        </p:txBody>
      </p:sp>
      <p:sp>
        <p:nvSpPr>
          <p:cNvPr id="33803" name="Rectangle 12"/>
          <p:cNvSpPr>
            <a:spLocks noChangeArrowheads="1"/>
          </p:cNvSpPr>
          <p:nvPr/>
        </p:nvSpPr>
        <p:spPr bwMode="auto">
          <a:xfrm>
            <a:off x="685800" y="5734050"/>
            <a:ext cx="1905000" cy="457200"/>
          </a:xfrm>
          <a:prstGeom prst="rect">
            <a:avLst/>
          </a:prstGeom>
          <a:noFill/>
          <a:ln w="9525">
            <a:noFill/>
            <a:miter lim="800000"/>
            <a:headEnd/>
            <a:tailEnd/>
          </a:ln>
        </p:spPr>
        <p:txBody>
          <a:bodyPr wrap="none" anchor="ctr"/>
          <a:lstStyle/>
          <a:p>
            <a:endParaRPr lang="en-US"/>
          </a:p>
        </p:txBody>
      </p:sp>
      <p:sp>
        <p:nvSpPr>
          <p:cNvPr id="33804" name="Rectangle 13"/>
          <p:cNvSpPr>
            <a:spLocks noChangeArrowheads="1"/>
          </p:cNvSpPr>
          <p:nvPr/>
        </p:nvSpPr>
        <p:spPr bwMode="auto">
          <a:xfrm>
            <a:off x="685800" y="5734050"/>
            <a:ext cx="1905000" cy="457200"/>
          </a:xfrm>
          <a:prstGeom prst="rect">
            <a:avLst/>
          </a:prstGeom>
          <a:noFill/>
          <a:ln w="9525">
            <a:noFill/>
            <a:miter lim="800000"/>
            <a:headEnd/>
            <a:tailEnd/>
          </a:ln>
        </p:spPr>
        <p:txBody>
          <a:bodyPr wrap="none" anchor="ctr"/>
          <a:lstStyle/>
          <a:p>
            <a:endParaRPr lang="en-US"/>
          </a:p>
        </p:txBody>
      </p:sp>
      <p:sp>
        <p:nvSpPr>
          <p:cNvPr id="33805" name="Rectangle 14"/>
          <p:cNvSpPr>
            <a:spLocks noGrp="1" noChangeArrowheads="1"/>
          </p:cNvSpPr>
          <p:nvPr>
            <p:ph type="title"/>
          </p:nvPr>
        </p:nvSpPr>
        <p:spPr/>
        <p:txBody>
          <a:bodyPr lIns="92075" tIns="46038" rIns="92075" bIns="46038"/>
          <a:lstStyle/>
          <a:p>
            <a:pPr eaLnBrk="1" hangingPunct="1"/>
            <a:r>
              <a:rPr lang="en-US" smtClean="0"/>
              <a:t>Resistance and Current Flow</a:t>
            </a:r>
            <a:br>
              <a:rPr lang="en-US" smtClean="0"/>
            </a:br>
            <a:r>
              <a:rPr lang="en-US" sz="2000" smtClean="0"/>
              <a:t>Electrical Analogies</a:t>
            </a:r>
            <a:endParaRPr lang="en-US" smtClean="0"/>
          </a:p>
        </p:txBody>
      </p:sp>
      <p:sp>
        <p:nvSpPr>
          <p:cNvPr id="33806" name="Rectangle 16"/>
          <p:cNvSpPr>
            <a:spLocks noChangeArrowheads="1"/>
          </p:cNvSpPr>
          <p:nvPr/>
        </p:nvSpPr>
        <p:spPr bwMode="auto">
          <a:xfrm>
            <a:off x="381000" y="1143000"/>
            <a:ext cx="8763000" cy="457200"/>
          </a:xfrm>
          <a:prstGeom prst="rect">
            <a:avLst/>
          </a:prstGeom>
          <a:noFill/>
          <a:ln w="9525">
            <a:noFill/>
            <a:miter lim="800000"/>
            <a:headEnd/>
            <a:tailEnd/>
          </a:ln>
        </p:spPr>
        <p:txBody>
          <a:bodyPr lIns="92075" tIns="46038" rIns="92075" bIns="46038">
            <a:spAutoFit/>
          </a:bodyPr>
          <a:lstStyle/>
          <a:p>
            <a:pPr eaLnBrk="0" hangingPunct="0">
              <a:spcBef>
                <a:spcPct val="20000"/>
              </a:spcBef>
              <a:buFontTx/>
              <a:buChar char="•"/>
            </a:pPr>
            <a:r>
              <a:rPr lang="en-US" sz="2400">
                <a:solidFill>
                  <a:srgbClr val="005400"/>
                </a:solidFill>
              </a:rPr>
              <a:t>  Normal resistance</a:t>
            </a:r>
            <a:r>
              <a:rPr lang="en-US" sz="2400"/>
              <a:t> </a:t>
            </a:r>
            <a:r>
              <a:rPr lang="en-US" sz="2400">
                <a:solidFill>
                  <a:schemeClr val="accent1"/>
                </a:solidFill>
              </a:rPr>
              <a:t>– friction caused by the hose and nozzle</a:t>
            </a:r>
          </a:p>
        </p:txBody>
      </p:sp>
      <p:sp>
        <p:nvSpPr>
          <p:cNvPr id="31761" name="Rectangle 17"/>
          <p:cNvSpPr>
            <a:spLocks noChangeArrowheads="1"/>
          </p:cNvSpPr>
          <p:nvPr/>
        </p:nvSpPr>
        <p:spPr bwMode="auto">
          <a:xfrm>
            <a:off x="1600200" y="4022725"/>
            <a:ext cx="5334000" cy="701675"/>
          </a:xfrm>
          <a:prstGeom prst="rect">
            <a:avLst/>
          </a:prstGeom>
          <a:noFill/>
          <a:ln w="9525">
            <a:noFill/>
            <a:miter lim="800000"/>
            <a:headEnd/>
            <a:tailEnd/>
          </a:ln>
        </p:spPr>
        <p:txBody>
          <a:bodyPr lIns="92075" tIns="46038" rIns="92075" bIns="46038">
            <a:spAutoFit/>
          </a:bodyPr>
          <a:lstStyle/>
          <a:p>
            <a:pPr eaLnBrk="0" hangingPunct="0">
              <a:spcBef>
                <a:spcPct val="20000"/>
              </a:spcBef>
            </a:pPr>
            <a:r>
              <a:rPr lang="en-US" sz="2000">
                <a:solidFill>
                  <a:schemeClr val="accent1"/>
                </a:solidFill>
              </a:rPr>
              <a:t>More water discharges, but is all of it going to the nozzle?</a:t>
            </a:r>
          </a:p>
        </p:txBody>
      </p:sp>
      <p:sp>
        <p:nvSpPr>
          <p:cNvPr id="33808" name="Rectangle 18"/>
          <p:cNvSpPr>
            <a:spLocks noChangeArrowheads="1"/>
          </p:cNvSpPr>
          <p:nvPr/>
        </p:nvSpPr>
        <p:spPr bwMode="auto">
          <a:xfrm>
            <a:off x="381000" y="4953000"/>
            <a:ext cx="8763000" cy="457200"/>
          </a:xfrm>
          <a:prstGeom prst="rect">
            <a:avLst/>
          </a:prstGeom>
          <a:noFill/>
          <a:ln w="9525">
            <a:noFill/>
            <a:miter lim="800000"/>
            <a:headEnd/>
            <a:tailEnd/>
          </a:ln>
        </p:spPr>
        <p:txBody>
          <a:bodyPr lIns="92075" tIns="46038" rIns="92075" bIns="46038">
            <a:spAutoFit/>
          </a:bodyPr>
          <a:lstStyle/>
          <a:p>
            <a:pPr eaLnBrk="0" hangingPunct="0">
              <a:spcBef>
                <a:spcPct val="20000"/>
              </a:spcBef>
              <a:buFontTx/>
              <a:buChar char="•"/>
            </a:pPr>
            <a:r>
              <a:rPr lang="en-US" sz="2400">
                <a:solidFill>
                  <a:srgbClr val="FF0000"/>
                </a:solidFill>
              </a:rPr>
              <a:t>  High resistance </a:t>
            </a:r>
            <a:r>
              <a:rPr lang="en-US" sz="2400">
                <a:solidFill>
                  <a:schemeClr val="accent1"/>
                </a:solidFill>
              </a:rPr>
              <a:t>– a knot results in low total current flow</a:t>
            </a:r>
          </a:p>
        </p:txBody>
      </p:sp>
      <p:sp>
        <p:nvSpPr>
          <p:cNvPr id="33809" name="Rectangle 19"/>
          <p:cNvSpPr>
            <a:spLocks noChangeArrowheads="1"/>
          </p:cNvSpPr>
          <p:nvPr/>
        </p:nvSpPr>
        <p:spPr bwMode="auto">
          <a:xfrm>
            <a:off x="381000" y="2895600"/>
            <a:ext cx="8763000" cy="457200"/>
          </a:xfrm>
          <a:prstGeom prst="rect">
            <a:avLst/>
          </a:prstGeom>
          <a:noFill/>
          <a:ln w="9525">
            <a:noFill/>
            <a:miter lim="800000"/>
            <a:headEnd/>
            <a:tailEnd/>
          </a:ln>
        </p:spPr>
        <p:txBody>
          <a:bodyPr lIns="92075" tIns="46038" rIns="92075" bIns="46038">
            <a:spAutoFit/>
          </a:bodyPr>
          <a:lstStyle/>
          <a:p>
            <a:pPr eaLnBrk="0" hangingPunct="0">
              <a:spcBef>
                <a:spcPct val="50000"/>
              </a:spcBef>
              <a:buFontTx/>
              <a:buChar char="•"/>
            </a:pPr>
            <a:r>
              <a:rPr lang="en-US" sz="2400">
                <a:solidFill>
                  <a:schemeClr val="accent1"/>
                </a:solidFill>
              </a:rPr>
              <a:t>  </a:t>
            </a:r>
            <a:r>
              <a:rPr lang="en-US" sz="2400">
                <a:solidFill>
                  <a:srgbClr val="0367A3"/>
                </a:solidFill>
              </a:rPr>
              <a:t>Low resistance </a:t>
            </a:r>
            <a:r>
              <a:rPr lang="en-US" sz="2400">
                <a:solidFill>
                  <a:schemeClr val="accent1"/>
                </a:solidFill>
              </a:rPr>
              <a:t>–</a:t>
            </a:r>
            <a:r>
              <a:rPr lang="en-US"/>
              <a:t> </a:t>
            </a:r>
            <a:r>
              <a:rPr lang="en-US" sz="2400">
                <a:solidFill>
                  <a:schemeClr val="accent1"/>
                </a:solidFill>
              </a:rPr>
              <a:t>leaks in the hose reduce the resistance</a:t>
            </a:r>
          </a:p>
        </p:txBody>
      </p:sp>
      <p:sp>
        <p:nvSpPr>
          <p:cNvPr id="33810" name="Freeform 21"/>
          <p:cNvSpPr>
            <a:spLocks/>
          </p:cNvSpPr>
          <p:nvPr/>
        </p:nvSpPr>
        <p:spPr bwMode="auto">
          <a:xfrm>
            <a:off x="6684963" y="5856288"/>
            <a:ext cx="36512" cy="69850"/>
          </a:xfrm>
          <a:custGeom>
            <a:avLst/>
            <a:gdLst>
              <a:gd name="T0" fmla="*/ 15 w 23"/>
              <a:gd name="T1" fmla="*/ 10 h 44"/>
              <a:gd name="T2" fmla="*/ 11 w 23"/>
              <a:gd name="T3" fmla="*/ 3 h 44"/>
              <a:gd name="T4" fmla="*/ 0 w 23"/>
              <a:gd name="T5" fmla="*/ 40 h 44"/>
              <a:gd name="T6" fmla="*/ 11 w 23"/>
              <a:gd name="T7" fmla="*/ 44 h 44"/>
              <a:gd name="T8" fmla="*/ 22 w 23"/>
              <a:gd name="T9" fmla="*/ 7 h 44"/>
              <a:gd name="T10" fmla="*/ 18 w 23"/>
              <a:gd name="T11" fmla="*/ 0 h 44"/>
              <a:gd name="T12" fmla="*/ 22 w 23"/>
              <a:gd name="T13" fmla="*/ 7 h 44"/>
              <a:gd name="T14" fmla="*/ 23 w 23"/>
              <a:gd name="T15" fmla="*/ 1 h 44"/>
              <a:gd name="T16" fmla="*/ 18 w 23"/>
              <a:gd name="T17" fmla="*/ 0 h 44"/>
              <a:gd name="T18" fmla="*/ 15 w 23"/>
              <a:gd name="T19" fmla="*/ 1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44"/>
              <a:gd name="T32" fmla="*/ 23 w 23"/>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44">
                <a:moveTo>
                  <a:pt x="15" y="10"/>
                </a:moveTo>
                <a:lnTo>
                  <a:pt x="11" y="3"/>
                </a:lnTo>
                <a:lnTo>
                  <a:pt x="0" y="40"/>
                </a:lnTo>
                <a:lnTo>
                  <a:pt x="11" y="44"/>
                </a:lnTo>
                <a:lnTo>
                  <a:pt x="22" y="7"/>
                </a:lnTo>
                <a:lnTo>
                  <a:pt x="18" y="0"/>
                </a:lnTo>
                <a:lnTo>
                  <a:pt x="22" y="7"/>
                </a:lnTo>
                <a:lnTo>
                  <a:pt x="23" y="1"/>
                </a:lnTo>
                <a:lnTo>
                  <a:pt x="18" y="0"/>
                </a:lnTo>
                <a:lnTo>
                  <a:pt x="15" y="10"/>
                </a:lnTo>
                <a:close/>
              </a:path>
            </a:pathLst>
          </a:custGeom>
          <a:solidFill>
            <a:srgbClr val="000000"/>
          </a:solidFill>
          <a:ln w="9525">
            <a:noFill/>
            <a:round/>
            <a:headEnd/>
            <a:tailEnd/>
          </a:ln>
        </p:spPr>
        <p:txBody>
          <a:bodyPr/>
          <a:lstStyle/>
          <a:p>
            <a:endParaRPr lang="en-US"/>
          </a:p>
        </p:txBody>
      </p:sp>
      <p:sp>
        <p:nvSpPr>
          <p:cNvPr id="33811" name="Freeform 22"/>
          <p:cNvSpPr>
            <a:spLocks/>
          </p:cNvSpPr>
          <p:nvPr/>
        </p:nvSpPr>
        <p:spPr bwMode="auto">
          <a:xfrm>
            <a:off x="6376988" y="5756275"/>
            <a:ext cx="336550" cy="115888"/>
          </a:xfrm>
          <a:custGeom>
            <a:avLst/>
            <a:gdLst>
              <a:gd name="T0" fmla="*/ 11 w 212"/>
              <a:gd name="T1" fmla="*/ 9 h 73"/>
              <a:gd name="T2" fmla="*/ 4 w 212"/>
              <a:gd name="T3" fmla="*/ 15 h 73"/>
              <a:gd name="T4" fmla="*/ 209 w 212"/>
              <a:gd name="T5" fmla="*/ 73 h 73"/>
              <a:gd name="T6" fmla="*/ 212 w 212"/>
              <a:gd name="T7" fmla="*/ 63 h 73"/>
              <a:gd name="T8" fmla="*/ 7 w 212"/>
              <a:gd name="T9" fmla="*/ 2 h 73"/>
              <a:gd name="T10" fmla="*/ 0 w 212"/>
              <a:gd name="T11" fmla="*/ 7 h 73"/>
              <a:gd name="T12" fmla="*/ 7 w 212"/>
              <a:gd name="T13" fmla="*/ 2 h 73"/>
              <a:gd name="T14" fmla="*/ 2 w 212"/>
              <a:gd name="T15" fmla="*/ 0 h 73"/>
              <a:gd name="T16" fmla="*/ 0 w 212"/>
              <a:gd name="T17" fmla="*/ 7 h 73"/>
              <a:gd name="T18" fmla="*/ 11 w 212"/>
              <a:gd name="T19" fmla="*/ 9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2"/>
              <a:gd name="T31" fmla="*/ 0 h 73"/>
              <a:gd name="T32" fmla="*/ 212 w 212"/>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2" h="73">
                <a:moveTo>
                  <a:pt x="11" y="9"/>
                </a:moveTo>
                <a:lnTo>
                  <a:pt x="4" y="15"/>
                </a:lnTo>
                <a:lnTo>
                  <a:pt x="209" y="73"/>
                </a:lnTo>
                <a:lnTo>
                  <a:pt x="212" y="63"/>
                </a:lnTo>
                <a:lnTo>
                  <a:pt x="7" y="2"/>
                </a:lnTo>
                <a:lnTo>
                  <a:pt x="0" y="7"/>
                </a:lnTo>
                <a:lnTo>
                  <a:pt x="7" y="2"/>
                </a:lnTo>
                <a:lnTo>
                  <a:pt x="2" y="0"/>
                </a:lnTo>
                <a:lnTo>
                  <a:pt x="0" y="7"/>
                </a:lnTo>
                <a:lnTo>
                  <a:pt x="11" y="9"/>
                </a:lnTo>
                <a:close/>
              </a:path>
            </a:pathLst>
          </a:custGeom>
          <a:solidFill>
            <a:srgbClr val="000000"/>
          </a:solidFill>
          <a:ln w="9525">
            <a:noFill/>
            <a:round/>
            <a:headEnd/>
            <a:tailEnd/>
          </a:ln>
        </p:spPr>
        <p:txBody>
          <a:bodyPr/>
          <a:lstStyle/>
          <a:p>
            <a:endParaRPr lang="en-US"/>
          </a:p>
        </p:txBody>
      </p:sp>
      <p:sp>
        <p:nvSpPr>
          <p:cNvPr id="33812" name="Freeform 23"/>
          <p:cNvSpPr>
            <a:spLocks/>
          </p:cNvSpPr>
          <p:nvPr/>
        </p:nvSpPr>
        <p:spPr bwMode="auto">
          <a:xfrm>
            <a:off x="6351588" y="5767388"/>
            <a:ext cx="42862" cy="115887"/>
          </a:xfrm>
          <a:custGeom>
            <a:avLst/>
            <a:gdLst>
              <a:gd name="T0" fmla="*/ 7 w 27"/>
              <a:gd name="T1" fmla="*/ 63 h 73"/>
              <a:gd name="T2" fmla="*/ 13 w 27"/>
              <a:gd name="T3" fmla="*/ 70 h 73"/>
              <a:gd name="T4" fmla="*/ 27 w 27"/>
              <a:gd name="T5" fmla="*/ 2 h 73"/>
              <a:gd name="T6" fmla="*/ 16 w 27"/>
              <a:gd name="T7" fmla="*/ 0 h 73"/>
              <a:gd name="T8" fmla="*/ 2 w 27"/>
              <a:gd name="T9" fmla="*/ 66 h 73"/>
              <a:gd name="T10" fmla="*/ 6 w 27"/>
              <a:gd name="T11" fmla="*/ 73 h 73"/>
              <a:gd name="T12" fmla="*/ 2 w 27"/>
              <a:gd name="T13" fmla="*/ 66 h 73"/>
              <a:gd name="T14" fmla="*/ 0 w 27"/>
              <a:gd name="T15" fmla="*/ 73 h 73"/>
              <a:gd name="T16" fmla="*/ 6 w 27"/>
              <a:gd name="T17" fmla="*/ 73 h 73"/>
              <a:gd name="T18" fmla="*/ 7 w 27"/>
              <a:gd name="T19" fmla="*/ 63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73"/>
              <a:gd name="T32" fmla="*/ 27 w 27"/>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73">
                <a:moveTo>
                  <a:pt x="7" y="63"/>
                </a:moveTo>
                <a:lnTo>
                  <a:pt x="13" y="70"/>
                </a:lnTo>
                <a:lnTo>
                  <a:pt x="27" y="2"/>
                </a:lnTo>
                <a:lnTo>
                  <a:pt x="16" y="0"/>
                </a:lnTo>
                <a:lnTo>
                  <a:pt x="2" y="66"/>
                </a:lnTo>
                <a:lnTo>
                  <a:pt x="6" y="73"/>
                </a:lnTo>
                <a:lnTo>
                  <a:pt x="2" y="66"/>
                </a:lnTo>
                <a:lnTo>
                  <a:pt x="0" y="73"/>
                </a:lnTo>
                <a:lnTo>
                  <a:pt x="6" y="73"/>
                </a:lnTo>
                <a:lnTo>
                  <a:pt x="7" y="63"/>
                </a:lnTo>
                <a:close/>
              </a:path>
            </a:pathLst>
          </a:custGeom>
          <a:solidFill>
            <a:srgbClr val="000000"/>
          </a:solidFill>
          <a:ln w="9525">
            <a:noFill/>
            <a:round/>
            <a:headEnd/>
            <a:tailEnd/>
          </a:ln>
        </p:spPr>
        <p:txBody>
          <a:bodyPr/>
          <a:lstStyle/>
          <a:p>
            <a:endParaRPr lang="en-US"/>
          </a:p>
        </p:txBody>
      </p:sp>
      <p:sp>
        <p:nvSpPr>
          <p:cNvPr id="33813" name="Freeform 24"/>
          <p:cNvSpPr>
            <a:spLocks/>
          </p:cNvSpPr>
          <p:nvPr/>
        </p:nvSpPr>
        <p:spPr bwMode="auto">
          <a:xfrm>
            <a:off x="6361113" y="5867400"/>
            <a:ext cx="341312" cy="63500"/>
          </a:xfrm>
          <a:custGeom>
            <a:avLst/>
            <a:gdLst>
              <a:gd name="T0" fmla="*/ 204 w 215"/>
              <a:gd name="T1" fmla="*/ 33 h 40"/>
              <a:gd name="T2" fmla="*/ 210 w 215"/>
              <a:gd name="T3" fmla="*/ 30 h 40"/>
              <a:gd name="T4" fmla="*/ 1 w 215"/>
              <a:gd name="T5" fmla="*/ 0 h 40"/>
              <a:gd name="T6" fmla="*/ 0 w 215"/>
              <a:gd name="T7" fmla="*/ 10 h 40"/>
              <a:gd name="T8" fmla="*/ 208 w 215"/>
              <a:gd name="T9" fmla="*/ 40 h 40"/>
              <a:gd name="T10" fmla="*/ 215 w 215"/>
              <a:gd name="T11" fmla="*/ 37 h 40"/>
              <a:gd name="T12" fmla="*/ 208 w 215"/>
              <a:gd name="T13" fmla="*/ 40 h 40"/>
              <a:gd name="T14" fmla="*/ 213 w 215"/>
              <a:gd name="T15" fmla="*/ 40 h 40"/>
              <a:gd name="T16" fmla="*/ 215 w 215"/>
              <a:gd name="T17" fmla="*/ 37 h 40"/>
              <a:gd name="T18" fmla="*/ 204 w 215"/>
              <a:gd name="T19" fmla="*/ 33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5"/>
              <a:gd name="T31" fmla="*/ 0 h 40"/>
              <a:gd name="T32" fmla="*/ 215 w 215"/>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5" h="40">
                <a:moveTo>
                  <a:pt x="204" y="33"/>
                </a:moveTo>
                <a:lnTo>
                  <a:pt x="210" y="30"/>
                </a:lnTo>
                <a:lnTo>
                  <a:pt x="1" y="0"/>
                </a:lnTo>
                <a:lnTo>
                  <a:pt x="0" y="10"/>
                </a:lnTo>
                <a:lnTo>
                  <a:pt x="208" y="40"/>
                </a:lnTo>
                <a:lnTo>
                  <a:pt x="215" y="37"/>
                </a:lnTo>
                <a:lnTo>
                  <a:pt x="208" y="40"/>
                </a:lnTo>
                <a:lnTo>
                  <a:pt x="213" y="40"/>
                </a:lnTo>
                <a:lnTo>
                  <a:pt x="215" y="37"/>
                </a:lnTo>
                <a:lnTo>
                  <a:pt x="204" y="33"/>
                </a:lnTo>
                <a:close/>
              </a:path>
            </a:pathLst>
          </a:custGeom>
          <a:solidFill>
            <a:srgbClr val="000000"/>
          </a:solidFill>
          <a:ln w="9525">
            <a:noFill/>
            <a:round/>
            <a:headEnd/>
            <a:tailEnd/>
          </a:ln>
        </p:spPr>
        <p:txBody>
          <a:bodyPr/>
          <a:lstStyle/>
          <a:p>
            <a:endParaRPr lang="en-US"/>
          </a:p>
        </p:txBody>
      </p:sp>
      <p:sp>
        <p:nvSpPr>
          <p:cNvPr id="33814" name="Freeform 25"/>
          <p:cNvSpPr>
            <a:spLocks/>
          </p:cNvSpPr>
          <p:nvPr/>
        </p:nvSpPr>
        <p:spPr bwMode="auto">
          <a:xfrm>
            <a:off x="747713" y="5599113"/>
            <a:ext cx="5588000" cy="225425"/>
          </a:xfrm>
          <a:custGeom>
            <a:avLst/>
            <a:gdLst>
              <a:gd name="T0" fmla="*/ 3520 w 3520"/>
              <a:gd name="T1" fmla="*/ 101 h 142"/>
              <a:gd name="T2" fmla="*/ 3366 w 3520"/>
              <a:gd name="T3" fmla="*/ 80 h 142"/>
              <a:gd name="T4" fmla="*/ 3212 w 3520"/>
              <a:gd name="T5" fmla="*/ 62 h 142"/>
              <a:gd name="T6" fmla="*/ 3057 w 3520"/>
              <a:gd name="T7" fmla="*/ 46 h 142"/>
              <a:gd name="T8" fmla="*/ 2902 w 3520"/>
              <a:gd name="T9" fmla="*/ 34 h 142"/>
              <a:gd name="T10" fmla="*/ 2747 w 3520"/>
              <a:gd name="T11" fmla="*/ 23 h 142"/>
              <a:gd name="T12" fmla="*/ 2590 w 3520"/>
              <a:gd name="T13" fmla="*/ 14 h 142"/>
              <a:gd name="T14" fmla="*/ 2437 w 3520"/>
              <a:gd name="T15" fmla="*/ 7 h 142"/>
              <a:gd name="T16" fmla="*/ 2284 w 3520"/>
              <a:gd name="T17" fmla="*/ 3 h 142"/>
              <a:gd name="T18" fmla="*/ 2133 w 3520"/>
              <a:gd name="T19" fmla="*/ 2 h 142"/>
              <a:gd name="T20" fmla="*/ 1983 w 3520"/>
              <a:gd name="T21" fmla="*/ 0 h 142"/>
              <a:gd name="T22" fmla="*/ 1835 w 3520"/>
              <a:gd name="T23" fmla="*/ 2 h 142"/>
              <a:gd name="T24" fmla="*/ 1691 w 3520"/>
              <a:gd name="T25" fmla="*/ 3 h 142"/>
              <a:gd name="T26" fmla="*/ 1550 w 3520"/>
              <a:gd name="T27" fmla="*/ 7 h 142"/>
              <a:gd name="T28" fmla="*/ 1413 w 3520"/>
              <a:gd name="T29" fmla="*/ 12 h 142"/>
              <a:gd name="T30" fmla="*/ 1280 w 3520"/>
              <a:gd name="T31" fmla="*/ 18 h 142"/>
              <a:gd name="T32" fmla="*/ 1150 w 3520"/>
              <a:gd name="T33" fmla="*/ 25 h 142"/>
              <a:gd name="T34" fmla="*/ 906 w 3520"/>
              <a:gd name="T35" fmla="*/ 41 h 142"/>
              <a:gd name="T36" fmla="*/ 685 w 3520"/>
              <a:gd name="T37" fmla="*/ 59 h 142"/>
              <a:gd name="T38" fmla="*/ 489 w 3520"/>
              <a:gd name="T39" fmla="*/ 76 h 142"/>
              <a:gd name="T40" fmla="*/ 322 w 3520"/>
              <a:gd name="T41" fmla="*/ 92 h 142"/>
              <a:gd name="T42" fmla="*/ 85 w 3520"/>
              <a:gd name="T43" fmla="*/ 121 h 142"/>
              <a:gd name="T44" fmla="*/ 0 w 3520"/>
              <a:gd name="T45" fmla="*/ 131 h 142"/>
              <a:gd name="T46" fmla="*/ 2 w 3520"/>
              <a:gd name="T47" fmla="*/ 142 h 142"/>
              <a:gd name="T48" fmla="*/ 85 w 3520"/>
              <a:gd name="T49" fmla="*/ 131 h 142"/>
              <a:gd name="T50" fmla="*/ 322 w 3520"/>
              <a:gd name="T51" fmla="*/ 105 h 142"/>
              <a:gd name="T52" fmla="*/ 489 w 3520"/>
              <a:gd name="T53" fmla="*/ 87 h 142"/>
              <a:gd name="T54" fmla="*/ 685 w 3520"/>
              <a:gd name="T55" fmla="*/ 69 h 142"/>
              <a:gd name="T56" fmla="*/ 908 w 3520"/>
              <a:gd name="T57" fmla="*/ 51 h 142"/>
              <a:gd name="T58" fmla="*/ 1150 w 3520"/>
              <a:gd name="T59" fmla="*/ 37 h 142"/>
              <a:gd name="T60" fmla="*/ 1280 w 3520"/>
              <a:gd name="T61" fmla="*/ 30 h 142"/>
              <a:gd name="T62" fmla="*/ 1413 w 3520"/>
              <a:gd name="T63" fmla="*/ 23 h 142"/>
              <a:gd name="T64" fmla="*/ 1550 w 3520"/>
              <a:gd name="T65" fmla="*/ 19 h 142"/>
              <a:gd name="T66" fmla="*/ 1691 w 3520"/>
              <a:gd name="T67" fmla="*/ 16 h 142"/>
              <a:gd name="T68" fmla="*/ 1835 w 3520"/>
              <a:gd name="T69" fmla="*/ 12 h 142"/>
              <a:gd name="T70" fmla="*/ 1983 w 3520"/>
              <a:gd name="T71" fmla="*/ 12 h 142"/>
              <a:gd name="T72" fmla="*/ 2133 w 3520"/>
              <a:gd name="T73" fmla="*/ 12 h 142"/>
              <a:gd name="T74" fmla="*/ 2284 w 3520"/>
              <a:gd name="T75" fmla="*/ 14 h 142"/>
              <a:gd name="T76" fmla="*/ 2437 w 3520"/>
              <a:gd name="T77" fmla="*/ 19 h 142"/>
              <a:gd name="T78" fmla="*/ 2590 w 3520"/>
              <a:gd name="T79" fmla="*/ 25 h 142"/>
              <a:gd name="T80" fmla="*/ 2745 w 3520"/>
              <a:gd name="T81" fmla="*/ 34 h 142"/>
              <a:gd name="T82" fmla="*/ 2900 w 3520"/>
              <a:gd name="T83" fmla="*/ 44 h 142"/>
              <a:gd name="T84" fmla="*/ 3057 w 3520"/>
              <a:gd name="T85" fmla="*/ 57 h 142"/>
              <a:gd name="T86" fmla="*/ 3212 w 3520"/>
              <a:gd name="T87" fmla="*/ 73 h 142"/>
              <a:gd name="T88" fmla="*/ 3365 w 3520"/>
              <a:gd name="T89" fmla="*/ 92 h 142"/>
              <a:gd name="T90" fmla="*/ 3518 w 3520"/>
              <a:gd name="T91" fmla="*/ 114 h 142"/>
              <a:gd name="T92" fmla="*/ 3520 w 3520"/>
              <a:gd name="T93" fmla="*/ 101 h 1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20"/>
              <a:gd name="T142" fmla="*/ 0 h 142"/>
              <a:gd name="T143" fmla="*/ 3520 w 3520"/>
              <a:gd name="T144" fmla="*/ 142 h 14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20" h="142">
                <a:moveTo>
                  <a:pt x="3520" y="101"/>
                </a:moveTo>
                <a:lnTo>
                  <a:pt x="3366" y="80"/>
                </a:lnTo>
                <a:lnTo>
                  <a:pt x="3212" y="62"/>
                </a:lnTo>
                <a:lnTo>
                  <a:pt x="3057" y="46"/>
                </a:lnTo>
                <a:lnTo>
                  <a:pt x="2902" y="34"/>
                </a:lnTo>
                <a:lnTo>
                  <a:pt x="2747" y="23"/>
                </a:lnTo>
                <a:lnTo>
                  <a:pt x="2590" y="14"/>
                </a:lnTo>
                <a:lnTo>
                  <a:pt x="2437" y="7"/>
                </a:lnTo>
                <a:lnTo>
                  <a:pt x="2284" y="3"/>
                </a:lnTo>
                <a:lnTo>
                  <a:pt x="2133" y="2"/>
                </a:lnTo>
                <a:lnTo>
                  <a:pt x="1983" y="0"/>
                </a:lnTo>
                <a:lnTo>
                  <a:pt x="1835" y="2"/>
                </a:lnTo>
                <a:lnTo>
                  <a:pt x="1691" y="3"/>
                </a:lnTo>
                <a:lnTo>
                  <a:pt x="1550" y="7"/>
                </a:lnTo>
                <a:lnTo>
                  <a:pt x="1413" y="12"/>
                </a:lnTo>
                <a:lnTo>
                  <a:pt x="1280" y="18"/>
                </a:lnTo>
                <a:lnTo>
                  <a:pt x="1150" y="25"/>
                </a:lnTo>
                <a:lnTo>
                  <a:pt x="906" y="41"/>
                </a:lnTo>
                <a:lnTo>
                  <a:pt x="685" y="59"/>
                </a:lnTo>
                <a:lnTo>
                  <a:pt x="489" y="76"/>
                </a:lnTo>
                <a:lnTo>
                  <a:pt x="322" y="92"/>
                </a:lnTo>
                <a:lnTo>
                  <a:pt x="85" y="121"/>
                </a:lnTo>
                <a:lnTo>
                  <a:pt x="0" y="131"/>
                </a:lnTo>
                <a:lnTo>
                  <a:pt x="2" y="142"/>
                </a:lnTo>
                <a:lnTo>
                  <a:pt x="85" y="131"/>
                </a:lnTo>
                <a:lnTo>
                  <a:pt x="322" y="105"/>
                </a:lnTo>
                <a:lnTo>
                  <a:pt x="489" y="87"/>
                </a:lnTo>
                <a:lnTo>
                  <a:pt x="685" y="69"/>
                </a:lnTo>
                <a:lnTo>
                  <a:pt x="908" y="51"/>
                </a:lnTo>
                <a:lnTo>
                  <a:pt x="1150" y="37"/>
                </a:lnTo>
                <a:lnTo>
                  <a:pt x="1280" y="30"/>
                </a:lnTo>
                <a:lnTo>
                  <a:pt x="1413" y="23"/>
                </a:lnTo>
                <a:lnTo>
                  <a:pt x="1550" y="19"/>
                </a:lnTo>
                <a:lnTo>
                  <a:pt x="1691" y="16"/>
                </a:lnTo>
                <a:lnTo>
                  <a:pt x="1835" y="12"/>
                </a:lnTo>
                <a:lnTo>
                  <a:pt x="1983" y="12"/>
                </a:lnTo>
                <a:lnTo>
                  <a:pt x="2133" y="12"/>
                </a:lnTo>
                <a:lnTo>
                  <a:pt x="2284" y="14"/>
                </a:lnTo>
                <a:lnTo>
                  <a:pt x="2437" y="19"/>
                </a:lnTo>
                <a:lnTo>
                  <a:pt x="2590" y="25"/>
                </a:lnTo>
                <a:lnTo>
                  <a:pt x="2745" y="34"/>
                </a:lnTo>
                <a:lnTo>
                  <a:pt x="2900" y="44"/>
                </a:lnTo>
                <a:lnTo>
                  <a:pt x="3057" y="57"/>
                </a:lnTo>
                <a:lnTo>
                  <a:pt x="3212" y="73"/>
                </a:lnTo>
                <a:lnTo>
                  <a:pt x="3365" y="92"/>
                </a:lnTo>
                <a:lnTo>
                  <a:pt x="3518" y="114"/>
                </a:lnTo>
                <a:lnTo>
                  <a:pt x="3520" y="101"/>
                </a:lnTo>
                <a:close/>
              </a:path>
            </a:pathLst>
          </a:custGeom>
          <a:solidFill>
            <a:srgbClr val="000000"/>
          </a:solidFill>
          <a:ln w="9525">
            <a:solidFill>
              <a:srgbClr val="FF0000"/>
            </a:solidFill>
            <a:round/>
            <a:headEnd/>
            <a:tailEnd/>
          </a:ln>
        </p:spPr>
        <p:txBody>
          <a:bodyPr/>
          <a:lstStyle/>
          <a:p>
            <a:endParaRPr lang="en-US"/>
          </a:p>
        </p:txBody>
      </p:sp>
      <p:sp>
        <p:nvSpPr>
          <p:cNvPr id="33815" name="Freeform 26"/>
          <p:cNvSpPr>
            <a:spLocks/>
          </p:cNvSpPr>
          <p:nvPr/>
        </p:nvSpPr>
        <p:spPr bwMode="auto">
          <a:xfrm>
            <a:off x="6289675" y="5740400"/>
            <a:ext cx="50800" cy="128588"/>
          </a:xfrm>
          <a:custGeom>
            <a:avLst/>
            <a:gdLst>
              <a:gd name="T0" fmla="*/ 27 w 32"/>
              <a:gd name="T1" fmla="*/ 0 h 81"/>
              <a:gd name="T2" fmla="*/ 20 w 32"/>
              <a:gd name="T3" fmla="*/ 5 h 81"/>
              <a:gd name="T4" fmla="*/ 0 w 32"/>
              <a:gd name="T5" fmla="*/ 78 h 81"/>
              <a:gd name="T6" fmla="*/ 11 w 32"/>
              <a:gd name="T7" fmla="*/ 81 h 81"/>
              <a:gd name="T8" fmla="*/ 32 w 32"/>
              <a:gd name="T9" fmla="*/ 7 h 81"/>
              <a:gd name="T10" fmla="*/ 25 w 32"/>
              <a:gd name="T11" fmla="*/ 12 h 81"/>
              <a:gd name="T12" fmla="*/ 27 w 32"/>
              <a:gd name="T13" fmla="*/ 0 h 81"/>
              <a:gd name="T14" fmla="*/ 21 w 32"/>
              <a:gd name="T15" fmla="*/ 0 h 81"/>
              <a:gd name="T16" fmla="*/ 20 w 32"/>
              <a:gd name="T17" fmla="*/ 5 h 81"/>
              <a:gd name="T18" fmla="*/ 27 w 32"/>
              <a:gd name="T19" fmla="*/ 0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81"/>
              <a:gd name="T32" fmla="*/ 32 w 32"/>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81">
                <a:moveTo>
                  <a:pt x="27" y="0"/>
                </a:moveTo>
                <a:lnTo>
                  <a:pt x="20" y="5"/>
                </a:lnTo>
                <a:lnTo>
                  <a:pt x="0" y="78"/>
                </a:lnTo>
                <a:lnTo>
                  <a:pt x="11" y="81"/>
                </a:lnTo>
                <a:lnTo>
                  <a:pt x="32" y="7"/>
                </a:lnTo>
                <a:lnTo>
                  <a:pt x="25" y="12"/>
                </a:lnTo>
                <a:lnTo>
                  <a:pt x="27" y="0"/>
                </a:lnTo>
                <a:lnTo>
                  <a:pt x="21" y="0"/>
                </a:lnTo>
                <a:lnTo>
                  <a:pt x="20" y="5"/>
                </a:lnTo>
                <a:lnTo>
                  <a:pt x="27" y="0"/>
                </a:lnTo>
                <a:close/>
              </a:path>
            </a:pathLst>
          </a:custGeom>
          <a:solidFill>
            <a:srgbClr val="000000"/>
          </a:solidFill>
          <a:ln w="9525">
            <a:noFill/>
            <a:round/>
            <a:headEnd/>
            <a:tailEnd/>
          </a:ln>
        </p:spPr>
        <p:txBody>
          <a:bodyPr/>
          <a:lstStyle/>
          <a:p>
            <a:endParaRPr lang="en-US"/>
          </a:p>
        </p:txBody>
      </p:sp>
      <p:sp>
        <p:nvSpPr>
          <p:cNvPr id="33816" name="Freeform 27"/>
          <p:cNvSpPr>
            <a:spLocks/>
          </p:cNvSpPr>
          <p:nvPr/>
        </p:nvSpPr>
        <p:spPr bwMode="auto">
          <a:xfrm>
            <a:off x="6329363" y="5740400"/>
            <a:ext cx="68262" cy="25400"/>
          </a:xfrm>
          <a:custGeom>
            <a:avLst/>
            <a:gdLst>
              <a:gd name="T0" fmla="*/ 41 w 43"/>
              <a:gd name="T1" fmla="*/ 10 h 16"/>
              <a:gd name="T2" fmla="*/ 37 w 43"/>
              <a:gd name="T3" fmla="*/ 3 h 16"/>
              <a:gd name="T4" fmla="*/ 2 w 43"/>
              <a:gd name="T5" fmla="*/ 0 h 16"/>
              <a:gd name="T6" fmla="*/ 0 w 43"/>
              <a:gd name="T7" fmla="*/ 12 h 16"/>
              <a:gd name="T8" fmla="*/ 36 w 43"/>
              <a:gd name="T9" fmla="*/ 16 h 16"/>
              <a:gd name="T10" fmla="*/ 30 w 43"/>
              <a:gd name="T11" fmla="*/ 9 h 16"/>
              <a:gd name="T12" fmla="*/ 41 w 43"/>
              <a:gd name="T13" fmla="*/ 10 h 16"/>
              <a:gd name="T14" fmla="*/ 43 w 43"/>
              <a:gd name="T15" fmla="*/ 5 h 16"/>
              <a:gd name="T16" fmla="*/ 37 w 43"/>
              <a:gd name="T17" fmla="*/ 3 h 16"/>
              <a:gd name="T18" fmla="*/ 41 w 43"/>
              <a:gd name="T19" fmla="*/ 1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16"/>
              <a:gd name="T32" fmla="*/ 43 w 43"/>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16">
                <a:moveTo>
                  <a:pt x="41" y="10"/>
                </a:moveTo>
                <a:lnTo>
                  <a:pt x="37" y="3"/>
                </a:lnTo>
                <a:lnTo>
                  <a:pt x="2" y="0"/>
                </a:lnTo>
                <a:lnTo>
                  <a:pt x="0" y="12"/>
                </a:lnTo>
                <a:lnTo>
                  <a:pt x="36" y="16"/>
                </a:lnTo>
                <a:lnTo>
                  <a:pt x="30" y="9"/>
                </a:lnTo>
                <a:lnTo>
                  <a:pt x="41" y="10"/>
                </a:lnTo>
                <a:lnTo>
                  <a:pt x="43" y="5"/>
                </a:lnTo>
                <a:lnTo>
                  <a:pt x="37" y="3"/>
                </a:lnTo>
                <a:lnTo>
                  <a:pt x="41" y="10"/>
                </a:lnTo>
                <a:close/>
              </a:path>
            </a:pathLst>
          </a:custGeom>
          <a:solidFill>
            <a:srgbClr val="000000"/>
          </a:solidFill>
          <a:ln w="9525">
            <a:noFill/>
            <a:round/>
            <a:headEnd/>
            <a:tailEnd/>
          </a:ln>
        </p:spPr>
        <p:txBody>
          <a:bodyPr/>
          <a:lstStyle/>
          <a:p>
            <a:endParaRPr lang="en-US"/>
          </a:p>
        </p:txBody>
      </p:sp>
      <p:sp>
        <p:nvSpPr>
          <p:cNvPr id="33817" name="Freeform 28"/>
          <p:cNvSpPr>
            <a:spLocks/>
          </p:cNvSpPr>
          <p:nvPr/>
        </p:nvSpPr>
        <p:spPr bwMode="auto">
          <a:xfrm>
            <a:off x="6343650" y="5754688"/>
            <a:ext cx="50800" cy="139700"/>
          </a:xfrm>
          <a:custGeom>
            <a:avLst/>
            <a:gdLst>
              <a:gd name="T0" fmla="*/ 3 w 32"/>
              <a:gd name="T1" fmla="*/ 87 h 88"/>
              <a:gd name="T2" fmla="*/ 11 w 32"/>
              <a:gd name="T3" fmla="*/ 83 h 88"/>
              <a:gd name="T4" fmla="*/ 32 w 32"/>
              <a:gd name="T5" fmla="*/ 1 h 88"/>
              <a:gd name="T6" fmla="*/ 21 w 32"/>
              <a:gd name="T7" fmla="*/ 0 h 88"/>
              <a:gd name="T8" fmla="*/ 0 w 32"/>
              <a:gd name="T9" fmla="*/ 80 h 88"/>
              <a:gd name="T10" fmla="*/ 7 w 32"/>
              <a:gd name="T11" fmla="*/ 76 h 88"/>
              <a:gd name="T12" fmla="*/ 3 w 32"/>
              <a:gd name="T13" fmla="*/ 87 h 88"/>
              <a:gd name="T14" fmla="*/ 9 w 32"/>
              <a:gd name="T15" fmla="*/ 88 h 88"/>
              <a:gd name="T16" fmla="*/ 11 w 32"/>
              <a:gd name="T17" fmla="*/ 83 h 88"/>
              <a:gd name="T18" fmla="*/ 3 w 32"/>
              <a:gd name="T19" fmla="*/ 87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88"/>
              <a:gd name="T32" fmla="*/ 32 w 32"/>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88">
                <a:moveTo>
                  <a:pt x="3" y="87"/>
                </a:moveTo>
                <a:lnTo>
                  <a:pt x="11" y="83"/>
                </a:lnTo>
                <a:lnTo>
                  <a:pt x="32" y="1"/>
                </a:lnTo>
                <a:lnTo>
                  <a:pt x="21" y="0"/>
                </a:lnTo>
                <a:lnTo>
                  <a:pt x="0" y="80"/>
                </a:lnTo>
                <a:lnTo>
                  <a:pt x="7" y="76"/>
                </a:lnTo>
                <a:lnTo>
                  <a:pt x="3" y="87"/>
                </a:lnTo>
                <a:lnTo>
                  <a:pt x="9" y="88"/>
                </a:lnTo>
                <a:lnTo>
                  <a:pt x="11" y="83"/>
                </a:lnTo>
                <a:lnTo>
                  <a:pt x="3" y="87"/>
                </a:lnTo>
                <a:close/>
              </a:path>
            </a:pathLst>
          </a:custGeom>
          <a:solidFill>
            <a:srgbClr val="000000"/>
          </a:solidFill>
          <a:ln w="9525">
            <a:noFill/>
            <a:round/>
            <a:headEnd/>
            <a:tailEnd/>
          </a:ln>
        </p:spPr>
        <p:txBody>
          <a:bodyPr/>
          <a:lstStyle/>
          <a:p>
            <a:endParaRPr lang="en-US"/>
          </a:p>
        </p:txBody>
      </p:sp>
      <p:sp>
        <p:nvSpPr>
          <p:cNvPr id="33818" name="Freeform 29"/>
          <p:cNvSpPr>
            <a:spLocks/>
          </p:cNvSpPr>
          <p:nvPr/>
        </p:nvSpPr>
        <p:spPr bwMode="auto">
          <a:xfrm>
            <a:off x="6296025" y="5861050"/>
            <a:ext cx="58738" cy="31750"/>
          </a:xfrm>
          <a:custGeom>
            <a:avLst/>
            <a:gdLst>
              <a:gd name="T0" fmla="*/ 1 w 37"/>
              <a:gd name="T1" fmla="*/ 5 h 20"/>
              <a:gd name="T2" fmla="*/ 0 w 37"/>
              <a:gd name="T3" fmla="*/ 11 h 20"/>
              <a:gd name="T4" fmla="*/ 33 w 37"/>
              <a:gd name="T5" fmla="*/ 20 h 20"/>
              <a:gd name="T6" fmla="*/ 37 w 37"/>
              <a:gd name="T7" fmla="*/ 9 h 20"/>
              <a:gd name="T8" fmla="*/ 3 w 37"/>
              <a:gd name="T9" fmla="*/ 0 h 20"/>
              <a:gd name="T10" fmla="*/ 1 w 37"/>
              <a:gd name="T11" fmla="*/ 5 h 20"/>
              <a:gd name="T12" fmla="*/ 0 60000 65536"/>
              <a:gd name="T13" fmla="*/ 0 60000 65536"/>
              <a:gd name="T14" fmla="*/ 0 60000 65536"/>
              <a:gd name="T15" fmla="*/ 0 60000 65536"/>
              <a:gd name="T16" fmla="*/ 0 60000 65536"/>
              <a:gd name="T17" fmla="*/ 0 60000 65536"/>
              <a:gd name="T18" fmla="*/ 0 w 37"/>
              <a:gd name="T19" fmla="*/ 0 h 20"/>
              <a:gd name="T20" fmla="*/ 37 w 3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37" h="20">
                <a:moveTo>
                  <a:pt x="1" y="5"/>
                </a:moveTo>
                <a:lnTo>
                  <a:pt x="0" y="11"/>
                </a:lnTo>
                <a:lnTo>
                  <a:pt x="33" y="20"/>
                </a:lnTo>
                <a:lnTo>
                  <a:pt x="37" y="9"/>
                </a:lnTo>
                <a:lnTo>
                  <a:pt x="3" y="0"/>
                </a:lnTo>
                <a:lnTo>
                  <a:pt x="1" y="5"/>
                </a:lnTo>
                <a:close/>
              </a:path>
            </a:pathLst>
          </a:custGeom>
          <a:solidFill>
            <a:srgbClr val="000000"/>
          </a:solidFill>
          <a:ln w="9525">
            <a:noFill/>
            <a:round/>
            <a:headEnd/>
            <a:tailEnd/>
          </a:ln>
        </p:spPr>
        <p:txBody>
          <a:bodyPr/>
          <a:lstStyle/>
          <a:p>
            <a:endParaRPr lang="en-US"/>
          </a:p>
        </p:txBody>
      </p:sp>
      <p:sp>
        <p:nvSpPr>
          <p:cNvPr id="33819" name="Freeform 30"/>
          <p:cNvSpPr>
            <a:spLocks/>
          </p:cNvSpPr>
          <p:nvPr/>
        </p:nvSpPr>
        <p:spPr bwMode="auto">
          <a:xfrm>
            <a:off x="6719888" y="5867400"/>
            <a:ext cx="33337" cy="58738"/>
          </a:xfrm>
          <a:custGeom>
            <a:avLst/>
            <a:gdLst>
              <a:gd name="T0" fmla="*/ 12 w 21"/>
              <a:gd name="T1" fmla="*/ 10 h 37"/>
              <a:gd name="T2" fmla="*/ 9 w 21"/>
              <a:gd name="T3" fmla="*/ 3 h 37"/>
              <a:gd name="T4" fmla="*/ 0 w 21"/>
              <a:gd name="T5" fmla="*/ 35 h 37"/>
              <a:gd name="T6" fmla="*/ 10 w 21"/>
              <a:gd name="T7" fmla="*/ 37 h 37"/>
              <a:gd name="T8" fmla="*/ 19 w 21"/>
              <a:gd name="T9" fmla="*/ 7 h 37"/>
              <a:gd name="T10" fmla="*/ 16 w 21"/>
              <a:gd name="T11" fmla="*/ 0 h 37"/>
              <a:gd name="T12" fmla="*/ 19 w 21"/>
              <a:gd name="T13" fmla="*/ 7 h 37"/>
              <a:gd name="T14" fmla="*/ 21 w 21"/>
              <a:gd name="T15" fmla="*/ 1 h 37"/>
              <a:gd name="T16" fmla="*/ 16 w 21"/>
              <a:gd name="T17" fmla="*/ 0 h 37"/>
              <a:gd name="T18" fmla="*/ 12 w 21"/>
              <a:gd name="T19" fmla="*/ 1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37"/>
              <a:gd name="T32" fmla="*/ 21 w 21"/>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37">
                <a:moveTo>
                  <a:pt x="12" y="10"/>
                </a:moveTo>
                <a:lnTo>
                  <a:pt x="9" y="3"/>
                </a:lnTo>
                <a:lnTo>
                  <a:pt x="0" y="35"/>
                </a:lnTo>
                <a:lnTo>
                  <a:pt x="10" y="37"/>
                </a:lnTo>
                <a:lnTo>
                  <a:pt x="19" y="7"/>
                </a:lnTo>
                <a:lnTo>
                  <a:pt x="16" y="0"/>
                </a:lnTo>
                <a:lnTo>
                  <a:pt x="19" y="7"/>
                </a:lnTo>
                <a:lnTo>
                  <a:pt x="21" y="1"/>
                </a:lnTo>
                <a:lnTo>
                  <a:pt x="16" y="0"/>
                </a:lnTo>
                <a:lnTo>
                  <a:pt x="12" y="10"/>
                </a:lnTo>
                <a:close/>
              </a:path>
            </a:pathLst>
          </a:custGeom>
          <a:solidFill>
            <a:srgbClr val="000000"/>
          </a:solidFill>
          <a:ln w="9525">
            <a:noFill/>
            <a:round/>
            <a:headEnd/>
            <a:tailEnd/>
          </a:ln>
        </p:spPr>
        <p:txBody>
          <a:bodyPr/>
          <a:lstStyle/>
          <a:p>
            <a:endParaRPr lang="en-US"/>
          </a:p>
        </p:txBody>
      </p:sp>
      <p:sp>
        <p:nvSpPr>
          <p:cNvPr id="33820" name="Freeform 31"/>
          <p:cNvSpPr>
            <a:spLocks/>
          </p:cNvSpPr>
          <p:nvPr/>
        </p:nvSpPr>
        <p:spPr bwMode="auto">
          <a:xfrm>
            <a:off x="6699250" y="5856288"/>
            <a:ext cx="46038" cy="26987"/>
          </a:xfrm>
          <a:custGeom>
            <a:avLst/>
            <a:gdLst>
              <a:gd name="T0" fmla="*/ 11 w 29"/>
              <a:gd name="T1" fmla="*/ 8 h 17"/>
              <a:gd name="T2" fmla="*/ 4 w 29"/>
              <a:gd name="T3" fmla="*/ 12 h 17"/>
              <a:gd name="T4" fmla="*/ 25 w 29"/>
              <a:gd name="T5" fmla="*/ 17 h 17"/>
              <a:gd name="T6" fmla="*/ 29 w 29"/>
              <a:gd name="T7" fmla="*/ 7 h 17"/>
              <a:gd name="T8" fmla="*/ 7 w 29"/>
              <a:gd name="T9" fmla="*/ 1 h 17"/>
              <a:gd name="T10" fmla="*/ 0 w 29"/>
              <a:gd name="T11" fmla="*/ 5 h 17"/>
              <a:gd name="T12" fmla="*/ 7 w 29"/>
              <a:gd name="T13" fmla="*/ 1 h 17"/>
              <a:gd name="T14" fmla="*/ 2 w 29"/>
              <a:gd name="T15" fmla="*/ 0 h 17"/>
              <a:gd name="T16" fmla="*/ 0 w 29"/>
              <a:gd name="T17" fmla="*/ 5 h 17"/>
              <a:gd name="T18" fmla="*/ 11 w 29"/>
              <a:gd name="T19" fmla="*/ 8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17"/>
              <a:gd name="T32" fmla="*/ 29 w 2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17">
                <a:moveTo>
                  <a:pt x="11" y="8"/>
                </a:moveTo>
                <a:lnTo>
                  <a:pt x="4" y="12"/>
                </a:lnTo>
                <a:lnTo>
                  <a:pt x="25" y="17"/>
                </a:lnTo>
                <a:lnTo>
                  <a:pt x="29" y="7"/>
                </a:lnTo>
                <a:lnTo>
                  <a:pt x="7" y="1"/>
                </a:lnTo>
                <a:lnTo>
                  <a:pt x="0" y="5"/>
                </a:lnTo>
                <a:lnTo>
                  <a:pt x="7" y="1"/>
                </a:lnTo>
                <a:lnTo>
                  <a:pt x="2" y="0"/>
                </a:lnTo>
                <a:lnTo>
                  <a:pt x="0" y="5"/>
                </a:lnTo>
                <a:lnTo>
                  <a:pt x="11" y="8"/>
                </a:lnTo>
                <a:close/>
              </a:path>
            </a:pathLst>
          </a:custGeom>
          <a:solidFill>
            <a:srgbClr val="000000"/>
          </a:solidFill>
          <a:ln w="9525">
            <a:noFill/>
            <a:round/>
            <a:headEnd/>
            <a:tailEnd/>
          </a:ln>
        </p:spPr>
        <p:txBody>
          <a:bodyPr/>
          <a:lstStyle/>
          <a:p>
            <a:endParaRPr lang="en-US"/>
          </a:p>
        </p:txBody>
      </p:sp>
      <p:sp>
        <p:nvSpPr>
          <p:cNvPr id="33821" name="Freeform 32"/>
          <p:cNvSpPr>
            <a:spLocks/>
          </p:cNvSpPr>
          <p:nvPr/>
        </p:nvSpPr>
        <p:spPr bwMode="auto">
          <a:xfrm>
            <a:off x="6681788" y="5864225"/>
            <a:ext cx="34925" cy="61913"/>
          </a:xfrm>
          <a:custGeom>
            <a:avLst/>
            <a:gdLst>
              <a:gd name="T0" fmla="*/ 9 w 22"/>
              <a:gd name="T1" fmla="*/ 27 h 39"/>
              <a:gd name="T2" fmla="*/ 13 w 22"/>
              <a:gd name="T3" fmla="*/ 34 h 39"/>
              <a:gd name="T4" fmla="*/ 22 w 22"/>
              <a:gd name="T5" fmla="*/ 3 h 39"/>
              <a:gd name="T6" fmla="*/ 11 w 22"/>
              <a:gd name="T7" fmla="*/ 0 h 39"/>
              <a:gd name="T8" fmla="*/ 2 w 22"/>
              <a:gd name="T9" fmla="*/ 32 h 39"/>
              <a:gd name="T10" fmla="*/ 6 w 22"/>
              <a:gd name="T11" fmla="*/ 39 h 39"/>
              <a:gd name="T12" fmla="*/ 2 w 22"/>
              <a:gd name="T13" fmla="*/ 32 h 39"/>
              <a:gd name="T14" fmla="*/ 0 w 22"/>
              <a:gd name="T15" fmla="*/ 37 h 39"/>
              <a:gd name="T16" fmla="*/ 6 w 22"/>
              <a:gd name="T17" fmla="*/ 39 h 39"/>
              <a:gd name="T18" fmla="*/ 9 w 22"/>
              <a:gd name="T19" fmla="*/ 27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39"/>
              <a:gd name="T32" fmla="*/ 22 w 22"/>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39">
                <a:moveTo>
                  <a:pt x="9" y="27"/>
                </a:moveTo>
                <a:lnTo>
                  <a:pt x="13" y="34"/>
                </a:lnTo>
                <a:lnTo>
                  <a:pt x="22" y="3"/>
                </a:lnTo>
                <a:lnTo>
                  <a:pt x="11" y="0"/>
                </a:lnTo>
                <a:lnTo>
                  <a:pt x="2" y="32"/>
                </a:lnTo>
                <a:lnTo>
                  <a:pt x="6" y="39"/>
                </a:lnTo>
                <a:lnTo>
                  <a:pt x="2" y="32"/>
                </a:lnTo>
                <a:lnTo>
                  <a:pt x="0" y="37"/>
                </a:lnTo>
                <a:lnTo>
                  <a:pt x="6" y="39"/>
                </a:lnTo>
                <a:lnTo>
                  <a:pt x="9" y="27"/>
                </a:lnTo>
                <a:close/>
              </a:path>
            </a:pathLst>
          </a:custGeom>
          <a:solidFill>
            <a:srgbClr val="000000"/>
          </a:solidFill>
          <a:ln w="9525">
            <a:noFill/>
            <a:round/>
            <a:headEnd/>
            <a:tailEnd/>
          </a:ln>
        </p:spPr>
        <p:txBody>
          <a:bodyPr/>
          <a:lstStyle/>
          <a:p>
            <a:endParaRPr lang="en-US"/>
          </a:p>
        </p:txBody>
      </p:sp>
      <p:sp>
        <p:nvSpPr>
          <p:cNvPr id="33822" name="Freeform 33"/>
          <p:cNvSpPr>
            <a:spLocks/>
          </p:cNvSpPr>
          <p:nvPr/>
        </p:nvSpPr>
        <p:spPr bwMode="auto">
          <a:xfrm>
            <a:off x="6691313" y="5907088"/>
            <a:ext cx="44450" cy="26987"/>
          </a:xfrm>
          <a:custGeom>
            <a:avLst/>
            <a:gdLst>
              <a:gd name="T0" fmla="*/ 18 w 28"/>
              <a:gd name="T1" fmla="*/ 10 h 17"/>
              <a:gd name="T2" fmla="*/ 25 w 28"/>
              <a:gd name="T3" fmla="*/ 5 h 17"/>
              <a:gd name="T4" fmla="*/ 3 w 28"/>
              <a:gd name="T5" fmla="*/ 0 h 17"/>
              <a:gd name="T6" fmla="*/ 0 w 28"/>
              <a:gd name="T7" fmla="*/ 12 h 17"/>
              <a:gd name="T8" fmla="*/ 21 w 28"/>
              <a:gd name="T9" fmla="*/ 17 h 17"/>
              <a:gd name="T10" fmla="*/ 28 w 28"/>
              <a:gd name="T11" fmla="*/ 12 h 17"/>
              <a:gd name="T12" fmla="*/ 21 w 28"/>
              <a:gd name="T13" fmla="*/ 17 h 17"/>
              <a:gd name="T14" fmla="*/ 28 w 28"/>
              <a:gd name="T15" fmla="*/ 17 h 17"/>
              <a:gd name="T16" fmla="*/ 28 w 28"/>
              <a:gd name="T17" fmla="*/ 12 h 17"/>
              <a:gd name="T18" fmla="*/ 18 w 28"/>
              <a:gd name="T19" fmla="*/ 1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7"/>
              <a:gd name="T32" fmla="*/ 28 w 2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7">
                <a:moveTo>
                  <a:pt x="18" y="10"/>
                </a:moveTo>
                <a:lnTo>
                  <a:pt x="25" y="5"/>
                </a:lnTo>
                <a:lnTo>
                  <a:pt x="3" y="0"/>
                </a:lnTo>
                <a:lnTo>
                  <a:pt x="0" y="12"/>
                </a:lnTo>
                <a:lnTo>
                  <a:pt x="21" y="17"/>
                </a:lnTo>
                <a:lnTo>
                  <a:pt x="28" y="12"/>
                </a:lnTo>
                <a:lnTo>
                  <a:pt x="21" y="17"/>
                </a:lnTo>
                <a:lnTo>
                  <a:pt x="28" y="17"/>
                </a:lnTo>
                <a:lnTo>
                  <a:pt x="28" y="12"/>
                </a:lnTo>
                <a:lnTo>
                  <a:pt x="18" y="10"/>
                </a:lnTo>
                <a:close/>
              </a:path>
            </a:pathLst>
          </a:custGeom>
          <a:solidFill>
            <a:srgbClr val="000000"/>
          </a:solidFill>
          <a:ln w="9525">
            <a:noFill/>
            <a:round/>
            <a:headEnd/>
            <a:tailEnd/>
          </a:ln>
        </p:spPr>
        <p:txBody>
          <a:bodyPr/>
          <a:lstStyle/>
          <a:p>
            <a:endParaRPr lang="en-US"/>
          </a:p>
        </p:txBody>
      </p:sp>
      <p:sp>
        <p:nvSpPr>
          <p:cNvPr id="33823" name="Freeform 34"/>
          <p:cNvSpPr>
            <a:spLocks/>
          </p:cNvSpPr>
          <p:nvPr/>
        </p:nvSpPr>
        <p:spPr bwMode="auto">
          <a:xfrm>
            <a:off x="747713" y="5697538"/>
            <a:ext cx="5559425" cy="239712"/>
          </a:xfrm>
          <a:custGeom>
            <a:avLst/>
            <a:gdLst>
              <a:gd name="T0" fmla="*/ 3502 w 3502"/>
              <a:gd name="T1" fmla="*/ 92 h 151"/>
              <a:gd name="T2" fmla="*/ 3306 w 3502"/>
              <a:gd name="T3" fmla="*/ 71 h 151"/>
              <a:gd name="T4" fmla="*/ 3117 w 3502"/>
              <a:gd name="T5" fmla="*/ 53 h 151"/>
              <a:gd name="T6" fmla="*/ 2930 w 3502"/>
              <a:gd name="T7" fmla="*/ 39 h 151"/>
              <a:gd name="T8" fmla="*/ 2749 w 3502"/>
              <a:gd name="T9" fmla="*/ 27 h 151"/>
              <a:gd name="T10" fmla="*/ 2572 w 3502"/>
              <a:gd name="T11" fmla="*/ 18 h 151"/>
              <a:gd name="T12" fmla="*/ 2400 w 3502"/>
              <a:gd name="T13" fmla="*/ 9 h 151"/>
              <a:gd name="T14" fmla="*/ 2232 w 3502"/>
              <a:gd name="T15" fmla="*/ 4 h 151"/>
              <a:gd name="T16" fmla="*/ 2070 w 3502"/>
              <a:gd name="T17" fmla="*/ 0 h 151"/>
              <a:gd name="T18" fmla="*/ 1914 w 3502"/>
              <a:gd name="T19" fmla="*/ 0 h 151"/>
              <a:gd name="T20" fmla="*/ 1761 w 3502"/>
              <a:gd name="T21" fmla="*/ 0 h 151"/>
              <a:gd name="T22" fmla="*/ 1615 w 3502"/>
              <a:gd name="T23" fmla="*/ 2 h 151"/>
              <a:gd name="T24" fmla="*/ 1474 w 3502"/>
              <a:gd name="T25" fmla="*/ 4 h 151"/>
              <a:gd name="T26" fmla="*/ 1337 w 3502"/>
              <a:gd name="T27" fmla="*/ 9 h 151"/>
              <a:gd name="T28" fmla="*/ 1207 w 3502"/>
              <a:gd name="T29" fmla="*/ 14 h 151"/>
              <a:gd name="T30" fmla="*/ 1084 w 3502"/>
              <a:gd name="T31" fmla="*/ 21 h 151"/>
              <a:gd name="T32" fmla="*/ 965 w 3502"/>
              <a:gd name="T33" fmla="*/ 28 h 151"/>
              <a:gd name="T34" fmla="*/ 853 w 3502"/>
              <a:gd name="T35" fmla="*/ 36 h 151"/>
              <a:gd name="T36" fmla="*/ 747 w 3502"/>
              <a:gd name="T37" fmla="*/ 44 h 151"/>
              <a:gd name="T38" fmla="*/ 648 w 3502"/>
              <a:gd name="T39" fmla="*/ 53 h 151"/>
              <a:gd name="T40" fmla="*/ 555 w 3502"/>
              <a:gd name="T41" fmla="*/ 64 h 151"/>
              <a:gd name="T42" fmla="*/ 390 w 3502"/>
              <a:gd name="T43" fmla="*/ 82 h 151"/>
              <a:gd name="T44" fmla="*/ 253 w 3502"/>
              <a:gd name="T45" fmla="*/ 100 h 151"/>
              <a:gd name="T46" fmla="*/ 64 w 3502"/>
              <a:gd name="T47" fmla="*/ 128 h 151"/>
              <a:gd name="T48" fmla="*/ 0 w 3502"/>
              <a:gd name="T49" fmla="*/ 140 h 151"/>
              <a:gd name="T50" fmla="*/ 2 w 3502"/>
              <a:gd name="T51" fmla="*/ 151 h 151"/>
              <a:gd name="T52" fmla="*/ 66 w 3502"/>
              <a:gd name="T53" fmla="*/ 140 h 151"/>
              <a:gd name="T54" fmla="*/ 254 w 3502"/>
              <a:gd name="T55" fmla="*/ 110 h 151"/>
              <a:gd name="T56" fmla="*/ 391 w 3502"/>
              <a:gd name="T57" fmla="*/ 92 h 151"/>
              <a:gd name="T58" fmla="*/ 557 w 3502"/>
              <a:gd name="T59" fmla="*/ 75 h 151"/>
              <a:gd name="T60" fmla="*/ 650 w 3502"/>
              <a:gd name="T61" fmla="*/ 66 h 151"/>
              <a:gd name="T62" fmla="*/ 749 w 3502"/>
              <a:gd name="T63" fmla="*/ 57 h 151"/>
              <a:gd name="T64" fmla="*/ 854 w 3502"/>
              <a:gd name="T65" fmla="*/ 48 h 151"/>
              <a:gd name="T66" fmla="*/ 966 w 3502"/>
              <a:gd name="T67" fmla="*/ 39 h 151"/>
              <a:gd name="T68" fmla="*/ 1084 w 3502"/>
              <a:gd name="T69" fmla="*/ 32 h 151"/>
              <a:gd name="T70" fmla="*/ 1209 w 3502"/>
              <a:gd name="T71" fmla="*/ 27 h 151"/>
              <a:gd name="T72" fmla="*/ 1339 w 3502"/>
              <a:gd name="T73" fmla="*/ 20 h 151"/>
              <a:gd name="T74" fmla="*/ 1474 w 3502"/>
              <a:gd name="T75" fmla="*/ 16 h 151"/>
              <a:gd name="T76" fmla="*/ 1615 w 3502"/>
              <a:gd name="T77" fmla="*/ 12 h 151"/>
              <a:gd name="T78" fmla="*/ 1761 w 3502"/>
              <a:gd name="T79" fmla="*/ 11 h 151"/>
              <a:gd name="T80" fmla="*/ 1914 w 3502"/>
              <a:gd name="T81" fmla="*/ 11 h 151"/>
              <a:gd name="T82" fmla="*/ 2070 w 3502"/>
              <a:gd name="T83" fmla="*/ 12 h 151"/>
              <a:gd name="T84" fmla="*/ 2232 w 3502"/>
              <a:gd name="T85" fmla="*/ 16 h 151"/>
              <a:gd name="T86" fmla="*/ 2400 w 3502"/>
              <a:gd name="T87" fmla="*/ 21 h 151"/>
              <a:gd name="T88" fmla="*/ 2572 w 3502"/>
              <a:gd name="T89" fmla="*/ 28 h 151"/>
              <a:gd name="T90" fmla="*/ 2749 w 3502"/>
              <a:gd name="T91" fmla="*/ 39 h 151"/>
              <a:gd name="T92" fmla="*/ 2930 w 3502"/>
              <a:gd name="T93" fmla="*/ 50 h 151"/>
              <a:gd name="T94" fmla="*/ 3115 w 3502"/>
              <a:gd name="T95" fmla="*/ 66 h 151"/>
              <a:gd name="T96" fmla="*/ 3306 w 3502"/>
              <a:gd name="T97" fmla="*/ 84 h 151"/>
              <a:gd name="T98" fmla="*/ 3500 w 3502"/>
              <a:gd name="T99" fmla="*/ 103 h 151"/>
              <a:gd name="T100" fmla="*/ 3502 w 3502"/>
              <a:gd name="T101" fmla="*/ 92 h 1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02"/>
              <a:gd name="T154" fmla="*/ 0 h 151"/>
              <a:gd name="T155" fmla="*/ 3502 w 3502"/>
              <a:gd name="T156" fmla="*/ 151 h 15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02" h="151">
                <a:moveTo>
                  <a:pt x="3502" y="92"/>
                </a:moveTo>
                <a:lnTo>
                  <a:pt x="3306" y="71"/>
                </a:lnTo>
                <a:lnTo>
                  <a:pt x="3117" y="53"/>
                </a:lnTo>
                <a:lnTo>
                  <a:pt x="2930" y="39"/>
                </a:lnTo>
                <a:lnTo>
                  <a:pt x="2749" y="27"/>
                </a:lnTo>
                <a:lnTo>
                  <a:pt x="2572" y="18"/>
                </a:lnTo>
                <a:lnTo>
                  <a:pt x="2400" y="9"/>
                </a:lnTo>
                <a:lnTo>
                  <a:pt x="2232" y="4"/>
                </a:lnTo>
                <a:lnTo>
                  <a:pt x="2070" y="0"/>
                </a:lnTo>
                <a:lnTo>
                  <a:pt x="1914" y="0"/>
                </a:lnTo>
                <a:lnTo>
                  <a:pt x="1761" y="0"/>
                </a:lnTo>
                <a:lnTo>
                  <a:pt x="1615" y="2"/>
                </a:lnTo>
                <a:lnTo>
                  <a:pt x="1474" y="4"/>
                </a:lnTo>
                <a:lnTo>
                  <a:pt x="1337" y="9"/>
                </a:lnTo>
                <a:lnTo>
                  <a:pt x="1207" y="14"/>
                </a:lnTo>
                <a:lnTo>
                  <a:pt x="1084" y="21"/>
                </a:lnTo>
                <a:lnTo>
                  <a:pt x="965" y="28"/>
                </a:lnTo>
                <a:lnTo>
                  <a:pt x="853" y="36"/>
                </a:lnTo>
                <a:lnTo>
                  <a:pt x="747" y="44"/>
                </a:lnTo>
                <a:lnTo>
                  <a:pt x="648" y="53"/>
                </a:lnTo>
                <a:lnTo>
                  <a:pt x="555" y="64"/>
                </a:lnTo>
                <a:lnTo>
                  <a:pt x="390" y="82"/>
                </a:lnTo>
                <a:lnTo>
                  <a:pt x="253" y="100"/>
                </a:lnTo>
                <a:lnTo>
                  <a:pt x="64" y="128"/>
                </a:lnTo>
                <a:lnTo>
                  <a:pt x="0" y="140"/>
                </a:lnTo>
                <a:lnTo>
                  <a:pt x="2" y="151"/>
                </a:lnTo>
                <a:lnTo>
                  <a:pt x="66" y="140"/>
                </a:lnTo>
                <a:lnTo>
                  <a:pt x="254" y="110"/>
                </a:lnTo>
                <a:lnTo>
                  <a:pt x="391" y="92"/>
                </a:lnTo>
                <a:lnTo>
                  <a:pt x="557" y="75"/>
                </a:lnTo>
                <a:lnTo>
                  <a:pt x="650" y="66"/>
                </a:lnTo>
                <a:lnTo>
                  <a:pt x="749" y="57"/>
                </a:lnTo>
                <a:lnTo>
                  <a:pt x="854" y="48"/>
                </a:lnTo>
                <a:lnTo>
                  <a:pt x="966" y="39"/>
                </a:lnTo>
                <a:lnTo>
                  <a:pt x="1084" y="32"/>
                </a:lnTo>
                <a:lnTo>
                  <a:pt x="1209" y="27"/>
                </a:lnTo>
                <a:lnTo>
                  <a:pt x="1339" y="20"/>
                </a:lnTo>
                <a:lnTo>
                  <a:pt x="1474" y="16"/>
                </a:lnTo>
                <a:lnTo>
                  <a:pt x="1615" y="12"/>
                </a:lnTo>
                <a:lnTo>
                  <a:pt x="1761" y="11"/>
                </a:lnTo>
                <a:lnTo>
                  <a:pt x="1914" y="11"/>
                </a:lnTo>
                <a:lnTo>
                  <a:pt x="2070" y="12"/>
                </a:lnTo>
                <a:lnTo>
                  <a:pt x="2232" y="16"/>
                </a:lnTo>
                <a:lnTo>
                  <a:pt x="2400" y="21"/>
                </a:lnTo>
                <a:lnTo>
                  <a:pt x="2572" y="28"/>
                </a:lnTo>
                <a:lnTo>
                  <a:pt x="2749" y="39"/>
                </a:lnTo>
                <a:lnTo>
                  <a:pt x="2930" y="50"/>
                </a:lnTo>
                <a:lnTo>
                  <a:pt x="3115" y="66"/>
                </a:lnTo>
                <a:lnTo>
                  <a:pt x="3306" y="84"/>
                </a:lnTo>
                <a:lnTo>
                  <a:pt x="3500" y="103"/>
                </a:lnTo>
                <a:lnTo>
                  <a:pt x="3502" y="92"/>
                </a:lnTo>
                <a:close/>
              </a:path>
            </a:pathLst>
          </a:custGeom>
          <a:solidFill>
            <a:srgbClr val="000000"/>
          </a:solidFill>
          <a:ln w="9525">
            <a:solidFill>
              <a:srgbClr val="FF0000"/>
            </a:solidFill>
            <a:round/>
            <a:headEnd/>
            <a:tailEnd/>
          </a:ln>
        </p:spPr>
        <p:txBody>
          <a:bodyPr/>
          <a:lstStyle/>
          <a:p>
            <a:endParaRPr lang="en-US"/>
          </a:p>
        </p:txBody>
      </p:sp>
      <p:sp>
        <p:nvSpPr>
          <p:cNvPr id="33824" name="Freeform 35"/>
          <p:cNvSpPr>
            <a:spLocks/>
          </p:cNvSpPr>
          <p:nvPr/>
        </p:nvSpPr>
        <p:spPr bwMode="auto">
          <a:xfrm>
            <a:off x="6721475" y="3921125"/>
            <a:ext cx="733425" cy="417513"/>
          </a:xfrm>
          <a:custGeom>
            <a:avLst/>
            <a:gdLst>
              <a:gd name="T0" fmla="*/ 390 w 462"/>
              <a:gd name="T1" fmla="*/ 0 h 263"/>
              <a:gd name="T2" fmla="*/ 385 w 462"/>
              <a:gd name="T3" fmla="*/ 7 h 263"/>
              <a:gd name="T4" fmla="*/ 383 w 462"/>
              <a:gd name="T5" fmla="*/ 16 h 263"/>
              <a:gd name="T6" fmla="*/ 389 w 462"/>
              <a:gd name="T7" fmla="*/ 25 h 263"/>
              <a:gd name="T8" fmla="*/ 396 w 462"/>
              <a:gd name="T9" fmla="*/ 30 h 263"/>
              <a:gd name="T10" fmla="*/ 415 w 462"/>
              <a:gd name="T11" fmla="*/ 37 h 263"/>
              <a:gd name="T12" fmla="*/ 422 w 462"/>
              <a:gd name="T13" fmla="*/ 37 h 263"/>
              <a:gd name="T14" fmla="*/ 421 w 462"/>
              <a:gd name="T15" fmla="*/ 35 h 263"/>
              <a:gd name="T16" fmla="*/ 410 w 462"/>
              <a:gd name="T17" fmla="*/ 46 h 263"/>
              <a:gd name="T18" fmla="*/ 406 w 462"/>
              <a:gd name="T19" fmla="*/ 57 h 263"/>
              <a:gd name="T20" fmla="*/ 408 w 462"/>
              <a:gd name="T21" fmla="*/ 64 h 263"/>
              <a:gd name="T22" fmla="*/ 413 w 462"/>
              <a:gd name="T23" fmla="*/ 73 h 263"/>
              <a:gd name="T24" fmla="*/ 428 w 462"/>
              <a:gd name="T25" fmla="*/ 80 h 263"/>
              <a:gd name="T26" fmla="*/ 453 w 462"/>
              <a:gd name="T27" fmla="*/ 88 h 263"/>
              <a:gd name="T28" fmla="*/ 458 w 462"/>
              <a:gd name="T29" fmla="*/ 92 h 263"/>
              <a:gd name="T30" fmla="*/ 456 w 462"/>
              <a:gd name="T31" fmla="*/ 96 h 263"/>
              <a:gd name="T32" fmla="*/ 447 w 462"/>
              <a:gd name="T33" fmla="*/ 101 h 263"/>
              <a:gd name="T34" fmla="*/ 446 w 462"/>
              <a:gd name="T35" fmla="*/ 103 h 263"/>
              <a:gd name="T36" fmla="*/ 449 w 462"/>
              <a:gd name="T37" fmla="*/ 108 h 263"/>
              <a:gd name="T38" fmla="*/ 447 w 462"/>
              <a:gd name="T39" fmla="*/ 117 h 263"/>
              <a:gd name="T40" fmla="*/ 435 w 462"/>
              <a:gd name="T41" fmla="*/ 122 h 263"/>
              <a:gd name="T42" fmla="*/ 429 w 462"/>
              <a:gd name="T43" fmla="*/ 131 h 263"/>
              <a:gd name="T44" fmla="*/ 435 w 462"/>
              <a:gd name="T45" fmla="*/ 138 h 263"/>
              <a:gd name="T46" fmla="*/ 413 w 462"/>
              <a:gd name="T47" fmla="*/ 158 h 263"/>
              <a:gd name="T48" fmla="*/ 405 w 462"/>
              <a:gd name="T49" fmla="*/ 170 h 263"/>
              <a:gd name="T50" fmla="*/ 403 w 462"/>
              <a:gd name="T51" fmla="*/ 181 h 263"/>
              <a:gd name="T52" fmla="*/ 397 w 462"/>
              <a:gd name="T53" fmla="*/ 188 h 263"/>
              <a:gd name="T54" fmla="*/ 387 w 462"/>
              <a:gd name="T55" fmla="*/ 192 h 263"/>
              <a:gd name="T56" fmla="*/ 381 w 462"/>
              <a:gd name="T57" fmla="*/ 197 h 263"/>
              <a:gd name="T58" fmla="*/ 376 w 462"/>
              <a:gd name="T59" fmla="*/ 204 h 263"/>
              <a:gd name="T60" fmla="*/ 378 w 462"/>
              <a:gd name="T61" fmla="*/ 216 h 263"/>
              <a:gd name="T62" fmla="*/ 374 w 462"/>
              <a:gd name="T63" fmla="*/ 222 h 263"/>
              <a:gd name="T64" fmla="*/ 362 w 462"/>
              <a:gd name="T65" fmla="*/ 225 h 263"/>
              <a:gd name="T66" fmla="*/ 360 w 462"/>
              <a:gd name="T67" fmla="*/ 231 h 263"/>
              <a:gd name="T68" fmla="*/ 365 w 462"/>
              <a:gd name="T69" fmla="*/ 236 h 263"/>
              <a:gd name="T70" fmla="*/ 367 w 462"/>
              <a:gd name="T71" fmla="*/ 239 h 263"/>
              <a:gd name="T72" fmla="*/ 367 w 462"/>
              <a:gd name="T73" fmla="*/ 245 h 263"/>
              <a:gd name="T74" fmla="*/ 358 w 462"/>
              <a:gd name="T75" fmla="*/ 254 h 263"/>
              <a:gd name="T76" fmla="*/ 342 w 462"/>
              <a:gd name="T77" fmla="*/ 263 h 263"/>
              <a:gd name="T78" fmla="*/ 11 w 462"/>
              <a:gd name="T79" fmla="*/ 17 h 26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62"/>
              <a:gd name="T121" fmla="*/ 0 h 263"/>
              <a:gd name="T122" fmla="*/ 462 w 462"/>
              <a:gd name="T123" fmla="*/ 263 h 26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62" h="263">
                <a:moveTo>
                  <a:pt x="11" y="17"/>
                </a:moveTo>
                <a:lnTo>
                  <a:pt x="390" y="0"/>
                </a:lnTo>
                <a:lnTo>
                  <a:pt x="387" y="1"/>
                </a:lnTo>
                <a:lnTo>
                  <a:pt x="385" y="7"/>
                </a:lnTo>
                <a:lnTo>
                  <a:pt x="383" y="10"/>
                </a:lnTo>
                <a:lnTo>
                  <a:pt x="383" y="16"/>
                </a:lnTo>
                <a:lnTo>
                  <a:pt x="387" y="23"/>
                </a:lnTo>
                <a:lnTo>
                  <a:pt x="389" y="25"/>
                </a:lnTo>
                <a:lnTo>
                  <a:pt x="392" y="28"/>
                </a:lnTo>
                <a:lnTo>
                  <a:pt x="396" y="30"/>
                </a:lnTo>
                <a:lnTo>
                  <a:pt x="401" y="32"/>
                </a:lnTo>
                <a:lnTo>
                  <a:pt x="415" y="37"/>
                </a:lnTo>
                <a:lnTo>
                  <a:pt x="421" y="37"/>
                </a:lnTo>
                <a:lnTo>
                  <a:pt x="422" y="37"/>
                </a:lnTo>
                <a:lnTo>
                  <a:pt x="421" y="37"/>
                </a:lnTo>
                <a:lnTo>
                  <a:pt x="421" y="35"/>
                </a:lnTo>
                <a:lnTo>
                  <a:pt x="413" y="41"/>
                </a:lnTo>
                <a:lnTo>
                  <a:pt x="410" y="46"/>
                </a:lnTo>
                <a:lnTo>
                  <a:pt x="406" y="53"/>
                </a:lnTo>
                <a:lnTo>
                  <a:pt x="406" y="57"/>
                </a:lnTo>
                <a:lnTo>
                  <a:pt x="406" y="60"/>
                </a:lnTo>
                <a:lnTo>
                  <a:pt x="408" y="64"/>
                </a:lnTo>
                <a:lnTo>
                  <a:pt x="410" y="69"/>
                </a:lnTo>
                <a:lnTo>
                  <a:pt x="413" y="73"/>
                </a:lnTo>
                <a:lnTo>
                  <a:pt x="421" y="76"/>
                </a:lnTo>
                <a:lnTo>
                  <a:pt x="428" y="80"/>
                </a:lnTo>
                <a:lnTo>
                  <a:pt x="438" y="83"/>
                </a:lnTo>
                <a:lnTo>
                  <a:pt x="453" y="88"/>
                </a:lnTo>
                <a:lnTo>
                  <a:pt x="456" y="90"/>
                </a:lnTo>
                <a:lnTo>
                  <a:pt x="458" y="92"/>
                </a:lnTo>
                <a:lnTo>
                  <a:pt x="458" y="94"/>
                </a:lnTo>
                <a:lnTo>
                  <a:pt x="456" y="96"/>
                </a:lnTo>
                <a:lnTo>
                  <a:pt x="451" y="97"/>
                </a:lnTo>
                <a:lnTo>
                  <a:pt x="447" y="101"/>
                </a:lnTo>
                <a:lnTo>
                  <a:pt x="446" y="101"/>
                </a:lnTo>
                <a:lnTo>
                  <a:pt x="446" y="103"/>
                </a:lnTo>
                <a:lnTo>
                  <a:pt x="446" y="106"/>
                </a:lnTo>
                <a:lnTo>
                  <a:pt x="449" y="108"/>
                </a:lnTo>
                <a:lnTo>
                  <a:pt x="462" y="113"/>
                </a:lnTo>
                <a:lnTo>
                  <a:pt x="447" y="117"/>
                </a:lnTo>
                <a:lnTo>
                  <a:pt x="440" y="120"/>
                </a:lnTo>
                <a:lnTo>
                  <a:pt x="435" y="122"/>
                </a:lnTo>
                <a:lnTo>
                  <a:pt x="431" y="126"/>
                </a:lnTo>
                <a:lnTo>
                  <a:pt x="429" y="131"/>
                </a:lnTo>
                <a:lnTo>
                  <a:pt x="431" y="135"/>
                </a:lnTo>
                <a:lnTo>
                  <a:pt x="435" y="138"/>
                </a:lnTo>
                <a:lnTo>
                  <a:pt x="421" y="152"/>
                </a:lnTo>
                <a:lnTo>
                  <a:pt x="413" y="158"/>
                </a:lnTo>
                <a:lnTo>
                  <a:pt x="408" y="165"/>
                </a:lnTo>
                <a:lnTo>
                  <a:pt x="405" y="170"/>
                </a:lnTo>
                <a:lnTo>
                  <a:pt x="403" y="176"/>
                </a:lnTo>
                <a:lnTo>
                  <a:pt x="403" y="181"/>
                </a:lnTo>
                <a:lnTo>
                  <a:pt x="405" y="188"/>
                </a:lnTo>
                <a:lnTo>
                  <a:pt x="397" y="188"/>
                </a:lnTo>
                <a:lnTo>
                  <a:pt x="392" y="190"/>
                </a:lnTo>
                <a:lnTo>
                  <a:pt x="387" y="192"/>
                </a:lnTo>
                <a:lnTo>
                  <a:pt x="383" y="193"/>
                </a:lnTo>
                <a:lnTo>
                  <a:pt x="381" y="197"/>
                </a:lnTo>
                <a:lnTo>
                  <a:pt x="380" y="199"/>
                </a:lnTo>
                <a:lnTo>
                  <a:pt x="376" y="204"/>
                </a:lnTo>
                <a:lnTo>
                  <a:pt x="376" y="211"/>
                </a:lnTo>
                <a:lnTo>
                  <a:pt x="378" y="216"/>
                </a:lnTo>
                <a:lnTo>
                  <a:pt x="380" y="220"/>
                </a:lnTo>
                <a:lnTo>
                  <a:pt x="374" y="222"/>
                </a:lnTo>
                <a:lnTo>
                  <a:pt x="365" y="224"/>
                </a:lnTo>
                <a:lnTo>
                  <a:pt x="362" y="225"/>
                </a:lnTo>
                <a:lnTo>
                  <a:pt x="360" y="229"/>
                </a:lnTo>
                <a:lnTo>
                  <a:pt x="360" y="231"/>
                </a:lnTo>
                <a:lnTo>
                  <a:pt x="360" y="232"/>
                </a:lnTo>
                <a:lnTo>
                  <a:pt x="365" y="236"/>
                </a:lnTo>
                <a:lnTo>
                  <a:pt x="367" y="238"/>
                </a:lnTo>
                <a:lnTo>
                  <a:pt x="367" y="239"/>
                </a:lnTo>
                <a:lnTo>
                  <a:pt x="367" y="243"/>
                </a:lnTo>
                <a:lnTo>
                  <a:pt x="367" y="245"/>
                </a:lnTo>
                <a:lnTo>
                  <a:pt x="364" y="250"/>
                </a:lnTo>
                <a:lnTo>
                  <a:pt x="358" y="254"/>
                </a:lnTo>
                <a:lnTo>
                  <a:pt x="348" y="261"/>
                </a:lnTo>
                <a:lnTo>
                  <a:pt x="342" y="263"/>
                </a:lnTo>
                <a:lnTo>
                  <a:pt x="0" y="58"/>
                </a:lnTo>
                <a:lnTo>
                  <a:pt x="11" y="17"/>
                </a:lnTo>
                <a:close/>
              </a:path>
            </a:pathLst>
          </a:custGeom>
          <a:solidFill>
            <a:srgbClr val="0367A3"/>
          </a:solidFill>
          <a:ln w="9525">
            <a:noFill/>
            <a:round/>
            <a:headEnd/>
            <a:tailEnd/>
          </a:ln>
        </p:spPr>
        <p:txBody>
          <a:bodyPr/>
          <a:lstStyle/>
          <a:p>
            <a:endParaRPr lang="en-US"/>
          </a:p>
        </p:txBody>
      </p:sp>
      <p:sp>
        <p:nvSpPr>
          <p:cNvPr id="33825" name="Freeform 36"/>
          <p:cNvSpPr>
            <a:spLocks/>
          </p:cNvSpPr>
          <p:nvPr/>
        </p:nvSpPr>
        <p:spPr bwMode="auto">
          <a:xfrm>
            <a:off x="6705600" y="3948113"/>
            <a:ext cx="1082675" cy="98425"/>
          </a:xfrm>
          <a:custGeom>
            <a:avLst/>
            <a:gdLst>
              <a:gd name="T0" fmla="*/ 682 w 682"/>
              <a:gd name="T1" fmla="*/ 55 h 62"/>
              <a:gd name="T2" fmla="*/ 668 w 682"/>
              <a:gd name="T3" fmla="*/ 46 h 62"/>
              <a:gd name="T4" fmla="*/ 650 w 682"/>
              <a:gd name="T5" fmla="*/ 39 h 62"/>
              <a:gd name="T6" fmla="*/ 632 w 682"/>
              <a:gd name="T7" fmla="*/ 32 h 62"/>
              <a:gd name="T8" fmla="*/ 611 w 682"/>
              <a:gd name="T9" fmla="*/ 25 h 62"/>
              <a:gd name="T10" fmla="*/ 566 w 682"/>
              <a:gd name="T11" fmla="*/ 16 h 62"/>
              <a:gd name="T12" fmla="*/ 514 w 682"/>
              <a:gd name="T13" fmla="*/ 9 h 62"/>
              <a:gd name="T14" fmla="*/ 459 w 682"/>
              <a:gd name="T15" fmla="*/ 3 h 62"/>
              <a:gd name="T16" fmla="*/ 402 w 682"/>
              <a:gd name="T17" fmla="*/ 1 h 62"/>
              <a:gd name="T18" fmla="*/ 345 w 682"/>
              <a:gd name="T19" fmla="*/ 0 h 62"/>
              <a:gd name="T20" fmla="*/ 287 w 682"/>
              <a:gd name="T21" fmla="*/ 0 h 62"/>
              <a:gd name="T22" fmla="*/ 178 w 682"/>
              <a:gd name="T23" fmla="*/ 3 h 62"/>
              <a:gd name="T24" fmla="*/ 87 w 682"/>
              <a:gd name="T25" fmla="*/ 9 h 62"/>
              <a:gd name="T26" fmla="*/ 23 w 682"/>
              <a:gd name="T27" fmla="*/ 14 h 62"/>
              <a:gd name="T28" fmla="*/ 0 w 682"/>
              <a:gd name="T29" fmla="*/ 16 h 62"/>
              <a:gd name="T30" fmla="*/ 2 w 682"/>
              <a:gd name="T31" fmla="*/ 25 h 62"/>
              <a:gd name="T32" fmla="*/ 25 w 682"/>
              <a:gd name="T33" fmla="*/ 23 h 62"/>
              <a:gd name="T34" fmla="*/ 87 w 682"/>
              <a:gd name="T35" fmla="*/ 17 h 62"/>
              <a:gd name="T36" fmla="*/ 178 w 682"/>
              <a:gd name="T37" fmla="*/ 12 h 62"/>
              <a:gd name="T38" fmla="*/ 287 w 682"/>
              <a:gd name="T39" fmla="*/ 9 h 62"/>
              <a:gd name="T40" fmla="*/ 345 w 682"/>
              <a:gd name="T41" fmla="*/ 9 h 62"/>
              <a:gd name="T42" fmla="*/ 402 w 682"/>
              <a:gd name="T43" fmla="*/ 10 h 62"/>
              <a:gd name="T44" fmla="*/ 459 w 682"/>
              <a:gd name="T45" fmla="*/ 12 h 62"/>
              <a:gd name="T46" fmla="*/ 514 w 682"/>
              <a:gd name="T47" fmla="*/ 17 h 62"/>
              <a:gd name="T48" fmla="*/ 564 w 682"/>
              <a:gd name="T49" fmla="*/ 25 h 62"/>
              <a:gd name="T50" fmla="*/ 609 w 682"/>
              <a:gd name="T51" fmla="*/ 35 h 62"/>
              <a:gd name="T52" fmla="*/ 628 w 682"/>
              <a:gd name="T53" fmla="*/ 41 h 62"/>
              <a:gd name="T54" fmla="*/ 648 w 682"/>
              <a:gd name="T55" fmla="*/ 46 h 62"/>
              <a:gd name="T56" fmla="*/ 664 w 682"/>
              <a:gd name="T57" fmla="*/ 55 h 62"/>
              <a:gd name="T58" fmla="*/ 676 w 682"/>
              <a:gd name="T59" fmla="*/ 62 h 62"/>
              <a:gd name="T60" fmla="*/ 682 w 682"/>
              <a:gd name="T61" fmla="*/ 55 h 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82"/>
              <a:gd name="T94" fmla="*/ 0 h 62"/>
              <a:gd name="T95" fmla="*/ 682 w 682"/>
              <a:gd name="T96" fmla="*/ 62 h 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82" h="62">
                <a:moveTo>
                  <a:pt x="682" y="55"/>
                </a:moveTo>
                <a:lnTo>
                  <a:pt x="668" y="46"/>
                </a:lnTo>
                <a:lnTo>
                  <a:pt x="650" y="39"/>
                </a:lnTo>
                <a:lnTo>
                  <a:pt x="632" y="32"/>
                </a:lnTo>
                <a:lnTo>
                  <a:pt x="611" y="25"/>
                </a:lnTo>
                <a:lnTo>
                  <a:pt x="566" y="16"/>
                </a:lnTo>
                <a:lnTo>
                  <a:pt x="514" y="9"/>
                </a:lnTo>
                <a:lnTo>
                  <a:pt x="459" y="3"/>
                </a:lnTo>
                <a:lnTo>
                  <a:pt x="402" y="1"/>
                </a:lnTo>
                <a:lnTo>
                  <a:pt x="345" y="0"/>
                </a:lnTo>
                <a:lnTo>
                  <a:pt x="287" y="0"/>
                </a:lnTo>
                <a:lnTo>
                  <a:pt x="178" y="3"/>
                </a:lnTo>
                <a:lnTo>
                  <a:pt x="87" y="9"/>
                </a:lnTo>
                <a:lnTo>
                  <a:pt x="23" y="14"/>
                </a:lnTo>
                <a:lnTo>
                  <a:pt x="0" y="16"/>
                </a:lnTo>
                <a:lnTo>
                  <a:pt x="2" y="25"/>
                </a:lnTo>
                <a:lnTo>
                  <a:pt x="25" y="23"/>
                </a:lnTo>
                <a:lnTo>
                  <a:pt x="87" y="17"/>
                </a:lnTo>
                <a:lnTo>
                  <a:pt x="178" y="12"/>
                </a:lnTo>
                <a:lnTo>
                  <a:pt x="287" y="9"/>
                </a:lnTo>
                <a:lnTo>
                  <a:pt x="345" y="9"/>
                </a:lnTo>
                <a:lnTo>
                  <a:pt x="402" y="10"/>
                </a:lnTo>
                <a:lnTo>
                  <a:pt x="459" y="12"/>
                </a:lnTo>
                <a:lnTo>
                  <a:pt x="514" y="17"/>
                </a:lnTo>
                <a:lnTo>
                  <a:pt x="564" y="25"/>
                </a:lnTo>
                <a:lnTo>
                  <a:pt x="609" y="35"/>
                </a:lnTo>
                <a:lnTo>
                  <a:pt x="628" y="41"/>
                </a:lnTo>
                <a:lnTo>
                  <a:pt x="648" y="46"/>
                </a:lnTo>
                <a:lnTo>
                  <a:pt x="664" y="55"/>
                </a:lnTo>
                <a:lnTo>
                  <a:pt x="676" y="62"/>
                </a:lnTo>
                <a:lnTo>
                  <a:pt x="682" y="55"/>
                </a:lnTo>
                <a:close/>
              </a:path>
            </a:pathLst>
          </a:custGeom>
          <a:solidFill>
            <a:srgbClr val="000000"/>
          </a:solidFill>
          <a:ln w="9525">
            <a:noFill/>
            <a:round/>
            <a:headEnd/>
            <a:tailEnd/>
          </a:ln>
        </p:spPr>
        <p:txBody>
          <a:bodyPr/>
          <a:lstStyle/>
          <a:p>
            <a:endParaRPr lang="en-US"/>
          </a:p>
        </p:txBody>
      </p:sp>
      <p:sp>
        <p:nvSpPr>
          <p:cNvPr id="33826" name="Freeform 37"/>
          <p:cNvSpPr>
            <a:spLocks/>
          </p:cNvSpPr>
          <p:nvPr/>
        </p:nvSpPr>
        <p:spPr bwMode="auto">
          <a:xfrm>
            <a:off x="6721475" y="4008438"/>
            <a:ext cx="896938" cy="563562"/>
          </a:xfrm>
          <a:custGeom>
            <a:avLst/>
            <a:gdLst>
              <a:gd name="T0" fmla="*/ 563 w 565"/>
              <a:gd name="T1" fmla="*/ 350 h 355"/>
              <a:gd name="T2" fmla="*/ 565 w 565"/>
              <a:gd name="T3" fmla="*/ 346 h 355"/>
              <a:gd name="T4" fmla="*/ 6 w 565"/>
              <a:gd name="T5" fmla="*/ 0 h 355"/>
              <a:gd name="T6" fmla="*/ 0 w 565"/>
              <a:gd name="T7" fmla="*/ 7 h 355"/>
              <a:gd name="T8" fmla="*/ 561 w 565"/>
              <a:gd name="T9" fmla="*/ 355 h 355"/>
              <a:gd name="T10" fmla="*/ 563 w 565"/>
              <a:gd name="T11" fmla="*/ 350 h 355"/>
              <a:gd name="T12" fmla="*/ 0 60000 65536"/>
              <a:gd name="T13" fmla="*/ 0 60000 65536"/>
              <a:gd name="T14" fmla="*/ 0 60000 65536"/>
              <a:gd name="T15" fmla="*/ 0 60000 65536"/>
              <a:gd name="T16" fmla="*/ 0 60000 65536"/>
              <a:gd name="T17" fmla="*/ 0 60000 65536"/>
              <a:gd name="T18" fmla="*/ 0 w 565"/>
              <a:gd name="T19" fmla="*/ 0 h 355"/>
              <a:gd name="T20" fmla="*/ 565 w 565"/>
              <a:gd name="T21" fmla="*/ 355 h 355"/>
            </a:gdLst>
            <a:ahLst/>
            <a:cxnLst>
              <a:cxn ang="T12">
                <a:pos x="T0" y="T1"/>
              </a:cxn>
              <a:cxn ang="T13">
                <a:pos x="T2" y="T3"/>
              </a:cxn>
              <a:cxn ang="T14">
                <a:pos x="T4" y="T5"/>
              </a:cxn>
              <a:cxn ang="T15">
                <a:pos x="T6" y="T7"/>
              </a:cxn>
              <a:cxn ang="T16">
                <a:pos x="T8" y="T9"/>
              </a:cxn>
              <a:cxn ang="T17">
                <a:pos x="T10" y="T11"/>
              </a:cxn>
            </a:cxnLst>
            <a:rect l="T18" t="T19" r="T20" b="T21"/>
            <a:pathLst>
              <a:path w="565" h="355">
                <a:moveTo>
                  <a:pt x="563" y="350"/>
                </a:moveTo>
                <a:lnTo>
                  <a:pt x="565" y="346"/>
                </a:lnTo>
                <a:lnTo>
                  <a:pt x="6" y="0"/>
                </a:lnTo>
                <a:lnTo>
                  <a:pt x="0" y="7"/>
                </a:lnTo>
                <a:lnTo>
                  <a:pt x="561" y="355"/>
                </a:lnTo>
                <a:lnTo>
                  <a:pt x="563" y="350"/>
                </a:lnTo>
                <a:close/>
              </a:path>
            </a:pathLst>
          </a:custGeom>
          <a:solidFill>
            <a:srgbClr val="000000"/>
          </a:solidFill>
          <a:ln w="9525">
            <a:noFill/>
            <a:round/>
            <a:headEnd/>
            <a:tailEnd/>
          </a:ln>
        </p:spPr>
        <p:txBody>
          <a:bodyPr/>
          <a:lstStyle/>
          <a:p>
            <a:endParaRPr lang="en-US"/>
          </a:p>
        </p:txBody>
      </p:sp>
      <p:sp>
        <p:nvSpPr>
          <p:cNvPr id="33827" name="Freeform 38"/>
          <p:cNvSpPr>
            <a:spLocks/>
          </p:cNvSpPr>
          <p:nvPr/>
        </p:nvSpPr>
        <p:spPr bwMode="auto">
          <a:xfrm>
            <a:off x="6731000" y="3965575"/>
            <a:ext cx="901700" cy="58738"/>
          </a:xfrm>
          <a:custGeom>
            <a:avLst/>
            <a:gdLst>
              <a:gd name="T0" fmla="*/ 0 w 568"/>
              <a:gd name="T1" fmla="*/ 9 h 37"/>
              <a:gd name="T2" fmla="*/ 23 w 568"/>
              <a:gd name="T3" fmla="*/ 9 h 37"/>
              <a:gd name="T4" fmla="*/ 82 w 568"/>
              <a:gd name="T5" fmla="*/ 9 h 37"/>
              <a:gd name="T6" fmla="*/ 167 w 568"/>
              <a:gd name="T7" fmla="*/ 11 h 37"/>
              <a:gd name="T8" fmla="*/ 265 w 568"/>
              <a:gd name="T9" fmla="*/ 13 h 37"/>
              <a:gd name="T10" fmla="*/ 367 w 568"/>
              <a:gd name="T11" fmla="*/ 16 h 37"/>
              <a:gd name="T12" fmla="*/ 457 w 568"/>
              <a:gd name="T13" fmla="*/ 21 h 37"/>
              <a:gd name="T14" fmla="*/ 495 w 568"/>
              <a:gd name="T15" fmla="*/ 25 h 37"/>
              <a:gd name="T16" fmla="*/ 527 w 568"/>
              <a:gd name="T17" fmla="*/ 29 h 37"/>
              <a:gd name="T18" fmla="*/ 550 w 568"/>
              <a:gd name="T19" fmla="*/ 34 h 37"/>
              <a:gd name="T20" fmla="*/ 562 w 568"/>
              <a:gd name="T21" fmla="*/ 37 h 37"/>
              <a:gd name="T22" fmla="*/ 568 w 568"/>
              <a:gd name="T23" fmla="*/ 30 h 37"/>
              <a:gd name="T24" fmla="*/ 552 w 568"/>
              <a:gd name="T25" fmla="*/ 23 h 37"/>
              <a:gd name="T26" fmla="*/ 529 w 568"/>
              <a:gd name="T27" fmla="*/ 20 h 37"/>
              <a:gd name="T28" fmla="*/ 496 w 568"/>
              <a:gd name="T29" fmla="*/ 16 h 37"/>
              <a:gd name="T30" fmla="*/ 457 w 568"/>
              <a:gd name="T31" fmla="*/ 13 h 37"/>
              <a:gd name="T32" fmla="*/ 367 w 568"/>
              <a:gd name="T33" fmla="*/ 7 h 37"/>
              <a:gd name="T34" fmla="*/ 267 w 568"/>
              <a:gd name="T35" fmla="*/ 4 h 37"/>
              <a:gd name="T36" fmla="*/ 167 w 568"/>
              <a:gd name="T37" fmla="*/ 0 h 37"/>
              <a:gd name="T38" fmla="*/ 82 w 568"/>
              <a:gd name="T39" fmla="*/ 0 h 37"/>
              <a:gd name="T40" fmla="*/ 23 w 568"/>
              <a:gd name="T41" fmla="*/ 0 h 37"/>
              <a:gd name="T42" fmla="*/ 0 w 568"/>
              <a:gd name="T43" fmla="*/ 0 h 37"/>
              <a:gd name="T44" fmla="*/ 0 w 568"/>
              <a:gd name="T45" fmla="*/ 9 h 3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8"/>
              <a:gd name="T70" fmla="*/ 0 h 37"/>
              <a:gd name="T71" fmla="*/ 568 w 568"/>
              <a:gd name="T72" fmla="*/ 37 h 3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8" h="37">
                <a:moveTo>
                  <a:pt x="0" y="9"/>
                </a:moveTo>
                <a:lnTo>
                  <a:pt x="23" y="9"/>
                </a:lnTo>
                <a:lnTo>
                  <a:pt x="82" y="9"/>
                </a:lnTo>
                <a:lnTo>
                  <a:pt x="167" y="11"/>
                </a:lnTo>
                <a:lnTo>
                  <a:pt x="265" y="13"/>
                </a:lnTo>
                <a:lnTo>
                  <a:pt x="367" y="16"/>
                </a:lnTo>
                <a:lnTo>
                  <a:pt x="457" y="21"/>
                </a:lnTo>
                <a:lnTo>
                  <a:pt x="495" y="25"/>
                </a:lnTo>
                <a:lnTo>
                  <a:pt x="527" y="29"/>
                </a:lnTo>
                <a:lnTo>
                  <a:pt x="550" y="34"/>
                </a:lnTo>
                <a:lnTo>
                  <a:pt x="562" y="37"/>
                </a:lnTo>
                <a:lnTo>
                  <a:pt x="568" y="30"/>
                </a:lnTo>
                <a:lnTo>
                  <a:pt x="552" y="23"/>
                </a:lnTo>
                <a:lnTo>
                  <a:pt x="529" y="20"/>
                </a:lnTo>
                <a:lnTo>
                  <a:pt x="496" y="16"/>
                </a:lnTo>
                <a:lnTo>
                  <a:pt x="457" y="13"/>
                </a:lnTo>
                <a:lnTo>
                  <a:pt x="367" y="7"/>
                </a:lnTo>
                <a:lnTo>
                  <a:pt x="267" y="4"/>
                </a:lnTo>
                <a:lnTo>
                  <a:pt x="167" y="0"/>
                </a:lnTo>
                <a:lnTo>
                  <a:pt x="82" y="0"/>
                </a:lnTo>
                <a:lnTo>
                  <a:pt x="23" y="0"/>
                </a:lnTo>
                <a:lnTo>
                  <a:pt x="0" y="0"/>
                </a:lnTo>
                <a:lnTo>
                  <a:pt x="0" y="9"/>
                </a:lnTo>
                <a:close/>
              </a:path>
            </a:pathLst>
          </a:custGeom>
          <a:solidFill>
            <a:srgbClr val="000000"/>
          </a:solidFill>
          <a:ln w="9525">
            <a:noFill/>
            <a:round/>
            <a:headEnd/>
            <a:tailEnd/>
          </a:ln>
        </p:spPr>
        <p:txBody>
          <a:bodyPr/>
          <a:lstStyle/>
          <a:p>
            <a:endParaRPr lang="en-US"/>
          </a:p>
        </p:txBody>
      </p:sp>
      <p:sp>
        <p:nvSpPr>
          <p:cNvPr id="33828" name="Freeform 39"/>
          <p:cNvSpPr>
            <a:spLocks/>
          </p:cNvSpPr>
          <p:nvPr/>
        </p:nvSpPr>
        <p:spPr bwMode="auto">
          <a:xfrm>
            <a:off x="6772275" y="3965575"/>
            <a:ext cx="952500" cy="166688"/>
          </a:xfrm>
          <a:custGeom>
            <a:avLst/>
            <a:gdLst>
              <a:gd name="T0" fmla="*/ 600 w 600"/>
              <a:gd name="T1" fmla="*/ 96 h 105"/>
              <a:gd name="T2" fmla="*/ 565 w 600"/>
              <a:gd name="T3" fmla="*/ 87 h 105"/>
              <a:gd name="T4" fmla="*/ 492 w 600"/>
              <a:gd name="T5" fmla="*/ 75 h 105"/>
              <a:gd name="T6" fmla="*/ 396 w 600"/>
              <a:gd name="T7" fmla="*/ 59 h 105"/>
              <a:gd name="T8" fmla="*/ 289 w 600"/>
              <a:gd name="T9" fmla="*/ 43 h 105"/>
              <a:gd name="T10" fmla="*/ 182 w 600"/>
              <a:gd name="T11" fmla="*/ 27 h 105"/>
              <a:gd name="T12" fmla="*/ 89 w 600"/>
              <a:gd name="T13" fmla="*/ 13 h 105"/>
              <a:gd name="T14" fmla="*/ 25 w 600"/>
              <a:gd name="T15" fmla="*/ 4 h 105"/>
              <a:gd name="T16" fmla="*/ 0 w 600"/>
              <a:gd name="T17" fmla="*/ 0 h 105"/>
              <a:gd name="T18" fmla="*/ 0 w 600"/>
              <a:gd name="T19" fmla="*/ 9 h 105"/>
              <a:gd name="T20" fmla="*/ 24 w 600"/>
              <a:gd name="T21" fmla="*/ 13 h 105"/>
              <a:gd name="T22" fmla="*/ 89 w 600"/>
              <a:gd name="T23" fmla="*/ 21 h 105"/>
              <a:gd name="T24" fmla="*/ 180 w 600"/>
              <a:gd name="T25" fmla="*/ 36 h 105"/>
              <a:gd name="T26" fmla="*/ 287 w 600"/>
              <a:gd name="T27" fmla="*/ 52 h 105"/>
              <a:gd name="T28" fmla="*/ 396 w 600"/>
              <a:gd name="T29" fmla="*/ 68 h 105"/>
              <a:gd name="T30" fmla="*/ 492 w 600"/>
              <a:gd name="T31" fmla="*/ 84 h 105"/>
              <a:gd name="T32" fmla="*/ 563 w 600"/>
              <a:gd name="T33" fmla="*/ 96 h 105"/>
              <a:gd name="T34" fmla="*/ 595 w 600"/>
              <a:gd name="T35" fmla="*/ 105 h 105"/>
              <a:gd name="T36" fmla="*/ 600 w 600"/>
              <a:gd name="T37" fmla="*/ 96 h 1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0"/>
              <a:gd name="T58" fmla="*/ 0 h 105"/>
              <a:gd name="T59" fmla="*/ 600 w 600"/>
              <a:gd name="T60" fmla="*/ 105 h 1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0" h="105">
                <a:moveTo>
                  <a:pt x="600" y="96"/>
                </a:moveTo>
                <a:lnTo>
                  <a:pt x="565" y="87"/>
                </a:lnTo>
                <a:lnTo>
                  <a:pt x="492" y="75"/>
                </a:lnTo>
                <a:lnTo>
                  <a:pt x="396" y="59"/>
                </a:lnTo>
                <a:lnTo>
                  <a:pt x="289" y="43"/>
                </a:lnTo>
                <a:lnTo>
                  <a:pt x="182" y="27"/>
                </a:lnTo>
                <a:lnTo>
                  <a:pt x="89" y="13"/>
                </a:lnTo>
                <a:lnTo>
                  <a:pt x="25" y="4"/>
                </a:lnTo>
                <a:lnTo>
                  <a:pt x="0" y="0"/>
                </a:lnTo>
                <a:lnTo>
                  <a:pt x="0" y="9"/>
                </a:lnTo>
                <a:lnTo>
                  <a:pt x="24" y="13"/>
                </a:lnTo>
                <a:lnTo>
                  <a:pt x="89" y="21"/>
                </a:lnTo>
                <a:lnTo>
                  <a:pt x="180" y="36"/>
                </a:lnTo>
                <a:lnTo>
                  <a:pt x="287" y="52"/>
                </a:lnTo>
                <a:lnTo>
                  <a:pt x="396" y="68"/>
                </a:lnTo>
                <a:lnTo>
                  <a:pt x="492" y="84"/>
                </a:lnTo>
                <a:lnTo>
                  <a:pt x="563" y="96"/>
                </a:lnTo>
                <a:lnTo>
                  <a:pt x="595" y="105"/>
                </a:lnTo>
                <a:lnTo>
                  <a:pt x="600" y="96"/>
                </a:lnTo>
                <a:close/>
              </a:path>
            </a:pathLst>
          </a:custGeom>
          <a:solidFill>
            <a:srgbClr val="000000"/>
          </a:solidFill>
          <a:ln w="9525">
            <a:noFill/>
            <a:round/>
            <a:headEnd/>
            <a:tailEnd/>
          </a:ln>
        </p:spPr>
        <p:txBody>
          <a:bodyPr/>
          <a:lstStyle/>
          <a:p>
            <a:endParaRPr lang="en-US"/>
          </a:p>
        </p:txBody>
      </p:sp>
      <p:sp>
        <p:nvSpPr>
          <p:cNvPr id="33829" name="Freeform 40"/>
          <p:cNvSpPr>
            <a:spLocks/>
          </p:cNvSpPr>
          <p:nvPr/>
        </p:nvSpPr>
        <p:spPr bwMode="auto">
          <a:xfrm>
            <a:off x="7053263" y="4024313"/>
            <a:ext cx="684212" cy="239712"/>
          </a:xfrm>
          <a:custGeom>
            <a:avLst/>
            <a:gdLst>
              <a:gd name="T0" fmla="*/ 431 w 431"/>
              <a:gd name="T1" fmla="*/ 145 h 151"/>
              <a:gd name="T2" fmla="*/ 422 w 431"/>
              <a:gd name="T3" fmla="*/ 138 h 151"/>
              <a:gd name="T4" fmla="*/ 406 w 431"/>
              <a:gd name="T5" fmla="*/ 131 h 151"/>
              <a:gd name="T6" fmla="*/ 383 w 431"/>
              <a:gd name="T7" fmla="*/ 122 h 151"/>
              <a:gd name="T8" fmla="*/ 354 w 431"/>
              <a:gd name="T9" fmla="*/ 111 h 151"/>
              <a:gd name="T10" fmla="*/ 285 w 431"/>
              <a:gd name="T11" fmla="*/ 88 h 151"/>
              <a:gd name="T12" fmla="*/ 208 w 431"/>
              <a:gd name="T13" fmla="*/ 63 h 151"/>
              <a:gd name="T14" fmla="*/ 131 w 431"/>
              <a:gd name="T15" fmla="*/ 39 h 151"/>
              <a:gd name="T16" fmla="*/ 66 w 431"/>
              <a:gd name="T17" fmla="*/ 19 h 151"/>
              <a:gd name="T18" fmla="*/ 19 w 431"/>
              <a:gd name="T19" fmla="*/ 5 h 151"/>
              <a:gd name="T20" fmla="*/ 3 w 431"/>
              <a:gd name="T21" fmla="*/ 0 h 151"/>
              <a:gd name="T22" fmla="*/ 0 w 431"/>
              <a:gd name="T23" fmla="*/ 8 h 151"/>
              <a:gd name="T24" fmla="*/ 18 w 431"/>
              <a:gd name="T25" fmla="*/ 14 h 151"/>
              <a:gd name="T26" fmla="*/ 64 w 431"/>
              <a:gd name="T27" fmla="*/ 28 h 151"/>
              <a:gd name="T28" fmla="*/ 130 w 431"/>
              <a:gd name="T29" fmla="*/ 47 h 151"/>
              <a:gd name="T30" fmla="*/ 204 w 431"/>
              <a:gd name="T31" fmla="*/ 72 h 151"/>
              <a:gd name="T32" fmla="*/ 281 w 431"/>
              <a:gd name="T33" fmla="*/ 97 h 151"/>
              <a:gd name="T34" fmla="*/ 350 w 431"/>
              <a:gd name="T35" fmla="*/ 120 h 151"/>
              <a:gd name="T36" fmla="*/ 379 w 431"/>
              <a:gd name="T37" fmla="*/ 131 h 151"/>
              <a:gd name="T38" fmla="*/ 402 w 431"/>
              <a:gd name="T39" fmla="*/ 140 h 151"/>
              <a:gd name="T40" fmla="*/ 418 w 431"/>
              <a:gd name="T41" fmla="*/ 147 h 151"/>
              <a:gd name="T42" fmla="*/ 425 w 431"/>
              <a:gd name="T43" fmla="*/ 151 h 151"/>
              <a:gd name="T44" fmla="*/ 431 w 431"/>
              <a:gd name="T45" fmla="*/ 145 h 1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1"/>
              <a:gd name="T70" fmla="*/ 0 h 151"/>
              <a:gd name="T71" fmla="*/ 431 w 431"/>
              <a:gd name="T72" fmla="*/ 151 h 1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1" h="151">
                <a:moveTo>
                  <a:pt x="431" y="145"/>
                </a:moveTo>
                <a:lnTo>
                  <a:pt x="422" y="138"/>
                </a:lnTo>
                <a:lnTo>
                  <a:pt x="406" y="131"/>
                </a:lnTo>
                <a:lnTo>
                  <a:pt x="383" y="122"/>
                </a:lnTo>
                <a:lnTo>
                  <a:pt x="354" y="111"/>
                </a:lnTo>
                <a:lnTo>
                  <a:pt x="285" y="88"/>
                </a:lnTo>
                <a:lnTo>
                  <a:pt x="208" y="63"/>
                </a:lnTo>
                <a:lnTo>
                  <a:pt x="131" y="39"/>
                </a:lnTo>
                <a:lnTo>
                  <a:pt x="66" y="19"/>
                </a:lnTo>
                <a:lnTo>
                  <a:pt x="19" y="5"/>
                </a:lnTo>
                <a:lnTo>
                  <a:pt x="3" y="0"/>
                </a:lnTo>
                <a:lnTo>
                  <a:pt x="0" y="8"/>
                </a:lnTo>
                <a:lnTo>
                  <a:pt x="18" y="14"/>
                </a:lnTo>
                <a:lnTo>
                  <a:pt x="64" y="28"/>
                </a:lnTo>
                <a:lnTo>
                  <a:pt x="130" y="47"/>
                </a:lnTo>
                <a:lnTo>
                  <a:pt x="204" y="72"/>
                </a:lnTo>
                <a:lnTo>
                  <a:pt x="281" y="97"/>
                </a:lnTo>
                <a:lnTo>
                  <a:pt x="350" y="120"/>
                </a:lnTo>
                <a:lnTo>
                  <a:pt x="379" y="131"/>
                </a:lnTo>
                <a:lnTo>
                  <a:pt x="402" y="140"/>
                </a:lnTo>
                <a:lnTo>
                  <a:pt x="418" y="147"/>
                </a:lnTo>
                <a:lnTo>
                  <a:pt x="425" y="151"/>
                </a:lnTo>
                <a:lnTo>
                  <a:pt x="431" y="145"/>
                </a:lnTo>
                <a:close/>
              </a:path>
            </a:pathLst>
          </a:custGeom>
          <a:solidFill>
            <a:srgbClr val="000000"/>
          </a:solidFill>
          <a:ln w="9525">
            <a:noFill/>
            <a:round/>
            <a:headEnd/>
            <a:tailEnd/>
          </a:ln>
        </p:spPr>
        <p:txBody>
          <a:bodyPr/>
          <a:lstStyle/>
          <a:p>
            <a:endParaRPr lang="en-US"/>
          </a:p>
        </p:txBody>
      </p:sp>
      <p:sp>
        <p:nvSpPr>
          <p:cNvPr id="33830" name="Freeform 41"/>
          <p:cNvSpPr>
            <a:spLocks/>
          </p:cNvSpPr>
          <p:nvPr/>
        </p:nvSpPr>
        <p:spPr bwMode="auto">
          <a:xfrm>
            <a:off x="7307263" y="4064000"/>
            <a:ext cx="354012" cy="123825"/>
          </a:xfrm>
          <a:custGeom>
            <a:avLst/>
            <a:gdLst>
              <a:gd name="T0" fmla="*/ 223 w 223"/>
              <a:gd name="T1" fmla="*/ 71 h 78"/>
              <a:gd name="T2" fmla="*/ 208 w 223"/>
              <a:gd name="T3" fmla="*/ 64 h 78"/>
              <a:gd name="T4" fmla="*/ 183 w 223"/>
              <a:gd name="T5" fmla="*/ 55 h 78"/>
              <a:gd name="T6" fmla="*/ 148 w 223"/>
              <a:gd name="T7" fmla="*/ 43 h 78"/>
              <a:gd name="T8" fmla="*/ 107 w 223"/>
              <a:gd name="T9" fmla="*/ 32 h 78"/>
              <a:gd name="T10" fmla="*/ 69 w 223"/>
              <a:gd name="T11" fmla="*/ 20 h 78"/>
              <a:gd name="T12" fmla="*/ 36 w 223"/>
              <a:gd name="T13" fmla="*/ 9 h 78"/>
              <a:gd name="T14" fmla="*/ 11 w 223"/>
              <a:gd name="T15" fmla="*/ 4 h 78"/>
              <a:gd name="T16" fmla="*/ 2 w 223"/>
              <a:gd name="T17" fmla="*/ 0 h 78"/>
              <a:gd name="T18" fmla="*/ 0 w 223"/>
              <a:gd name="T19" fmla="*/ 9 h 78"/>
              <a:gd name="T20" fmla="*/ 9 w 223"/>
              <a:gd name="T21" fmla="*/ 13 h 78"/>
              <a:gd name="T22" fmla="*/ 32 w 223"/>
              <a:gd name="T23" fmla="*/ 18 h 78"/>
              <a:gd name="T24" fmla="*/ 66 w 223"/>
              <a:gd name="T25" fmla="*/ 29 h 78"/>
              <a:gd name="T26" fmla="*/ 105 w 223"/>
              <a:gd name="T27" fmla="*/ 39 h 78"/>
              <a:gd name="T28" fmla="*/ 144 w 223"/>
              <a:gd name="T29" fmla="*/ 52 h 78"/>
              <a:gd name="T30" fmla="*/ 180 w 223"/>
              <a:gd name="T31" fmla="*/ 64 h 78"/>
              <a:gd name="T32" fmla="*/ 206 w 223"/>
              <a:gd name="T33" fmla="*/ 73 h 78"/>
              <a:gd name="T34" fmla="*/ 217 w 223"/>
              <a:gd name="T35" fmla="*/ 78 h 78"/>
              <a:gd name="T36" fmla="*/ 223 w 223"/>
              <a:gd name="T37" fmla="*/ 71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78"/>
              <a:gd name="T59" fmla="*/ 223 w 223"/>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78">
                <a:moveTo>
                  <a:pt x="223" y="71"/>
                </a:moveTo>
                <a:lnTo>
                  <a:pt x="208" y="64"/>
                </a:lnTo>
                <a:lnTo>
                  <a:pt x="183" y="55"/>
                </a:lnTo>
                <a:lnTo>
                  <a:pt x="148" y="43"/>
                </a:lnTo>
                <a:lnTo>
                  <a:pt x="107" y="32"/>
                </a:lnTo>
                <a:lnTo>
                  <a:pt x="69" y="20"/>
                </a:lnTo>
                <a:lnTo>
                  <a:pt x="36" y="9"/>
                </a:lnTo>
                <a:lnTo>
                  <a:pt x="11" y="4"/>
                </a:lnTo>
                <a:lnTo>
                  <a:pt x="2" y="0"/>
                </a:lnTo>
                <a:lnTo>
                  <a:pt x="0" y="9"/>
                </a:lnTo>
                <a:lnTo>
                  <a:pt x="9" y="13"/>
                </a:lnTo>
                <a:lnTo>
                  <a:pt x="32" y="18"/>
                </a:lnTo>
                <a:lnTo>
                  <a:pt x="66" y="29"/>
                </a:lnTo>
                <a:lnTo>
                  <a:pt x="105" y="39"/>
                </a:lnTo>
                <a:lnTo>
                  <a:pt x="144" y="52"/>
                </a:lnTo>
                <a:lnTo>
                  <a:pt x="180" y="64"/>
                </a:lnTo>
                <a:lnTo>
                  <a:pt x="206" y="73"/>
                </a:lnTo>
                <a:lnTo>
                  <a:pt x="217" y="78"/>
                </a:lnTo>
                <a:lnTo>
                  <a:pt x="223" y="71"/>
                </a:lnTo>
                <a:close/>
              </a:path>
            </a:pathLst>
          </a:custGeom>
          <a:solidFill>
            <a:srgbClr val="000000"/>
          </a:solidFill>
          <a:ln w="9525">
            <a:noFill/>
            <a:round/>
            <a:headEnd/>
            <a:tailEnd/>
          </a:ln>
        </p:spPr>
        <p:txBody>
          <a:bodyPr/>
          <a:lstStyle/>
          <a:p>
            <a:endParaRPr lang="en-US"/>
          </a:p>
        </p:txBody>
      </p:sp>
      <p:sp>
        <p:nvSpPr>
          <p:cNvPr id="33831" name="Freeform 42"/>
          <p:cNvSpPr>
            <a:spLocks/>
          </p:cNvSpPr>
          <p:nvPr/>
        </p:nvSpPr>
        <p:spPr bwMode="auto">
          <a:xfrm>
            <a:off x="6770688" y="3994150"/>
            <a:ext cx="774700" cy="334963"/>
          </a:xfrm>
          <a:custGeom>
            <a:avLst/>
            <a:gdLst>
              <a:gd name="T0" fmla="*/ 488 w 488"/>
              <a:gd name="T1" fmla="*/ 206 h 211"/>
              <a:gd name="T2" fmla="*/ 477 w 488"/>
              <a:gd name="T3" fmla="*/ 199 h 211"/>
              <a:gd name="T4" fmla="*/ 459 w 488"/>
              <a:gd name="T5" fmla="*/ 188 h 211"/>
              <a:gd name="T6" fmla="*/ 434 w 488"/>
              <a:gd name="T7" fmla="*/ 178 h 211"/>
              <a:gd name="T8" fmla="*/ 402 w 488"/>
              <a:gd name="T9" fmla="*/ 163 h 211"/>
              <a:gd name="T10" fmla="*/ 325 w 488"/>
              <a:gd name="T11" fmla="*/ 130 h 211"/>
              <a:gd name="T12" fmla="*/ 236 w 488"/>
              <a:gd name="T13" fmla="*/ 94 h 211"/>
              <a:gd name="T14" fmla="*/ 151 w 488"/>
              <a:gd name="T15" fmla="*/ 58 h 211"/>
              <a:gd name="T16" fmla="*/ 76 w 488"/>
              <a:gd name="T17" fmla="*/ 28 h 211"/>
              <a:gd name="T18" fmla="*/ 23 w 488"/>
              <a:gd name="T19" fmla="*/ 9 h 211"/>
              <a:gd name="T20" fmla="*/ 3 w 488"/>
              <a:gd name="T21" fmla="*/ 0 h 211"/>
              <a:gd name="T22" fmla="*/ 0 w 488"/>
              <a:gd name="T23" fmla="*/ 9 h 211"/>
              <a:gd name="T24" fmla="*/ 19 w 488"/>
              <a:gd name="T25" fmla="*/ 16 h 211"/>
              <a:gd name="T26" fmla="*/ 73 w 488"/>
              <a:gd name="T27" fmla="*/ 37 h 211"/>
              <a:gd name="T28" fmla="*/ 147 w 488"/>
              <a:gd name="T29" fmla="*/ 67 h 211"/>
              <a:gd name="T30" fmla="*/ 233 w 488"/>
              <a:gd name="T31" fmla="*/ 103 h 211"/>
              <a:gd name="T32" fmla="*/ 322 w 488"/>
              <a:gd name="T33" fmla="*/ 138 h 211"/>
              <a:gd name="T34" fmla="*/ 398 w 488"/>
              <a:gd name="T35" fmla="*/ 170 h 211"/>
              <a:gd name="T36" fmla="*/ 431 w 488"/>
              <a:gd name="T37" fmla="*/ 185 h 211"/>
              <a:gd name="T38" fmla="*/ 455 w 488"/>
              <a:gd name="T39" fmla="*/ 197 h 211"/>
              <a:gd name="T40" fmla="*/ 473 w 488"/>
              <a:gd name="T41" fmla="*/ 206 h 211"/>
              <a:gd name="T42" fmla="*/ 480 w 488"/>
              <a:gd name="T43" fmla="*/ 211 h 211"/>
              <a:gd name="T44" fmla="*/ 488 w 488"/>
              <a:gd name="T45" fmla="*/ 206 h 2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88"/>
              <a:gd name="T70" fmla="*/ 0 h 211"/>
              <a:gd name="T71" fmla="*/ 488 w 488"/>
              <a:gd name="T72" fmla="*/ 211 h 2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88" h="211">
                <a:moveTo>
                  <a:pt x="488" y="206"/>
                </a:moveTo>
                <a:lnTo>
                  <a:pt x="477" y="199"/>
                </a:lnTo>
                <a:lnTo>
                  <a:pt x="459" y="188"/>
                </a:lnTo>
                <a:lnTo>
                  <a:pt x="434" y="178"/>
                </a:lnTo>
                <a:lnTo>
                  <a:pt x="402" y="163"/>
                </a:lnTo>
                <a:lnTo>
                  <a:pt x="325" y="130"/>
                </a:lnTo>
                <a:lnTo>
                  <a:pt x="236" y="94"/>
                </a:lnTo>
                <a:lnTo>
                  <a:pt x="151" y="58"/>
                </a:lnTo>
                <a:lnTo>
                  <a:pt x="76" y="28"/>
                </a:lnTo>
                <a:lnTo>
                  <a:pt x="23" y="9"/>
                </a:lnTo>
                <a:lnTo>
                  <a:pt x="3" y="0"/>
                </a:lnTo>
                <a:lnTo>
                  <a:pt x="0" y="9"/>
                </a:lnTo>
                <a:lnTo>
                  <a:pt x="19" y="16"/>
                </a:lnTo>
                <a:lnTo>
                  <a:pt x="73" y="37"/>
                </a:lnTo>
                <a:lnTo>
                  <a:pt x="147" y="67"/>
                </a:lnTo>
                <a:lnTo>
                  <a:pt x="233" y="103"/>
                </a:lnTo>
                <a:lnTo>
                  <a:pt x="322" y="138"/>
                </a:lnTo>
                <a:lnTo>
                  <a:pt x="398" y="170"/>
                </a:lnTo>
                <a:lnTo>
                  <a:pt x="431" y="185"/>
                </a:lnTo>
                <a:lnTo>
                  <a:pt x="455" y="197"/>
                </a:lnTo>
                <a:lnTo>
                  <a:pt x="473" y="206"/>
                </a:lnTo>
                <a:lnTo>
                  <a:pt x="480" y="211"/>
                </a:lnTo>
                <a:lnTo>
                  <a:pt x="488" y="206"/>
                </a:lnTo>
                <a:close/>
              </a:path>
            </a:pathLst>
          </a:custGeom>
          <a:solidFill>
            <a:srgbClr val="000000"/>
          </a:solidFill>
          <a:ln w="9525">
            <a:noFill/>
            <a:round/>
            <a:headEnd/>
            <a:tailEnd/>
          </a:ln>
        </p:spPr>
        <p:txBody>
          <a:bodyPr/>
          <a:lstStyle/>
          <a:p>
            <a:endParaRPr lang="en-US"/>
          </a:p>
        </p:txBody>
      </p:sp>
      <p:sp>
        <p:nvSpPr>
          <p:cNvPr id="33832" name="Freeform 43"/>
          <p:cNvSpPr>
            <a:spLocks/>
          </p:cNvSpPr>
          <p:nvPr/>
        </p:nvSpPr>
        <p:spPr bwMode="auto">
          <a:xfrm>
            <a:off x="6891338" y="4070350"/>
            <a:ext cx="503237" cy="290513"/>
          </a:xfrm>
          <a:custGeom>
            <a:avLst/>
            <a:gdLst>
              <a:gd name="T0" fmla="*/ 315 w 317"/>
              <a:gd name="T1" fmla="*/ 177 h 183"/>
              <a:gd name="T2" fmla="*/ 317 w 317"/>
              <a:gd name="T3" fmla="*/ 174 h 183"/>
              <a:gd name="T4" fmla="*/ 6 w 317"/>
              <a:gd name="T5" fmla="*/ 0 h 183"/>
              <a:gd name="T6" fmla="*/ 0 w 317"/>
              <a:gd name="T7" fmla="*/ 9 h 183"/>
              <a:gd name="T8" fmla="*/ 312 w 317"/>
              <a:gd name="T9" fmla="*/ 183 h 183"/>
              <a:gd name="T10" fmla="*/ 315 w 317"/>
              <a:gd name="T11" fmla="*/ 177 h 183"/>
              <a:gd name="T12" fmla="*/ 0 60000 65536"/>
              <a:gd name="T13" fmla="*/ 0 60000 65536"/>
              <a:gd name="T14" fmla="*/ 0 60000 65536"/>
              <a:gd name="T15" fmla="*/ 0 60000 65536"/>
              <a:gd name="T16" fmla="*/ 0 60000 65536"/>
              <a:gd name="T17" fmla="*/ 0 60000 65536"/>
              <a:gd name="T18" fmla="*/ 0 w 317"/>
              <a:gd name="T19" fmla="*/ 0 h 183"/>
              <a:gd name="T20" fmla="*/ 317 w 317"/>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17" h="183">
                <a:moveTo>
                  <a:pt x="315" y="177"/>
                </a:moveTo>
                <a:lnTo>
                  <a:pt x="317" y="174"/>
                </a:lnTo>
                <a:lnTo>
                  <a:pt x="6" y="0"/>
                </a:lnTo>
                <a:lnTo>
                  <a:pt x="0" y="9"/>
                </a:lnTo>
                <a:lnTo>
                  <a:pt x="312" y="183"/>
                </a:lnTo>
                <a:lnTo>
                  <a:pt x="315" y="177"/>
                </a:lnTo>
                <a:close/>
              </a:path>
            </a:pathLst>
          </a:custGeom>
          <a:solidFill>
            <a:srgbClr val="000000"/>
          </a:solidFill>
          <a:ln w="9525">
            <a:noFill/>
            <a:round/>
            <a:headEnd/>
            <a:tailEnd/>
          </a:ln>
        </p:spPr>
        <p:txBody>
          <a:bodyPr/>
          <a:lstStyle/>
          <a:p>
            <a:endParaRPr lang="en-US"/>
          </a:p>
        </p:txBody>
      </p:sp>
      <p:sp>
        <p:nvSpPr>
          <p:cNvPr id="33833" name="Freeform 44"/>
          <p:cNvSpPr>
            <a:spLocks/>
          </p:cNvSpPr>
          <p:nvPr/>
        </p:nvSpPr>
        <p:spPr bwMode="auto">
          <a:xfrm>
            <a:off x="7112000" y="4165600"/>
            <a:ext cx="234950" cy="123825"/>
          </a:xfrm>
          <a:custGeom>
            <a:avLst/>
            <a:gdLst>
              <a:gd name="T0" fmla="*/ 146 w 148"/>
              <a:gd name="T1" fmla="*/ 75 h 78"/>
              <a:gd name="T2" fmla="*/ 148 w 148"/>
              <a:gd name="T3" fmla="*/ 70 h 78"/>
              <a:gd name="T4" fmla="*/ 4 w 148"/>
              <a:gd name="T5" fmla="*/ 0 h 78"/>
              <a:gd name="T6" fmla="*/ 0 w 148"/>
              <a:gd name="T7" fmla="*/ 7 h 78"/>
              <a:gd name="T8" fmla="*/ 144 w 148"/>
              <a:gd name="T9" fmla="*/ 78 h 78"/>
              <a:gd name="T10" fmla="*/ 146 w 148"/>
              <a:gd name="T11" fmla="*/ 75 h 78"/>
              <a:gd name="T12" fmla="*/ 0 60000 65536"/>
              <a:gd name="T13" fmla="*/ 0 60000 65536"/>
              <a:gd name="T14" fmla="*/ 0 60000 65536"/>
              <a:gd name="T15" fmla="*/ 0 60000 65536"/>
              <a:gd name="T16" fmla="*/ 0 60000 65536"/>
              <a:gd name="T17" fmla="*/ 0 60000 65536"/>
              <a:gd name="T18" fmla="*/ 0 w 148"/>
              <a:gd name="T19" fmla="*/ 0 h 78"/>
              <a:gd name="T20" fmla="*/ 148 w 148"/>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148" h="78">
                <a:moveTo>
                  <a:pt x="146" y="75"/>
                </a:moveTo>
                <a:lnTo>
                  <a:pt x="148" y="70"/>
                </a:lnTo>
                <a:lnTo>
                  <a:pt x="4" y="0"/>
                </a:lnTo>
                <a:lnTo>
                  <a:pt x="0" y="7"/>
                </a:lnTo>
                <a:lnTo>
                  <a:pt x="144" y="78"/>
                </a:lnTo>
                <a:lnTo>
                  <a:pt x="146" y="75"/>
                </a:lnTo>
                <a:close/>
              </a:path>
            </a:pathLst>
          </a:custGeom>
          <a:solidFill>
            <a:srgbClr val="000000"/>
          </a:solidFill>
          <a:ln w="9525">
            <a:noFill/>
            <a:round/>
            <a:headEnd/>
            <a:tailEnd/>
          </a:ln>
        </p:spPr>
        <p:txBody>
          <a:bodyPr/>
          <a:lstStyle/>
          <a:p>
            <a:endParaRPr lang="en-US"/>
          </a:p>
        </p:txBody>
      </p:sp>
      <p:sp>
        <p:nvSpPr>
          <p:cNvPr id="33834" name="Freeform 45"/>
          <p:cNvSpPr>
            <a:spLocks/>
          </p:cNvSpPr>
          <p:nvPr/>
        </p:nvSpPr>
        <p:spPr bwMode="auto">
          <a:xfrm>
            <a:off x="6670675" y="3935413"/>
            <a:ext cx="39688" cy="69850"/>
          </a:xfrm>
          <a:custGeom>
            <a:avLst/>
            <a:gdLst>
              <a:gd name="T0" fmla="*/ 16 w 25"/>
              <a:gd name="T1" fmla="*/ 10 h 44"/>
              <a:gd name="T2" fmla="*/ 13 w 25"/>
              <a:gd name="T3" fmla="*/ 3 h 44"/>
              <a:gd name="T4" fmla="*/ 0 w 25"/>
              <a:gd name="T5" fmla="*/ 40 h 44"/>
              <a:gd name="T6" fmla="*/ 13 w 25"/>
              <a:gd name="T7" fmla="*/ 44 h 44"/>
              <a:gd name="T8" fmla="*/ 24 w 25"/>
              <a:gd name="T9" fmla="*/ 7 h 44"/>
              <a:gd name="T10" fmla="*/ 20 w 25"/>
              <a:gd name="T11" fmla="*/ 0 h 44"/>
              <a:gd name="T12" fmla="*/ 24 w 25"/>
              <a:gd name="T13" fmla="*/ 7 h 44"/>
              <a:gd name="T14" fmla="*/ 25 w 25"/>
              <a:gd name="T15" fmla="*/ 0 h 44"/>
              <a:gd name="T16" fmla="*/ 20 w 25"/>
              <a:gd name="T17" fmla="*/ 0 h 44"/>
              <a:gd name="T18" fmla="*/ 16 w 25"/>
              <a:gd name="T19" fmla="*/ 1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44"/>
              <a:gd name="T32" fmla="*/ 25 w 25"/>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44">
                <a:moveTo>
                  <a:pt x="16" y="10"/>
                </a:moveTo>
                <a:lnTo>
                  <a:pt x="13" y="3"/>
                </a:lnTo>
                <a:lnTo>
                  <a:pt x="0" y="40"/>
                </a:lnTo>
                <a:lnTo>
                  <a:pt x="13" y="44"/>
                </a:lnTo>
                <a:lnTo>
                  <a:pt x="24" y="7"/>
                </a:lnTo>
                <a:lnTo>
                  <a:pt x="20" y="0"/>
                </a:lnTo>
                <a:lnTo>
                  <a:pt x="24" y="7"/>
                </a:lnTo>
                <a:lnTo>
                  <a:pt x="25" y="0"/>
                </a:lnTo>
                <a:lnTo>
                  <a:pt x="20" y="0"/>
                </a:lnTo>
                <a:lnTo>
                  <a:pt x="16" y="10"/>
                </a:lnTo>
                <a:close/>
              </a:path>
            </a:pathLst>
          </a:custGeom>
          <a:solidFill>
            <a:srgbClr val="000000"/>
          </a:solidFill>
          <a:ln w="9525">
            <a:noFill/>
            <a:round/>
            <a:headEnd/>
            <a:tailEnd/>
          </a:ln>
        </p:spPr>
        <p:txBody>
          <a:bodyPr/>
          <a:lstStyle/>
          <a:p>
            <a:endParaRPr lang="en-US"/>
          </a:p>
        </p:txBody>
      </p:sp>
      <p:sp>
        <p:nvSpPr>
          <p:cNvPr id="33835" name="Freeform 46"/>
          <p:cNvSpPr>
            <a:spLocks/>
          </p:cNvSpPr>
          <p:nvPr/>
        </p:nvSpPr>
        <p:spPr bwMode="auto">
          <a:xfrm>
            <a:off x="6340475" y="3846513"/>
            <a:ext cx="42863" cy="115887"/>
          </a:xfrm>
          <a:custGeom>
            <a:avLst/>
            <a:gdLst>
              <a:gd name="T0" fmla="*/ 7 w 27"/>
              <a:gd name="T1" fmla="*/ 63 h 73"/>
              <a:gd name="T2" fmla="*/ 13 w 27"/>
              <a:gd name="T3" fmla="*/ 70 h 73"/>
              <a:gd name="T4" fmla="*/ 27 w 27"/>
              <a:gd name="T5" fmla="*/ 2 h 73"/>
              <a:gd name="T6" fmla="*/ 16 w 27"/>
              <a:gd name="T7" fmla="*/ 0 h 73"/>
              <a:gd name="T8" fmla="*/ 2 w 27"/>
              <a:gd name="T9" fmla="*/ 66 h 73"/>
              <a:gd name="T10" fmla="*/ 7 w 27"/>
              <a:gd name="T11" fmla="*/ 73 h 73"/>
              <a:gd name="T12" fmla="*/ 2 w 27"/>
              <a:gd name="T13" fmla="*/ 66 h 73"/>
              <a:gd name="T14" fmla="*/ 0 w 27"/>
              <a:gd name="T15" fmla="*/ 73 h 73"/>
              <a:gd name="T16" fmla="*/ 7 w 27"/>
              <a:gd name="T17" fmla="*/ 73 h 73"/>
              <a:gd name="T18" fmla="*/ 7 w 27"/>
              <a:gd name="T19" fmla="*/ 63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73"/>
              <a:gd name="T32" fmla="*/ 27 w 27"/>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73">
                <a:moveTo>
                  <a:pt x="7" y="63"/>
                </a:moveTo>
                <a:lnTo>
                  <a:pt x="13" y="70"/>
                </a:lnTo>
                <a:lnTo>
                  <a:pt x="27" y="2"/>
                </a:lnTo>
                <a:lnTo>
                  <a:pt x="16" y="0"/>
                </a:lnTo>
                <a:lnTo>
                  <a:pt x="2" y="66"/>
                </a:lnTo>
                <a:lnTo>
                  <a:pt x="7" y="73"/>
                </a:lnTo>
                <a:lnTo>
                  <a:pt x="2" y="66"/>
                </a:lnTo>
                <a:lnTo>
                  <a:pt x="0" y="73"/>
                </a:lnTo>
                <a:lnTo>
                  <a:pt x="7" y="73"/>
                </a:lnTo>
                <a:lnTo>
                  <a:pt x="7" y="63"/>
                </a:lnTo>
                <a:close/>
              </a:path>
            </a:pathLst>
          </a:custGeom>
          <a:solidFill>
            <a:srgbClr val="000000"/>
          </a:solidFill>
          <a:ln w="9525">
            <a:noFill/>
            <a:round/>
            <a:headEnd/>
            <a:tailEnd/>
          </a:ln>
        </p:spPr>
        <p:txBody>
          <a:bodyPr/>
          <a:lstStyle/>
          <a:p>
            <a:endParaRPr lang="en-US"/>
          </a:p>
        </p:txBody>
      </p:sp>
      <p:sp>
        <p:nvSpPr>
          <p:cNvPr id="33836" name="Freeform 47"/>
          <p:cNvSpPr>
            <a:spLocks/>
          </p:cNvSpPr>
          <p:nvPr/>
        </p:nvSpPr>
        <p:spPr bwMode="auto">
          <a:xfrm>
            <a:off x="6278563" y="3819525"/>
            <a:ext cx="47625" cy="128588"/>
          </a:xfrm>
          <a:custGeom>
            <a:avLst/>
            <a:gdLst>
              <a:gd name="T0" fmla="*/ 27 w 30"/>
              <a:gd name="T1" fmla="*/ 0 h 81"/>
              <a:gd name="T2" fmla="*/ 19 w 30"/>
              <a:gd name="T3" fmla="*/ 5 h 81"/>
              <a:gd name="T4" fmla="*/ 0 w 30"/>
              <a:gd name="T5" fmla="*/ 78 h 81"/>
              <a:gd name="T6" fmla="*/ 11 w 30"/>
              <a:gd name="T7" fmla="*/ 81 h 81"/>
              <a:gd name="T8" fmla="*/ 30 w 30"/>
              <a:gd name="T9" fmla="*/ 7 h 81"/>
              <a:gd name="T10" fmla="*/ 25 w 30"/>
              <a:gd name="T11" fmla="*/ 12 h 81"/>
              <a:gd name="T12" fmla="*/ 27 w 30"/>
              <a:gd name="T13" fmla="*/ 0 h 81"/>
              <a:gd name="T14" fmla="*/ 21 w 30"/>
              <a:gd name="T15" fmla="*/ 0 h 81"/>
              <a:gd name="T16" fmla="*/ 19 w 30"/>
              <a:gd name="T17" fmla="*/ 5 h 81"/>
              <a:gd name="T18" fmla="*/ 27 w 30"/>
              <a:gd name="T19" fmla="*/ 0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81"/>
              <a:gd name="T32" fmla="*/ 30 w 30"/>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81">
                <a:moveTo>
                  <a:pt x="27" y="0"/>
                </a:moveTo>
                <a:lnTo>
                  <a:pt x="19" y="5"/>
                </a:lnTo>
                <a:lnTo>
                  <a:pt x="0" y="78"/>
                </a:lnTo>
                <a:lnTo>
                  <a:pt x="11" y="81"/>
                </a:lnTo>
                <a:lnTo>
                  <a:pt x="30" y="7"/>
                </a:lnTo>
                <a:lnTo>
                  <a:pt x="25" y="12"/>
                </a:lnTo>
                <a:lnTo>
                  <a:pt x="27" y="0"/>
                </a:lnTo>
                <a:lnTo>
                  <a:pt x="21" y="0"/>
                </a:lnTo>
                <a:lnTo>
                  <a:pt x="19" y="5"/>
                </a:lnTo>
                <a:lnTo>
                  <a:pt x="27" y="0"/>
                </a:lnTo>
                <a:close/>
              </a:path>
            </a:pathLst>
          </a:custGeom>
          <a:solidFill>
            <a:srgbClr val="000000"/>
          </a:solidFill>
          <a:ln w="9525">
            <a:noFill/>
            <a:round/>
            <a:headEnd/>
            <a:tailEnd/>
          </a:ln>
        </p:spPr>
        <p:txBody>
          <a:bodyPr/>
          <a:lstStyle/>
          <a:p>
            <a:endParaRPr lang="en-US"/>
          </a:p>
        </p:txBody>
      </p:sp>
      <p:sp>
        <p:nvSpPr>
          <p:cNvPr id="33837" name="Freeform 48"/>
          <p:cNvSpPr>
            <a:spLocks/>
          </p:cNvSpPr>
          <p:nvPr/>
        </p:nvSpPr>
        <p:spPr bwMode="auto">
          <a:xfrm>
            <a:off x="6318250" y="3819525"/>
            <a:ext cx="68263" cy="22225"/>
          </a:xfrm>
          <a:custGeom>
            <a:avLst/>
            <a:gdLst>
              <a:gd name="T0" fmla="*/ 41 w 43"/>
              <a:gd name="T1" fmla="*/ 10 h 14"/>
              <a:gd name="T2" fmla="*/ 35 w 43"/>
              <a:gd name="T3" fmla="*/ 3 h 14"/>
              <a:gd name="T4" fmla="*/ 2 w 43"/>
              <a:gd name="T5" fmla="*/ 0 h 14"/>
              <a:gd name="T6" fmla="*/ 0 w 43"/>
              <a:gd name="T7" fmla="*/ 12 h 14"/>
              <a:gd name="T8" fmla="*/ 35 w 43"/>
              <a:gd name="T9" fmla="*/ 14 h 14"/>
              <a:gd name="T10" fmla="*/ 30 w 43"/>
              <a:gd name="T11" fmla="*/ 7 h 14"/>
              <a:gd name="T12" fmla="*/ 41 w 43"/>
              <a:gd name="T13" fmla="*/ 10 h 14"/>
              <a:gd name="T14" fmla="*/ 43 w 43"/>
              <a:gd name="T15" fmla="*/ 3 h 14"/>
              <a:gd name="T16" fmla="*/ 35 w 43"/>
              <a:gd name="T17" fmla="*/ 3 h 14"/>
              <a:gd name="T18" fmla="*/ 41 w 43"/>
              <a:gd name="T19" fmla="*/ 1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14"/>
              <a:gd name="T32" fmla="*/ 43 w 43"/>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14">
                <a:moveTo>
                  <a:pt x="41" y="10"/>
                </a:moveTo>
                <a:lnTo>
                  <a:pt x="35" y="3"/>
                </a:lnTo>
                <a:lnTo>
                  <a:pt x="2" y="0"/>
                </a:lnTo>
                <a:lnTo>
                  <a:pt x="0" y="12"/>
                </a:lnTo>
                <a:lnTo>
                  <a:pt x="35" y="14"/>
                </a:lnTo>
                <a:lnTo>
                  <a:pt x="30" y="7"/>
                </a:lnTo>
                <a:lnTo>
                  <a:pt x="41" y="10"/>
                </a:lnTo>
                <a:lnTo>
                  <a:pt x="43" y="3"/>
                </a:lnTo>
                <a:lnTo>
                  <a:pt x="35" y="3"/>
                </a:lnTo>
                <a:lnTo>
                  <a:pt x="41" y="10"/>
                </a:lnTo>
                <a:close/>
              </a:path>
            </a:pathLst>
          </a:custGeom>
          <a:solidFill>
            <a:srgbClr val="000000"/>
          </a:solidFill>
          <a:ln w="9525">
            <a:noFill/>
            <a:round/>
            <a:headEnd/>
            <a:tailEnd/>
          </a:ln>
        </p:spPr>
        <p:txBody>
          <a:bodyPr/>
          <a:lstStyle/>
          <a:p>
            <a:endParaRPr lang="en-US"/>
          </a:p>
        </p:txBody>
      </p:sp>
      <p:sp>
        <p:nvSpPr>
          <p:cNvPr id="33838" name="Freeform 49"/>
          <p:cNvSpPr>
            <a:spLocks/>
          </p:cNvSpPr>
          <p:nvPr/>
        </p:nvSpPr>
        <p:spPr bwMode="auto">
          <a:xfrm>
            <a:off x="6332538" y="3830638"/>
            <a:ext cx="50800" cy="142875"/>
          </a:xfrm>
          <a:custGeom>
            <a:avLst/>
            <a:gdLst>
              <a:gd name="T0" fmla="*/ 3 w 32"/>
              <a:gd name="T1" fmla="*/ 89 h 90"/>
              <a:gd name="T2" fmla="*/ 10 w 32"/>
              <a:gd name="T3" fmla="*/ 85 h 90"/>
              <a:gd name="T4" fmla="*/ 32 w 32"/>
              <a:gd name="T5" fmla="*/ 3 h 90"/>
              <a:gd name="T6" fmla="*/ 21 w 32"/>
              <a:gd name="T7" fmla="*/ 0 h 90"/>
              <a:gd name="T8" fmla="*/ 0 w 32"/>
              <a:gd name="T9" fmla="*/ 82 h 90"/>
              <a:gd name="T10" fmla="*/ 7 w 32"/>
              <a:gd name="T11" fmla="*/ 78 h 90"/>
              <a:gd name="T12" fmla="*/ 3 w 32"/>
              <a:gd name="T13" fmla="*/ 89 h 90"/>
              <a:gd name="T14" fmla="*/ 9 w 32"/>
              <a:gd name="T15" fmla="*/ 90 h 90"/>
              <a:gd name="T16" fmla="*/ 10 w 32"/>
              <a:gd name="T17" fmla="*/ 85 h 90"/>
              <a:gd name="T18" fmla="*/ 3 w 32"/>
              <a:gd name="T19" fmla="*/ 89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90"/>
              <a:gd name="T32" fmla="*/ 32 w 32"/>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90">
                <a:moveTo>
                  <a:pt x="3" y="89"/>
                </a:moveTo>
                <a:lnTo>
                  <a:pt x="10" y="85"/>
                </a:lnTo>
                <a:lnTo>
                  <a:pt x="32" y="3"/>
                </a:lnTo>
                <a:lnTo>
                  <a:pt x="21" y="0"/>
                </a:lnTo>
                <a:lnTo>
                  <a:pt x="0" y="82"/>
                </a:lnTo>
                <a:lnTo>
                  <a:pt x="7" y="78"/>
                </a:lnTo>
                <a:lnTo>
                  <a:pt x="3" y="89"/>
                </a:lnTo>
                <a:lnTo>
                  <a:pt x="9" y="90"/>
                </a:lnTo>
                <a:lnTo>
                  <a:pt x="10" y="85"/>
                </a:lnTo>
                <a:lnTo>
                  <a:pt x="3" y="89"/>
                </a:lnTo>
                <a:close/>
              </a:path>
            </a:pathLst>
          </a:custGeom>
          <a:solidFill>
            <a:srgbClr val="000000"/>
          </a:solidFill>
          <a:ln w="9525">
            <a:noFill/>
            <a:round/>
            <a:headEnd/>
            <a:tailEnd/>
          </a:ln>
        </p:spPr>
        <p:txBody>
          <a:bodyPr/>
          <a:lstStyle/>
          <a:p>
            <a:endParaRPr lang="en-US"/>
          </a:p>
        </p:txBody>
      </p:sp>
      <p:sp>
        <p:nvSpPr>
          <p:cNvPr id="33839" name="Freeform 50"/>
          <p:cNvSpPr>
            <a:spLocks/>
          </p:cNvSpPr>
          <p:nvPr/>
        </p:nvSpPr>
        <p:spPr bwMode="auto">
          <a:xfrm>
            <a:off x="6283325" y="3940175"/>
            <a:ext cx="60325" cy="31750"/>
          </a:xfrm>
          <a:custGeom>
            <a:avLst/>
            <a:gdLst>
              <a:gd name="T0" fmla="*/ 2 w 38"/>
              <a:gd name="T1" fmla="*/ 5 h 20"/>
              <a:gd name="T2" fmla="*/ 0 w 38"/>
              <a:gd name="T3" fmla="*/ 11 h 20"/>
              <a:gd name="T4" fmla="*/ 34 w 38"/>
              <a:gd name="T5" fmla="*/ 20 h 20"/>
              <a:gd name="T6" fmla="*/ 38 w 38"/>
              <a:gd name="T7" fmla="*/ 9 h 20"/>
              <a:gd name="T8" fmla="*/ 2 w 38"/>
              <a:gd name="T9" fmla="*/ 0 h 20"/>
              <a:gd name="T10" fmla="*/ 2 w 38"/>
              <a:gd name="T11" fmla="*/ 5 h 20"/>
              <a:gd name="T12" fmla="*/ 0 60000 65536"/>
              <a:gd name="T13" fmla="*/ 0 60000 65536"/>
              <a:gd name="T14" fmla="*/ 0 60000 65536"/>
              <a:gd name="T15" fmla="*/ 0 60000 65536"/>
              <a:gd name="T16" fmla="*/ 0 60000 65536"/>
              <a:gd name="T17" fmla="*/ 0 60000 65536"/>
              <a:gd name="T18" fmla="*/ 0 w 38"/>
              <a:gd name="T19" fmla="*/ 0 h 20"/>
              <a:gd name="T20" fmla="*/ 38 w 3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38" h="20">
                <a:moveTo>
                  <a:pt x="2" y="5"/>
                </a:moveTo>
                <a:lnTo>
                  <a:pt x="0" y="11"/>
                </a:lnTo>
                <a:lnTo>
                  <a:pt x="34" y="20"/>
                </a:lnTo>
                <a:lnTo>
                  <a:pt x="38" y="9"/>
                </a:lnTo>
                <a:lnTo>
                  <a:pt x="2" y="0"/>
                </a:lnTo>
                <a:lnTo>
                  <a:pt x="2" y="5"/>
                </a:lnTo>
                <a:close/>
              </a:path>
            </a:pathLst>
          </a:custGeom>
          <a:solidFill>
            <a:srgbClr val="000000"/>
          </a:solidFill>
          <a:ln w="9525">
            <a:noFill/>
            <a:round/>
            <a:headEnd/>
            <a:tailEnd/>
          </a:ln>
        </p:spPr>
        <p:txBody>
          <a:bodyPr/>
          <a:lstStyle/>
          <a:p>
            <a:endParaRPr lang="en-US"/>
          </a:p>
        </p:txBody>
      </p:sp>
      <p:sp>
        <p:nvSpPr>
          <p:cNvPr id="33840" name="Freeform 51"/>
          <p:cNvSpPr>
            <a:spLocks/>
          </p:cNvSpPr>
          <p:nvPr/>
        </p:nvSpPr>
        <p:spPr bwMode="auto">
          <a:xfrm>
            <a:off x="6708775" y="3946525"/>
            <a:ext cx="33338" cy="58738"/>
          </a:xfrm>
          <a:custGeom>
            <a:avLst/>
            <a:gdLst>
              <a:gd name="T0" fmla="*/ 12 w 21"/>
              <a:gd name="T1" fmla="*/ 10 h 37"/>
              <a:gd name="T2" fmla="*/ 7 w 21"/>
              <a:gd name="T3" fmla="*/ 3 h 37"/>
              <a:gd name="T4" fmla="*/ 0 w 21"/>
              <a:gd name="T5" fmla="*/ 33 h 37"/>
              <a:gd name="T6" fmla="*/ 10 w 21"/>
              <a:gd name="T7" fmla="*/ 37 h 37"/>
              <a:gd name="T8" fmla="*/ 19 w 21"/>
              <a:gd name="T9" fmla="*/ 7 h 37"/>
              <a:gd name="T10" fmla="*/ 14 w 21"/>
              <a:gd name="T11" fmla="*/ 0 h 37"/>
              <a:gd name="T12" fmla="*/ 19 w 21"/>
              <a:gd name="T13" fmla="*/ 7 h 37"/>
              <a:gd name="T14" fmla="*/ 21 w 21"/>
              <a:gd name="T15" fmla="*/ 1 h 37"/>
              <a:gd name="T16" fmla="*/ 14 w 21"/>
              <a:gd name="T17" fmla="*/ 0 h 37"/>
              <a:gd name="T18" fmla="*/ 12 w 21"/>
              <a:gd name="T19" fmla="*/ 1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37"/>
              <a:gd name="T32" fmla="*/ 21 w 21"/>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37">
                <a:moveTo>
                  <a:pt x="12" y="10"/>
                </a:moveTo>
                <a:lnTo>
                  <a:pt x="7" y="3"/>
                </a:lnTo>
                <a:lnTo>
                  <a:pt x="0" y="33"/>
                </a:lnTo>
                <a:lnTo>
                  <a:pt x="10" y="37"/>
                </a:lnTo>
                <a:lnTo>
                  <a:pt x="19" y="7"/>
                </a:lnTo>
                <a:lnTo>
                  <a:pt x="14" y="0"/>
                </a:lnTo>
                <a:lnTo>
                  <a:pt x="19" y="7"/>
                </a:lnTo>
                <a:lnTo>
                  <a:pt x="21" y="1"/>
                </a:lnTo>
                <a:lnTo>
                  <a:pt x="14" y="0"/>
                </a:lnTo>
                <a:lnTo>
                  <a:pt x="12" y="10"/>
                </a:lnTo>
                <a:close/>
              </a:path>
            </a:pathLst>
          </a:custGeom>
          <a:solidFill>
            <a:srgbClr val="000000"/>
          </a:solidFill>
          <a:ln w="9525">
            <a:noFill/>
            <a:round/>
            <a:headEnd/>
            <a:tailEnd/>
          </a:ln>
        </p:spPr>
        <p:txBody>
          <a:bodyPr/>
          <a:lstStyle/>
          <a:p>
            <a:endParaRPr lang="en-US"/>
          </a:p>
        </p:txBody>
      </p:sp>
      <p:sp>
        <p:nvSpPr>
          <p:cNvPr id="33841" name="Freeform 52"/>
          <p:cNvSpPr>
            <a:spLocks/>
          </p:cNvSpPr>
          <p:nvPr/>
        </p:nvSpPr>
        <p:spPr bwMode="auto">
          <a:xfrm>
            <a:off x="6688138" y="3935413"/>
            <a:ext cx="42862" cy="26987"/>
          </a:xfrm>
          <a:custGeom>
            <a:avLst/>
            <a:gdLst>
              <a:gd name="T0" fmla="*/ 11 w 27"/>
              <a:gd name="T1" fmla="*/ 8 h 17"/>
              <a:gd name="T2" fmla="*/ 4 w 27"/>
              <a:gd name="T3" fmla="*/ 12 h 17"/>
              <a:gd name="T4" fmla="*/ 25 w 27"/>
              <a:gd name="T5" fmla="*/ 17 h 17"/>
              <a:gd name="T6" fmla="*/ 27 w 27"/>
              <a:gd name="T7" fmla="*/ 7 h 17"/>
              <a:gd name="T8" fmla="*/ 7 w 27"/>
              <a:gd name="T9" fmla="*/ 1 h 17"/>
              <a:gd name="T10" fmla="*/ 0 w 27"/>
              <a:gd name="T11" fmla="*/ 5 h 17"/>
              <a:gd name="T12" fmla="*/ 7 w 27"/>
              <a:gd name="T13" fmla="*/ 1 h 17"/>
              <a:gd name="T14" fmla="*/ 2 w 27"/>
              <a:gd name="T15" fmla="*/ 0 h 17"/>
              <a:gd name="T16" fmla="*/ 0 w 27"/>
              <a:gd name="T17" fmla="*/ 5 h 17"/>
              <a:gd name="T18" fmla="*/ 11 w 27"/>
              <a:gd name="T19" fmla="*/ 8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7"/>
              <a:gd name="T32" fmla="*/ 27 w 2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7">
                <a:moveTo>
                  <a:pt x="11" y="8"/>
                </a:moveTo>
                <a:lnTo>
                  <a:pt x="4" y="12"/>
                </a:lnTo>
                <a:lnTo>
                  <a:pt x="25" y="17"/>
                </a:lnTo>
                <a:lnTo>
                  <a:pt x="27" y="7"/>
                </a:lnTo>
                <a:lnTo>
                  <a:pt x="7" y="1"/>
                </a:lnTo>
                <a:lnTo>
                  <a:pt x="0" y="5"/>
                </a:lnTo>
                <a:lnTo>
                  <a:pt x="7" y="1"/>
                </a:lnTo>
                <a:lnTo>
                  <a:pt x="2" y="0"/>
                </a:lnTo>
                <a:lnTo>
                  <a:pt x="0" y="5"/>
                </a:lnTo>
                <a:lnTo>
                  <a:pt x="11" y="8"/>
                </a:lnTo>
                <a:close/>
              </a:path>
            </a:pathLst>
          </a:custGeom>
          <a:solidFill>
            <a:srgbClr val="000000"/>
          </a:solidFill>
          <a:ln w="9525">
            <a:noFill/>
            <a:round/>
            <a:headEnd/>
            <a:tailEnd/>
          </a:ln>
        </p:spPr>
        <p:txBody>
          <a:bodyPr/>
          <a:lstStyle/>
          <a:p>
            <a:endParaRPr lang="en-US"/>
          </a:p>
        </p:txBody>
      </p:sp>
      <p:sp>
        <p:nvSpPr>
          <p:cNvPr id="33842" name="Freeform 53"/>
          <p:cNvSpPr>
            <a:spLocks/>
          </p:cNvSpPr>
          <p:nvPr/>
        </p:nvSpPr>
        <p:spPr bwMode="auto">
          <a:xfrm>
            <a:off x="6670675" y="3943350"/>
            <a:ext cx="34925" cy="58738"/>
          </a:xfrm>
          <a:custGeom>
            <a:avLst/>
            <a:gdLst>
              <a:gd name="T0" fmla="*/ 9 w 22"/>
              <a:gd name="T1" fmla="*/ 27 h 37"/>
              <a:gd name="T2" fmla="*/ 13 w 22"/>
              <a:gd name="T3" fmla="*/ 34 h 37"/>
              <a:gd name="T4" fmla="*/ 22 w 22"/>
              <a:gd name="T5" fmla="*/ 3 h 37"/>
              <a:gd name="T6" fmla="*/ 11 w 22"/>
              <a:gd name="T7" fmla="*/ 0 h 37"/>
              <a:gd name="T8" fmla="*/ 2 w 22"/>
              <a:gd name="T9" fmla="*/ 30 h 37"/>
              <a:gd name="T10" fmla="*/ 7 w 22"/>
              <a:gd name="T11" fmla="*/ 37 h 37"/>
              <a:gd name="T12" fmla="*/ 2 w 22"/>
              <a:gd name="T13" fmla="*/ 30 h 37"/>
              <a:gd name="T14" fmla="*/ 0 w 22"/>
              <a:gd name="T15" fmla="*/ 37 h 37"/>
              <a:gd name="T16" fmla="*/ 7 w 22"/>
              <a:gd name="T17" fmla="*/ 37 h 37"/>
              <a:gd name="T18" fmla="*/ 9 w 22"/>
              <a:gd name="T19" fmla="*/ 27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37"/>
              <a:gd name="T32" fmla="*/ 22 w 22"/>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37">
                <a:moveTo>
                  <a:pt x="9" y="27"/>
                </a:moveTo>
                <a:lnTo>
                  <a:pt x="13" y="34"/>
                </a:lnTo>
                <a:lnTo>
                  <a:pt x="22" y="3"/>
                </a:lnTo>
                <a:lnTo>
                  <a:pt x="11" y="0"/>
                </a:lnTo>
                <a:lnTo>
                  <a:pt x="2" y="30"/>
                </a:lnTo>
                <a:lnTo>
                  <a:pt x="7" y="37"/>
                </a:lnTo>
                <a:lnTo>
                  <a:pt x="2" y="30"/>
                </a:lnTo>
                <a:lnTo>
                  <a:pt x="0" y="37"/>
                </a:lnTo>
                <a:lnTo>
                  <a:pt x="7" y="37"/>
                </a:lnTo>
                <a:lnTo>
                  <a:pt x="9" y="27"/>
                </a:lnTo>
                <a:close/>
              </a:path>
            </a:pathLst>
          </a:custGeom>
          <a:solidFill>
            <a:srgbClr val="000000"/>
          </a:solidFill>
          <a:ln w="9525">
            <a:noFill/>
            <a:round/>
            <a:headEnd/>
            <a:tailEnd/>
          </a:ln>
        </p:spPr>
        <p:txBody>
          <a:bodyPr/>
          <a:lstStyle/>
          <a:p>
            <a:endParaRPr lang="en-US"/>
          </a:p>
        </p:txBody>
      </p:sp>
      <p:sp>
        <p:nvSpPr>
          <p:cNvPr id="33843" name="Freeform 54"/>
          <p:cNvSpPr>
            <a:spLocks/>
          </p:cNvSpPr>
          <p:nvPr/>
        </p:nvSpPr>
        <p:spPr bwMode="auto">
          <a:xfrm>
            <a:off x="6681788" y="3986213"/>
            <a:ext cx="42862" cy="26987"/>
          </a:xfrm>
          <a:custGeom>
            <a:avLst/>
            <a:gdLst>
              <a:gd name="T0" fmla="*/ 17 w 27"/>
              <a:gd name="T1" fmla="*/ 8 h 17"/>
              <a:gd name="T2" fmla="*/ 24 w 27"/>
              <a:gd name="T3" fmla="*/ 5 h 17"/>
              <a:gd name="T4" fmla="*/ 2 w 27"/>
              <a:gd name="T5" fmla="*/ 0 h 17"/>
              <a:gd name="T6" fmla="*/ 0 w 27"/>
              <a:gd name="T7" fmla="*/ 10 h 17"/>
              <a:gd name="T8" fmla="*/ 20 w 27"/>
              <a:gd name="T9" fmla="*/ 16 h 17"/>
              <a:gd name="T10" fmla="*/ 27 w 27"/>
              <a:gd name="T11" fmla="*/ 12 h 17"/>
              <a:gd name="T12" fmla="*/ 20 w 27"/>
              <a:gd name="T13" fmla="*/ 16 h 17"/>
              <a:gd name="T14" fmla="*/ 25 w 27"/>
              <a:gd name="T15" fmla="*/ 17 h 17"/>
              <a:gd name="T16" fmla="*/ 27 w 27"/>
              <a:gd name="T17" fmla="*/ 12 h 17"/>
              <a:gd name="T18" fmla="*/ 17 w 27"/>
              <a:gd name="T19" fmla="*/ 8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7"/>
              <a:gd name="T32" fmla="*/ 27 w 2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7">
                <a:moveTo>
                  <a:pt x="17" y="8"/>
                </a:moveTo>
                <a:lnTo>
                  <a:pt x="24" y="5"/>
                </a:lnTo>
                <a:lnTo>
                  <a:pt x="2" y="0"/>
                </a:lnTo>
                <a:lnTo>
                  <a:pt x="0" y="10"/>
                </a:lnTo>
                <a:lnTo>
                  <a:pt x="20" y="16"/>
                </a:lnTo>
                <a:lnTo>
                  <a:pt x="27" y="12"/>
                </a:lnTo>
                <a:lnTo>
                  <a:pt x="20" y="16"/>
                </a:lnTo>
                <a:lnTo>
                  <a:pt x="25" y="17"/>
                </a:lnTo>
                <a:lnTo>
                  <a:pt x="27" y="12"/>
                </a:lnTo>
                <a:lnTo>
                  <a:pt x="17" y="8"/>
                </a:lnTo>
                <a:close/>
              </a:path>
            </a:pathLst>
          </a:custGeom>
          <a:solidFill>
            <a:srgbClr val="000000"/>
          </a:solidFill>
          <a:ln w="9525">
            <a:noFill/>
            <a:round/>
            <a:headEnd/>
            <a:tailEnd/>
          </a:ln>
        </p:spPr>
        <p:txBody>
          <a:bodyPr/>
          <a:lstStyle/>
          <a:p>
            <a:endParaRPr lang="en-US"/>
          </a:p>
        </p:txBody>
      </p:sp>
      <p:grpSp>
        <p:nvGrpSpPr>
          <p:cNvPr id="2" name="Group 55"/>
          <p:cNvGrpSpPr>
            <a:grpSpLocks/>
          </p:cNvGrpSpPr>
          <p:nvPr/>
        </p:nvGrpSpPr>
        <p:grpSpPr bwMode="auto">
          <a:xfrm>
            <a:off x="736600" y="3678238"/>
            <a:ext cx="5965825" cy="360362"/>
            <a:chOff x="464" y="2614"/>
            <a:chExt cx="3758" cy="227"/>
          </a:xfrm>
        </p:grpSpPr>
        <p:sp>
          <p:nvSpPr>
            <p:cNvPr id="33946" name="Freeform 56"/>
            <p:cNvSpPr>
              <a:spLocks/>
            </p:cNvSpPr>
            <p:nvPr/>
          </p:nvSpPr>
          <p:spPr bwMode="auto">
            <a:xfrm>
              <a:off x="4010" y="2713"/>
              <a:ext cx="212" cy="73"/>
            </a:xfrm>
            <a:custGeom>
              <a:avLst/>
              <a:gdLst>
                <a:gd name="T0" fmla="*/ 11 w 212"/>
                <a:gd name="T1" fmla="*/ 9 h 73"/>
                <a:gd name="T2" fmla="*/ 4 w 212"/>
                <a:gd name="T3" fmla="*/ 13 h 73"/>
                <a:gd name="T4" fmla="*/ 208 w 212"/>
                <a:gd name="T5" fmla="*/ 73 h 73"/>
                <a:gd name="T6" fmla="*/ 212 w 212"/>
                <a:gd name="T7" fmla="*/ 63 h 73"/>
                <a:gd name="T8" fmla="*/ 7 w 212"/>
                <a:gd name="T9" fmla="*/ 2 h 73"/>
                <a:gd name="T10" fmla="*/ 0 w 212"/>
                <a:gd name="T11" fmla="*/ 7 h 73"/>
                <a:gd name="T12" fmla="*/ 7 w 212"/>
                <a:gd name="T13" fmla="*/ 2 h 73"/>
                <a:gd name="T14" fmla="*/ 2 w 212"/>
                <a:gd name="T15" fmla="*/ 0 h 73"/>
                <a:gd name="T16" fmla="*/ 0 w 212"/>
                <a:gd name="T17" fmla="*/ 7 h 73"/>
                <a:gd name="T18" fmla="*/ 11 w 212"/>
                <a:gd name="T19" fmla="*/ 9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2"/>
                <a:gd name="T31" fmla="*/ 0 h 73"/>
                <a:gd name="T32" fmla="*/ 212 w 212"/>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2" h="73">
                  <a:moveTo>
                    <a:pt x="11" y="9"/>
                  </a:moveTo>
                  <a:lnTo>
                    <a:pt x="4" y="13"/>
                  </a:lnTo>
                  <a:lnTo>
                    <a:pt x="208" y="73"/>
                  </a:lnTo>
                  <a:lnTo>
                    <a:pt x="212" y="63"/>
                  </a:lnTo>
                  <a:lnTo>
                    <a:pt x="7" y="2"/>
                  </a:lnTo>
                  <a:lnTo>
                    <a:pt x="0" y="7"/>
                  </a:lnTo>
                  <a:lnTo>
                    <a:pt x="7" y="2"/>
                  </a:lnTo>
                  <a:lnTo>
                    <a:pt x="2" y="0"/>
                  </a:lnTo>
                  <a:lnTo>
                    <a:pt x="0" y="7"/>
                  </a:lnTo>
                  <a:lnTo>
                    <a:pt x="11" y="9"/>
                  </a:lnTo>
                  <a:close/>
                </a:path>
              </a:pathLst>
            </a:custGeom>
            <a:solidFill>
              <a:srgbClr val="000000"/>
            </a:solidFill>
            <a:ln w="9525">
              <a:noFill/>
              <a:round/>
              <a:headEnd/>
              <a:tailEnd/>
            </a:ln>
          </p:spPr>
          <p:txBody>
            <a:bodyPr/>
            <a:lstStyle/>
            <a:p>
              <a:endParaRPr lang="en-US"/>
            </a:p>
          </p:txBody>
        </p:sp>
        <p:sp>
          <p:nvSpPr>
            <p:cNvPr id="33947" name="Freeform 57"/>
            <p:cNvSpPr>
              <a:spLocks/>
            </p:cNvSpPr>
            <p:nvPr/>
          </p:nvSpPr>
          <p:spPr bwMode="auto">
            <a:xfrm>
              <a:off x="4001" y="2783"/>
              <a:ext cx="214" cy="41"/>
            </a:xfrm>
            <a:custGeom>
              <a:avLst/>
              <a:gdLst>
                <a:gd name="T0" fmla="*/ 201 w 214"/>
                <a:gd name="T1" fmla="*/ 33 h 41"/>
                <a:gd name="T2" fmla="*/ 208 w 214"/>
                <a:gd name="T3" fmla="*/ 28 h 41"/>
                <a:gd name="T4" fmla="*/ 0 w 214"/>
                <a:gd name="T5" fmla="*/ 0 h 41"/>
                <a:gd name="T6" fmla="*/ 0 w 214"/>
                <a:gd name="T7" fmla="*/ 10 h 41"/>
                <a:gd name="T8" fmla="*/ 207 w 214"/>
                <a:gd name="T9" fmla="*/ 41 h 41"/>
                <a:gd name="T10" fmla="*/ 214 w 214"/>
                <a:gd name="T11" fmla="*/ 37 h 41"/>
                <a:gd name="T12" fmla="*/ 207 w 214"/>
                <a:gd name="T13" fmla="*/ 41 h 41"/>
                <a:gd name="T14" fmla="*/ 212 w 214"/>
                <a:gd name="T15" fmla="*/ 41 h 41"/>
                <a:gd name="T16" fmla="*/ 214 w 214"/>
                <a:gd name="T17" fmla="*/ 37 h 41"/>
                <a:gd name="T18" fmla="*/ 201 w 214"/>
                <a:gd name="T19" fmla="*/ 33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4"/>
                <a:gd name="T31" fmla="*/ 0 h 41"/>
                <a:gd name="T32" fmla="*/ 214 w 214"/>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4" h="41">
                  <a:moveTo>
                    <a:pt x="201" y="33"/>
                  </a:moveTo>
                  <a:lnTo>
                    <a:pt x="208" y="28"/>
                  </a:lnTo>
                  <a:lnTo>
                    <a:pt x="0" y="0"/>
                  </a:lnTo>
                  <a:lnTo>
                    <a:pt x="0" y="10"/>
                  </a:lnTo>
                  <a:lnTo>
                    <a:pt x="207" y="41"/>
                  </a:lnTo>
                  <a:lnTo>
                    <a:pt x="214" y="37"/>
                  </a:lnTo>
                  <a:lnTo>
                    <a:pt x="207" y="41"/>
                  </a:lnTo>
                  <a:lnTo>
                    <a:pt x="212" y="41"/>
                  </a:lnTo>
                  <a:lnTo>
                    <a:pt x="214" y="37"/>
                  </a:lnTo>
                  <a:lnTo>
                    <a:pt x="201" y="33"/>
                  </a:lnTo>
                  <a:close/>
                </a:path>
              </a:pathLst>
            </a:custGeom>
            <a:solidFill>
              <a:srgbClr val="000000"/>
            </a:solidFill>
            <a:ln w="9525">
              <a:noFill/>
              <a:round/>
              <a:headEnd/>
              <a:tailEnd/>
            </a:ln>
          </p:spPr>
          <p:txBody>
            <a:bodyPr/>
            <a:lstStyle/>
            <a:p>
              <a:endParaRPr lang="en-US"/>
            </a:p>
          </p:txBody>
        </p:sp>
        <p:sp>
          <p:nvSpPr>
            <p:cNvPr id="33948" name="Freeform 58"/>
            <p:cNvSpPr>
              <a:spLocks/>
            </p:cNvSpPr>
            <p:nvPr/>
          </p:nvSpPr>
          <p:spPr bwMode="auto">
            <a:xfrm>
              <a:off x="464" y="2614"/>
              <a:ext cx="3519" cy="142"/>
            </a:xfrm>
            <a:custGeom>
              <a:avLst/>
              <a:gdLst>
                <a:gd name="T0" fmla="*/ 3519 w 3519"/>
                <a:gd name="T1" fmla="*/ 101 h 142"/>
                <a:gd name="T2" fmla="*/ 3366 w 3519"/>
                <a:gd name="T3" fmla="*/ 80 h 142"/>
                <a:gd name="T4" fmla="*/ 3211 w 3519"/>
                <a:gd name="T5" fmla="*/ 62 h 142"/>
                <a:gd name="T6" fmla="*/ 3056 w 3519"/>
                <a:gd name="T7" fmla="*/ 46 h 142"/>
                <a:gd name="T8" fmla="*/ 2902 w 3519"/>
                <a:gd name="T9" fmla="*/ 32 h 142"/>
                <a:gd name="T10" fmla="*/ 2745 w 3519"/>
                <a:gd name="T11" fmla="*/ 21 h 142"/>
                <a:gd name="T12" fmla="*/ 2590 w 3519"/>
                <a:gd name="T13" fmla="*/ 14 h 142"/>
                <a:gd name="T14" fmla="*/ 2437 w 3519"/>
                <a:gd name="T15" fmla="*/ 7 h 142"/>
                <a:gd name="T16" fmla="*/ 2284 w 3519"/>
                <a:gd name="T17" fmla="*/ 3 h 142"/>
                <a:gd name="T18" fmla="*/ 2132 w 3519"/>
                <a:gd name="T19" fmla="*/ 0 h 142"/>
                <a:gd name="T20" fmla="*/ 1983 w 3519"/>
                <a:gd name="T21" fmla="*/ 0 h 142"/>
                <a:gd name="T22" fmla="*/ 1835 w 3519"/>
                <a:gd name="T23" fmla="*/ 2 h 142"/>
                <a:gd name="T24" fmla="*/ 1691 w 3519"/>
                <a:gd name="T25" fmla="*/ 3 h 142"/>
                <a:gd name="T26" fmla="*/ 1550 w 3519"/>
                <a:gd name="T27" fmla="*/ 7 h 142"/>
                <a:gd name="T28" fmla="*/ 1413 w 3519"/>
                <a:gd name="T29" fmla="*/ 12 h 142"/>
                <a:gd name="T30" fmla="*/ 1280 w 3519"/>
                <a:gd name="T31" fmla="*/ 18 h 142"/>
                <a:gd name="T32" fmla="*/ 1150 w 3519"/>
                <a:gd name="T33" fmla="*/ 25 h 142"/>
                <a:gd name="T34" fmla="*/ 906 w 3519"/>
                <a:gd name="T35" fmla="*/ 41 h 142"/>
                <a:gd name="T36" fmla="*/ 685 w 3519"/>
                <a:gd name="T37" fmla="*/ 57 h 142"/>
                <a:gd name="T38" fmla="*/ 489 w 3519"/>
                <a:gd name="T39" fmla="*/ 75 h 142"/>
                <a:gd name="T40" fmla="*/ 322 w 3519"/>
                <a:gd name="T41" fmla="*/ 92 h 142"/>
                <a:gd name="T42" fmla="*/ 85 w 3519"/>
                <a:gd name="T43" fmla="*/ 121 h 142"/>
                <a:gd name="T44" fmla="*/ 0 w 3519"/>
                <a:gd name="T45" fmla="*/ 131 h 142"/>
                <a:gd name="T46" fmla="*/ 1 w 3519"/>
                <a:gd name="T47" fmla="*/ 142 h 142"/>
                <a:gd name="T48" fmla="*/ 87 w 3519"/>
                <a:gd name="T49" fmla="*/ 131 h 142"/>
                <a:gd name="T50" fmla="*/ 322 w 3519"/>
                <a:gd name="T51" fmla="*/ 103 h 142"/>
                <a:gd name="T52" fmla="*/ 489 w 3519"/>
                <a:gd name="T53" fmla="*/ 87 h 142"/>
                <a:gd name="T54" fmla="*/ 685 w 3519"/>
                <a:gd name="T55" fmla="*/ 69 h 142"/>
                <a:gd name="T56" fmla="*/ 908 w 3519"/>
                <a:gd name="T57" fmla="*/ 51 h 142"/>
                <a:gd name="T58" fmla="*/ 1150 w 3519"/>
                <a:gd name="T59" fmla="*/ 35 h 142"/>
                <a:gd name="T60" fmla="*/ 1280 w 3519"/>
                <a:gd name="T61" fmla="*/ 30 h 142"/>
                <a:gd name="T62" fmla="*/ 1413 w 3519"/>
                <a:gd name="T63" fmla="*/ 23 h 142"/>
                <a:gd name="T64" fmla="*/ 1550 w 3519"/>
                <a:gd name="T65" fmla="*/ 19 h 142"/>
                <a:gd name="T66" fmla="*/ 1691 w 3519"/>
                <a:gd name="T67" fmla="*/ 16 h 142"/>
                <a:gd name="T68" fmla="*/ 1835 w 3519"/>
                <a:gd name="T69" fmla="*/ 12 h 142"/>
                <a:gd name="T70" fmla="*/ 1983 w 3519"/>
                <a:gd name="T71" fmla="*/ 12 h 142"/>
                <a:gd name="T72" fmla="*/ 2132 w 3519"/>
                <a:gd name="T73" fmla="*/ 12 h 142"/>
                <a:gd name="T74" fmla="*/ 2284 w 3519"/>
                <a:gd name="T75" fmla="*/ 14 h 142"/>
                <a:gd name="T76" fmla="*/ 2435 w 3519"/>
                <a:gd name="T77" fmla="*/ 19 h 142"/>
                <a:gd name="T78" fmla="*/ 2590 w 3519"/>
                <a:gd name="T79" fmla="*/ 25 h 142"/>
                <a:gd name="T80" fmla="*/ 2745 w 3519"/>
                <a:gd name="T81" fmla="*/ 34 h 142"/>
                <a:gd name="T82" fmla="*/ 2900 w 3519"/>
                <a:gd name="T83" fmla="*/ 44 h 142"/>
                <a:gd name="T84" fmla="*/ 3055 w 3519"/>
                <a:gd name="T85" fmla="*/ 57 h 142"/>
                <a:gd name="T86" fmla="*/ 3211 w 3519"/>
                <a:gd name="T87" fmla="*/ 73 h 142"/>
                <a:gd name="T88" fmla="*/ 3364 w 3519"/>
                <a:gd name="T89" fmla="*/ 92 h 142"/>
                <a:gd name="T90" fmla="*/ 3518 w 3519"/>
                <a:gd name="T91" fmla="*/ 114 h 142"/>
                <a:gd name="T92" fmla="*/ 3519 w 3519"/>
                <a:gd name="T93" fmla="*/ 101 h 1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19"/>
                <a:gd name="T142" fmla="*/ 0 h 142"/>
                <a:gd name="T143" fmla="*/ 3519 w 3519"/>
                <a:gd name="T144" fmla="*/ 142 h 14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19" h="142">
                  <a:moveTo>
                    <a:pt x="3519" y="101"/>
                  </a:moveTo>
                  <a:lnTo>
                    <a:pt x="3366" y="80"/>
                  </a:lnTo>
                  <a:lnTo>
                    <a:pt x="3211" y="62"/>
                  </a:lnTo>
                  <a:lnTo>
                    <a:pt x="3056" y="46"/>
                  </a:lnTo>
                  <a:lnTo>
                    <a:pt x="2902" y="32"/>
                  </a:lnTo>
                  <a:lnTo>
                    <a:pt x="2745" y="21"/>
                  </a:lnTo>
                  <a:lnTo>
                    <a:pt x="2590" y="14"/>
                  </a:lnTo>
                  <a:lnTo>
                    <a:pt x="2437" y="7"/>
                  </a:lnTo>
                  <a:lnTo>
                    <a:pt x="2284" y="3"/>
                  </a:lnTo>
                  <a:lnTo>
                    <a:pt x="2132" y="0"/>
                  </a:lnTo>
                  <a:lnTo>
                    <a:pt x="1983" y="0"/>
                  </a:lnTo>
                  <a:lnTo>
                    <a:pt x="1835" y="2"/>
                  </a:lnTo>
                  <a:lnTo>
                    <a:pt x="1691" y="3"/>
                  </a:lnTo>
                  <a:lnTo>
                    <a:pt x="1550" y="7"/>
                  </a:lnTo>
                  <a:lnTo>
                    <a:pt x="1413" y="12"/>
                  </a:lnTo>
                  <a:lnTo>
                    <a:pt x="1280" y="18"/>
                  </a:lnTo>
                  <a:lnTo>
                    <a:pt x="1150" y="25"/>
                  </a:lnTo>
                  <a:lnTo>
                    <a:pt x="906" y="41"/>
                  </a:lnTo>
                  <a:lnTo>
                    <a:pt x="685" y="57"/>
                  </a:lnTo>
                  <a:lnTo>
                    <a:pt x="489" y="75"/>
                  </a:lnTo>
                  <a:lnTo>
                    <a:pt x="322" y="92"/>
                  </a:lnTo>
                  <a:lnTo>
                    <a:pt x="85" y="121"/>
                  </a:lnTo>
                  <a:lnTo>
                    <a:pt x="0" y="131"/>
                  </a:lnTo>
                  <a:lnTo>
                    <a:pt x="1" y="142"/>
                  </a:lnTo>
                  <a:lnTo>
                    <a:pt x="87" y="131"/>
                  </a:lnTo>
                  <a:lnTo>
                    <a:pt x="322" y="103"/>
                  </a:lnTo>
                  <a:lnTo>
                    <a:pt x="489" y="87"/>
                  </a:lnTo>
                  <a:lnTo>
                    <a:pt x="685" y="69"/>
                  </a:lnTo>
                  <a:lnTo>
                    <a:pt x="908" y="51"/>
                  </a:lnTo>
                  <a:lnTo>
                    <a:pt x="1150" y="35"/>
                  </a:lnTo>
                  <a:lnTo>
                    <a:pt x="1280" y="30"/>
                  </a:lnTo>
                  <a:lnTo>
                    <a:pt x="1413" y="23"/>
                  </a:lnTo>
                  <a:lnTo>
                    <a:pt x="1550" y="19"/>
                  </a:lnTo>
                  <a:lnTo>
                    <a:pt x="1691" y="16"/>
                  </a:lnTo>
                  <a:lnTo>
                    <a:pt x="1835" y="12"/>
                  </a:lnTo>
                  <a:lnTo>
                    <a:pt x="1983" y="12"/>
                  </a:lnTo>
                  <a:lnTo>
                    <a:pt x="2132" y="12"/>
                  </a:lnTo>
                  <a:lnTo>
                    <a:pt x="2284" y="14"/>
                  </a:lnTo>
                  <a:lnTo>
                    <a:pt x="2435" y="19"/>
                  </a:lnTo>
                  <a:lnTo>
                    <a:pt x="2590" y="25"/>
                  </a:lnTo>
                  <a:lnTo>
                    <a:pt x="2745" y="34"/>
                  </a:lnTo>
                  <a:lnTo>
                    <a:pt x="2900" y="44"/>
                  </a:lnTo>
                  <a:lnTo>
                    <a:pt x="3055" y="57"/>
                  </a:lnTo>
                  <a:lnTo>
                    <a:pt x="3211" y="73"/>
                  </a:lnTo>
                  <a:lnTo>
                    <a:pt x="3364" y="92"/>
                  </a:lnTo>
                  <a:lnTo>
                    <a:pt x="3518" y="114"/>
                  </a:lnTo>
                  <a:lnTo>
                    <a:pt x="3519" y="101"/>
                  </a:lnTo>
                  <a:close/>
                </a:path>
              </a:pathLst>
            </a:custGeom>
            <a:solidFill>
              <a:srgbClr val="000000"/>
            </a:solidFill>
            <a:ln w="9525">
              <a:solidFill>
                <a:srgbClr val="0367A3"/>
              </a:solidFill>
              <a:round/>
              <a:headEnd/>
              <a:tailEnd/>
            </a:ln>
          </p:spPr>
          <p:txBody>
            <a:bodyPr/>
            <a:lstStyle/>
            <a:p>
              <a:endParaRPr lang="en-US"/>
            </a:p>
          </p:txBody>
        </p:sp>
        <p:sp>
          <p:nvSpPr>
            <p:cNvPr id="33949" name="Freeform 59"/>
            <p:cNvSpPr>
              <a:spLocks/>
            </p:cNvSpPr>
            <p:nvPr/>
          </p:nvSpPr>
          <p:spPr bwMode="auto">
            <a:xfrm>
              <a:off x="480" y="2688"/>
              <a:ext cx="3500" cy="153"/>
            </a:xfrm>
            <a:custGeom>
              <a:avLst/>
              <a:gdLst>
                <a:gd name="T0" fmla="*/ 3500 w 3500"/>
                <a:gd name="T1" fmla="*/ 93 h 153"/>
                <a:gd name="T2" fmla="*/ 3306 w 3500"/>
                <a:gd name="T3" fmla="*/ 73 h 153"/>
                <a:gd name="T4" fmla="*/ 3115 w 3500"/>
                <a:gd name="T5" fmla="*/ 55 h 153"/>
                <a:gd name="T6" fmla="*/ 2930 w 3500"/>
                <a:gd name="T7" fmla="*/ 41 h 153"/>
                <a:gd name="T8" fmla="*/ 2748 w 3500"/>
                <a:gd name="T9" fmla="*/ 29 h 153"/>
                <a:gd name="T10" fmla="*/ 2572 w 3500"/>
                <a:gd name="T11" fmla="*/ 18 h 153"/>
                <a:gd name="T12" fmla="*/ 2400 w 3500"/>
                <a:gd name="T13" fmla="*/ 11 h 153"/>
                <a:gd name="T14" fmla="*/ 2232 w 3500"/>
                <a:gd name="T15" fmla="*/ 6 h 153"/>
                <a:gd name="T16" fmla="*/ 2070 w 3500"/>
                <a:gd name="T17" fmla="*/ 2 h 153"/>
                <a:gd name="T18" fmla="*/ 1913 w 3500"/>
                <a:gd name="T19" fmla="*/ 0 h 153"/>
                <a:gd name="T20" fmla="*/ 1760 w 3500"/>
                <a:gd name="T21" fmla="*/ 0 h 153"/>
                <a:gd name="T22" fmla="*/ 1614 w 3500"/>
                <a:gd name="T23" fmla="*/ 2 h 153"/>
                <a:gd name="T24" fmla="*/ 1472 w 3500"/>
                <a:gd name="T25" fmla="*/ 6 h 153"/>
                <a:gd name="T26" fmla="*/ 1337 w 3500"/>
                <a:gd name="T27" fmla="*/ 11 h 153"/>
                <a:gd name="T28" fmla="*/ 1207 w 3500"/>
                <a:gd name="T29" fmla="*/ 16 h 153"/>
                <a:gd name="T30" fmla="*/ 1084 w 3500"/>
                <a:gd name="T31" fmla="*/ 23 h 153"/>
                <a:gd name="T32" fmla="*/ 965 w 3500"/>
                <a:gd name="T33" fmla="*/ 31 h 153"/>
                <a:gd name="T34" fmla="*/ 852 w 3500"/>
                <a:gd name="T35" fmla="*/ 38 h 153"/>
                <a:gd name="T36" fmla="*/ 747 w 3500"/>
                <a:gd name="T37" fmla="*/ 46 h 153"/>
                <a:gd name="T38" fmla="*/ 648 w 3500"/>
                <a:gd name="T39" fmla="*/ 55 h 153"/>
                <a:gd name="T40" fmla="*/ 555 w 3500"/>
                <a:gd name="T41" fmla="*/ 64 h 153"/>
                <a:gd name="T42" fmla="*/ 390 w 3500"/>
                <a:gd name="T43" fmla="*/ 84 h 153"/>
                <a:gd name="T44" fmla="*/ 252 w 3500"/>
                <a:gd name="T45" fmla="*/ 102 h 153"/>
                <a:gd name="T46" fmla="*/ 64 w 3500"/>
                <a:gd name="T47" fmla="*/ 130 h 153"/>
                <a:gd name="T48" fmla="*/ 0 w 3500"/>
                <a:gd name="T49" fmla="*/ 142 h 153"/>
                <a:gd name="T50" fmla="*/ 1 w 3500"/>
                <a:gd name="T51" fmla="*/ 153 h 153"/>
                <a:gd name="T52" fmla="*/ 65 w 3500"/>
                <a:gd name="T53" fmla="*/ 141 h 153"/>
                <a:gd name="T54" fmla="*/ 254 w 3500"/>
                <a:gd name="T55" fmla="*/ 112 h 153"/>
                <a:gd name="T56" fmla="*/ 391 w 3500"/>
                <a:gd name="T57" fmla="*/ 94 h 153"/>
                <a:gd name="T58" fmla="*/ 557 w 3500"/>
                <a:gd name="T59" fmla="*/ 77 h 153"/>
                <a:gd name="T60" fmla="*/ 649 w 3500"/>
                <a:gd name="T61" fmla="*/ 68 h 153"/>
                <a:gd name="T62" fmla="*/ 749 w 3500"/>
                <a:gd name="T63" fmla="*/ 59 h 153"/>
                <a:gd name="T64" fmla="*/ 854 w 3500"/>
                <a:gd name="T65" fmla="*/ 50 h 153"/>
                <a:gd name="T66" fmla="*/ 966 w 3500"/>
                <a:gd name="T67" fmla="*/ 41 h 153"/>
                <a:gd name="T68" fmla="*/ 1084 w 3500"/>
                <a:gd name="T69" fmla="*/ 34 h 153"/>
                <a:gd name="T70" fmla="*/ 1208 w 3500"/>
                <a:gd name="T71" fmla="*/ 27 h 153"/>
                <a:gd name="T72" fmla="*/ 1338 w 3500"/>
                <a:gd name="T73" fmla="*/ 22 h 153"/>
                <a:gd name="T74" fmla="*/ 1474 w 3500"/>
                <a:gd name="T75" fmla="*/ 18 h 153"/>
                <a:gd name="T76" fmla="*/ 1614 w 3500"/>
                <a:gd name="T77" fmla="*/ 15 h 153"/>
                <a:gd name="T78" fmla="*/ 1760 w 3500"/>
                <a:gd name="T79" fmla="*/ 13 h 153"/>
                <a:gd name="T80" fmla="*/ 1913 w 3500"/>
                <a:gd name="T81" fmla="*/ 13 h 153"/>
                <a:gd name="T82" fmla="*/ 2070 w 3500"/>
                <a:gd name="T83" fmla="*/ 15 h 153"/>
                <a:gd name="T84" fmla="*/ 2232 w 3500"/>
                <a:gd name="T85" fmla="*/ 18 h 153"/>
                <a:gd name="T86" fmla="*/ 2400 w 3500"/>
                <a:gd name="T87" fmla="*/ 23 h 153"/>
                <a:gd name="T88" fmla="*/ 2572 w 3500"/>
                <a:gd name="T89" fmla="*/ 31 h 153"/>
                <a:gd name="T90" fmla="*/ 2748 w 3500"/>
                <a:gd name="T91" fmla="*/ 39 h 153"/>
                <a:gd name="T92" fmla="*/ 2930 w 3500"/>
                <a:gd name="T93" fmla="*/ 52 h 153"/>
                <a:gd name="T94" fmla="*/ 3115 w 3500"/>
                <a:gd name="T95" fmla="*/ 66 h 153"/>
                <a:gd name="T96" fmla="*/ 3306 w 3500"/>
                <a:gd name="T97" fmla="*/ 84 h 153"/>
                <a:gd name="T98" fmla="*/ 3500 w 3500"/>
                <a:gd name="T99" fmla="*/ 105 h 153"/>
                <a:gd name="T100" fmla="*/ 3500 w 3500"/>
                <a:gd name="T101" fmla="*/ 93 h 1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00"/>
                <a:gd name="T154" fmla="*/ 0 h 153"/>
                <a:gd name="T155" fmla="*/ 3500 w 3500"/>
                <a:gd name="T156" fmla="*/ 153 h 15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00" h="153">
                  <a:moveTo>
                    <a:pt x="3500" y="93"/>
                  </a:moveTo>
                  <a:lnTo>
                    <a:pt x="3306" y="73"/>
                  </a:lnTo>
                  <a:lnTo>
                    <a:pt x="3115" y="55"/>
                  </a:lnTo>
                  <a:lnTo>
                    <a:pt x="2930" y="41"/>
                  </a:lnTo>
                  <a:lnTo>
                    <a:pt x="2748" y="29"/>
                  </a:lnTo>
                  <a:lnTo>
                    <a:pt x="2572" y="18"/>
                  </a:lnTo>
                  <a:lnTo>
                    <a:pt x="2400" y="11"/>
                  </a:lnTo>
                  <a:lnTo>
                    <a:pt x="2232" y="6"/>
                  </a:lnTo>
                  <a:lnTo>
                    <a:pt x="2070" y="2"/>
                  </a:lnTo>
                  <a:lnTo>
                    <a:pt x="1913" y="0"/>
                  </a:lnTo>
                  <a:lnTo>
                    <a:pt x="1760" y="0"/>
                  </a:lnTo>
                  <a:lnTo>
                    <a:pt x="1614" y="2"/>
                  </a:lnTo>
                  <a:lnTo>
                    <a:pt x="1472" y="6"/>
                  </a:lnTo>
                  <a:lnTo>
                    <a:pt x="1337" y="11"/>
                  </a:lnTo>
                  <a:lnTo>
                    <a:pt x="1207" y="16"/>
                  </a:lnTo>
                  <a:lnTo>
                    <a:pt x="1084" y="23"/>
                  </a:lnTo>
                  <a:lnTo>
                    <a:pt x="965" y="31"/>
                  </a:lnTo>
                  <a:lnTo>
                    <a:pt x="852" y="38"/>
                  </a:lnTo>
                  <a:lnTo>
                    <a:pt x="747" y="46"/>
                  </a:lnTo>
                  <a:lnTo>
                    <a:pt x="648" y="55"/>
                  </a:lnTo>
                  <a:lnTo>
                    <a:pt x="555" y="64"/>
                  </a:lnTo>
                  <a:lnTo>
                    <a:pt x="390" y="84"/>
                  </a:lnTo>
                  <a:lnTo>
                    <a:pt x="252" y="102"/>
                  </a:lnTo>
                  <a:lnTo>
                    <a:pt x="64" y="130"/>
                  </a:lnTo>
                  <a:lnTo>
                    <a:pt x="0" y="142"/>
                  </a:lnTo>
                  <a:lnTo>
                    <a:pt x="1" y="153"/>
                  </a:lnTo>
                  <a:lnTo>
                    <a:pt x="65" y="141"/>
                  </a:lnTo>
                  <a:lnTo>
                    <a:pt x="254" y="112"/>
                  </a:lnTo>
                  <a:lnTo>
                    <a:pt x="391" y="94"/>
                  </a:lnTo>
                  <a:lnTo>
                    <a:pt x="557" y="77"/>
                  </a:lnTo>
                  <a:lnTo>
                    <a:pt x="649" y="68"/>
                  </a:lnTo>
                  <a:lnTo>
                    <a:pt x="749" y="59"/>
                  </a:lnTo>
                  <a:lnTo>
                    <a:pt x="854" y="50"/>
                  </a:lnTo>
                  <a:lnTo>
                    <a:pt x="966" y="41"/>
                  </a:lnTo>
                  <a:lnTo>
                    <a:pt x="1084" y="34"/>
                  </a:lnTo>
                  <a:lnTo>
                    <a:pt x="1208" y="27"/>
                  </a:lnTo>
                  <a:lnTo>
                    <a:pt x="1338" y="22"/>
                  </a:lnTo>
                  <a:lnTo>
                    <a:pt x="1474" y="18"/>
                  </a:lnTo>
                  <a:lnTo>
                    <a:pt x="1614" y="15"/>
                  </a:lnTo>
                  <a:lnTo>
                    <a:pt x="1760" y="13"/>
                  </a:lnTo>
                  <a:lnTo>
                    <a:pt x="1913" y="13"/>
                  </a:lnTo>
                  <a:lnTo>
                    <a:pt x="2070" y="15"/>
                  </a:lnTo>
                  <a:lnTo>
                    <a:pt x="2232" y="18"/>
                  </a:lnTo>
                  <a:lnTo>
                    <a:pt x="2400" y="23"/>
                  </a:lnTo>
                  <a:lnTo>
                    <a:pt x="2572" y="31"/>
                  </a:lnTo>
                  <a:lnTo>
                    <a:pt x="2748" y="39"/>
                  </a:lnTo>
                  <a:lnTo>
                    <a:pt x="2930" y="52"/>
                  </a:lnTo>
                  <a:lnTo>
                    <a:pt x="3115" y="66"/>
                  </a:lnTo>
                  <a:lnTo>
                    <a:pt x="3306" y="84"/>
                  </a:lnTo>
                  <a:lnTo>
                    <a:pt x="3500" y="105"/>
                  </a:lnTo>
                  <a:lnTo>
                    <a:pt x="3500" y="93"/>
                  </a:lnTo>
                  <a:close/>
                </a:path>
              </a:pathLst>
            </a:custGeom>
            <a:solidFill>
              <a:srgbClr val="000000"/>
            </a:solidFill>
            <a:ln w="9525">
              <a:solidFill>
                <a:srgbClr val="0367A3"/>
              </a:solidFill>
              <a:round/>
              <a:headEnd/>
              <a:tailEnd/>
            </a:ln>
          </p:spPr>
          <p:txBody>
            <a:bodyPr/>
            <a:lstStyle/>
            <a:p>
              <a:endParaRPr lang="en-US"/>
            </a:p>
          </p:txBody>
        </p:sp>
      </p:grpSp>
      <p:sp>
        <p:nvSpPr>
          <p:cNvPr id="33845" name="Freeform 60"/>
          <p:cNvSpPr>
            <a:spLocks/>
          </p:cNvSpPr>
          <p:nvPr/>
        </p:nvSpPr>
        <p:spPr bwMode="auto">
          <a:xfrm>
            <a:off x="2841625" y="3559175"/>
            <a:ext cx="134938" cy="177800"/>
          </a:xfrm>
          <a:custGeom>
            <a:avLst/>
            <a:gdLst>
              <a:gd name="T0" fmla="*/ 36 w 85"/>
              <a:gd name="T1" fmla="*/ 110 h 112"/>
              <a:gd name="T2" fmla="*/ 0 w 85"/>
              <a:gd name="T3" fmla="*/ 34 h 112"/>
              <a:gd name="T4" fmla="*/ 5 w 85"/>
              <a:gd name="T5" fmla="*/ 34 h 112"/>
              <a:gd name="T6" fmla="*/ 11 w 85"/>
              <a:gd name="T7" fmla="*/ 34 h 112"/>
              <a:gd name="T8" fmla="*/ 16 w 85"/>
              <a:gd name="T9" fmla="*/ 32 h 112"/>
              <a:gd name="T10" fmla="*/ 21 w 85"/>
              <a:gd name="T11" fmla="*/ 30 h 112"/>
              <a:gd name="T12" fmla="*/ 27 w 85"/>
              <a:gd name="T13" fmla="*/ 25 h 112"/>
              <a:gd name="T14" fmla="*/ 28 w 85"/>
              <a:gd name="T15" fmla="*/ 22 h 112"/>
              <a:gd name="T16" fmla="*/ 30 w 85"/>
              <a:gd name="T17" fmla="*/ 18 h 112"/>
              <a:gd name="T18" fmla="*/ 32 w 85"/>
              <a:gd name="T19" fmla="*/ 13 h 112"/>
              <a:gd name="T20" fmla="*/ 32 w 85"/>
              <a:gd name="T21" fmla="*/ 7 h 112"/>
              <a:gd name="T22" fmla="*/ 43 w 85"/>
              <a:gd name="T23" fmla="*/ 9 h 112"/>
              <a:gd name="T24" fmla="*/ 52 w 85"/>
              <a:gd name="T25" fmla="*/ 7 h 112"/>
              <a:gd name="T26" fmla="*/ 59 w 85"/>
              <a:gd name="T27" fmla="*/ 4 h 112"/>
              <a:gd name="T28" fmla="*/ 64 w 85"/>
              <a:gd name="T29" fmla="*/ 0 h 112"/>
              <a:gd name="T30" fmla="*/ 66 w 85"/>
              <a:gd name="T31" fmla="*/ 9 h 112"/>
              <a:gd name="T32" fmla="*/ 66 w 85"/>
              <a:gd name="T33" fmla="*/ 11 h 112"/>
              <a:gd name="T34" fmla="*/ 68 w 85"/>
              <a:gd name="T35" fmla="*/ 15 h 112"/>
              <a:gd name="T36" fmla="*/ 75 w 85"/>
              <a:gd name="T37" fmla="*/ 16 h 112"/>
              <a:gd name="T38" fmla="*/ 85 w 85"/>
              <a:gd name="T39" fmla="*/ 20 h 112"/>
              <a:gd name="T40" fmla="*/ 85 w 85"/>
              <a:gd name="T41" fmla="*/ 23 h 112"/>
              <a:gd name="T42" fmla="*/ 82 w 85"/>
              <a:gd name="T43" fmla="*/ 34 h 112"/>
              <a:gd name="T44" fmla="*/ 73 w 85"/>
              <a:gd name="T45" fmla="*/ 66 h 112"/>
              <a:gd name="T46" fmla="*/ 59 w 85"/>
              <a:gd name="T47" fmla="*/ 112 h 112"/>
              <a:gd name="T48" fmla="*/ 36 w 85"/>
              <a:gd name="T49" fmla="*/ 110 h 1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112"/>
              <a:gd name="T77" fmla="*/ 85 w 85"/>
              <a:gd name="T78" fmla="*/ 112 h 11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112">
                <a:moveTo>
                  <a:pt x="36" y="110"/>
                </a:moveTo>
                <a:lnTo>
                  <a:pt x="0" y="34"/>
                </a:lnTo>
                <a:lnTo>
                  <a:pt x="5" y="34"/>
                </a:lnTo>
                <a:lnTo>
                  <a:pt x="11" y="34"/>
                </a:lnTo>
                <a:lnTo>
                  <a:pt x="16" y="32"/>
                </a:lnTo>
                <a:lnTo>
                  <a:pt x="21" y="30"/>
                </a:lnTo>
                <a:lnTo>
                  <a:pt x="27" y="25"/>
                </a:lnTo>
                <a:lnTo>
                  <a:pt x="28" y="22"/>
                </a:lnTo>
                <a:lnTo>
                  <a:pt x="30" y="18"/>
                </a:lnTo>
                <a:lnTo>
                  <a:pt x="32" y="13"/>
                </a:lnTo>
                <a:lnTo>
                  <a:pt x="32" y="7"/>
                </a:lnTo>
                <a:lnTo>
                  <a:pt x="43" y="9"/>
                </a:lnTo>
                <a:lnTo>
                  <a:pt x="52" y="7"/>
                </a:lnTo>
                <a:lnTo>
                  <a:pt x="59" y="4"/>
                </a:lnTo>
                <a:lnTo>
                  <a:pt x="64" y="0"/>
                </a:lnTo>
                <a:lnTo>
                  <a:pt x="66" y="9"/>
                </a:lnTo>
                <a:lnTo>
                  <a:pt x="66" y="11"/>
                </a:lnTo>
                <a:lnTo>
                  <a:pt x="68" y="15"/>
                </a:lnTo>
                <a:lnTo>
                  <a:pt x="75" y="16"/>
                </a:lnTo>
                <a:lnTo>
                  <a:pt x="85" y="20"/>
                </a:lnTo>
                <a:lnTo>
                  <a:pt x="85" y="23"/>
                </a:lnTo>
                <a:lnTo>
                  <a:pt x="82" y="34"/>
                </a:lnTo>
                <a:lnTo>
                  <a:pt x="73" y="66"/>
                </a:lnTo>
                <a:lnTo>
                  <a:pt x="59" y="112"/>
                </a:lnTo>
                <a:lnTo>
                  <a:pt x="36" y="110"/>
                </a:lnTo>
                <a:close/>
              </a:path>
            </a:pathLst>
          </a:custGeom>
          <a:solidFill>
            <a:srgbClr val="0367A3"/>
          </a:solidFill>
          <a:ln w="9525">
            <a:noFill/>
            <a:round/>
            <a:headEnd/>
            <a:tailEnd/>
          </a:ln>
        </p:spPr>
        <p:txBody>
          <a:bodyPr/>
          <a:lstStyle/>
          <a:p>
            <a:endParaRPr lang="en-US"/>
          </a:p>
        </p:txBody>
      </p:sp>
      <p:sp>
        <p:nvSpPr>
          <p:cNvPr id="33846" name="Freeform 61"/>
          <p:cNvSpPr>
            <a:spLocks/>
          </p:cNvSpPr>
          <p:nvPr/>
        </p:nvSpPr>
        <p:spPr bwMode="auto">
          <a:xfrm>
            <a:off x="2782888" y="3519488"/>
            <a:ext cx="120650" cy="217487"/>
          </a:xfrm>
          <a:custGeom>
            <a:avLst/>
            <a:gdLst>
              <a:gd name="T0" fmla="*/ 76 w 76"/>
              <a:gd name="T1" fmla="*/ 137 h 137"/>
              <a:gd name="T2" fmla="*/ 41 w 76"/>
              <a:gd name="T3" fmla="*/ 70 h 137"/>
              <a:gd name="T4" fmla="*/ 16 w 76"/>
              <a:gd name="T5" fmla="*/ 24 h 137"/>
              <a:gd name="T6" fmla="*/ 5 w 76"/>
              <a:gd name="T7" fmla="*/ 8 h 137"/>
              <a:gd name="T8" fmla="*/ 3 w 76"/>
              <a:gd name="T9" fmla="*/ 2 h 137"/>
              <a:gd name="T10" fmla="*/ 0 w 76"/>
              <a:gd name="T11" fmla="*/ 0 h 137"/>
              <a:gd name="T12" fmla="*/ 76 w 76"/>
              <a:gd name="T13" fmla="*/ 137 h 137"/>
              <a:gd name="T14" fmla="*/ 0 60000 65536"/>
              <a:gd name="T15" fmla="*/ 0 60000 65536"/>
              <a:gd name="T16" fmla="*/ 0 60000 65536"/>
              <a:gd name="T17" fmla="*/ 0 60000 65536"/>
              <a:gd name="T18" fmla="*/ 0 60000 65536"/>
              <a:gd name="T19" fmla="*/ 0 60000 65536"/>
              <a:gd name="T20" fmla="*/ 0 60000 65536"/>
              <a:gd name="T21" fmla="*/ 0 w 76"/>
              <a:gd name="T22" fmla="*/ 0 h 137"/>
              <a:gd name="T23" fmla="*/ 76 w 76"/>
              <a:gd name="T24" fmla="*/ 137 h 1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137">
                <a:moveTo>
                  <a:pt x="76" y="137"/>
                </a:moveTo>
                <a:lnTo>
                  <a:pt x="41" y="70"/>
                </a:lnTo>
                <a:lnTo>
                  <a:pt x="16" y="24"/>
                </a:lnTo>
                <a:lnTo>
                  <a:pt x="5" y="8"/>
                </a:lnTo>
                <a:lnTo>
                  <a:pt x="3" y="2"/>
                </a:lnTo>
                <a:lnTo>
                  <a:pt x="0" y="0"/>
                </a:lnTo>
                <a:lnTo>
                  <a:pt x="76" y="137"/>
                </a:lnTo>
                <a:close/>
              </a:path>
            </a:pathLst>
          </a:custGeom>
          <a:solidFill>
            <a:srgbClr val="FFFFFF"/>
          </a:solidFill>
          <a:ln w="9525">
            <a:noFill/>
            <a:round/>
            <a:headEnd/>
            <a:tailEnd/>
          </a:ln>
        </p:spPr>
        <p:txBody>
          <a:bodyPr/>
          <a:lstStyle/>
          <a:p>
            <a:endParaRPr lang="en-US"/>
          </a:p>
        </p:txBody>
      </p:sp>
      <p:sp>
        <p:nvSpPr>
          <p:cNvPr id="33847" name="Freeform 62"/>
          <p:cNvSpPr>
            <a:spLocks/>
          </p:cNvSpPr>
          <p:nvPr/>
        </p:nvSpPr>
        <p:spPr bwMode="auto">
          <a:xfrm>
            <a:off x="2895600" y="3733800"/>
            <a:ext cx="14288" cy="12700"/>
          </a:xfrm>
          <a:custGeom>
            <a:avLst/>
            <a:gdLst>
              <a:gd name="T0" fmla="*/ 0 w 9"/>
              <a:gd name="T1" fmla="*/ 4 h 8"/>
              <a:gd name="T2" fmla="*/ 2 w 9"/>
              <a:gd name="T3" fmla="*/ 6 h 8"/>
              <a:gd name="T4" fmla="*/ 3 w 9"/>
              <a:gd name="T5" fmla="*/ 8 h 8"/>
              <a:gd name="T6" fmla="*/ 5 w 9"/>
              <a:gd name="T7" fmla="*/ 8 h 8"/>
              <a:gd name="T8" fmla="*/ 7 w 9"/>
              <a:gd name="T9" fmla="*/ 6 h 8"/>
              <a:gd name="T10" fmla="*/ 9 w 9"/>
              <a:gd name="T11" fmla="*/ 6 h 8"/>
              <a:gd name="T12" fmla="*/ 9 w 9"/>
              <a:gd name="T13" fmla="*/ 4 h 8"/>
              <a:gd name="T14" fmla="*/ 9 w 9"/>
              <a:gd name="T15" fmla="*/ 2 h 8"/>
              <a:gd name="T16" fmla="*/ 9 w 9"/>
              <a:gd name="T17" fmla="*/ 0 h 8"/>
              <a:gd name="T18" fmla="*/ 0 w 9"/>
              <a:gd name="T19" fmla="*/ 4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8"/>
              <a:gd name="T32" fmla="*/ 9 w 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8">
                <a:moveTo>
                  <a:pt x="0" y="4"/>
                </a:moveTo>
                <a:lnTo>
                  <a:pt x="2" y="6"/>
                </a:lnTo>
                <a:lnTo>
                  <a:pt x="3" y="8"/>
                </a:lnTo>
                <a:lnTo>
                  <a:pt x="5" y="8"/>
                </a:lnTo>
                <a:lnTo>
                  <a:pt x="7" y="6"/>
                </a:lnTo>
                <a:lnTo>
                  <a:pt x="9" y="6"/>
                </a:lnTo>
                <a:lnTo>
                  <a:pt x="9" y="4"/>
                </a:lnTo>
                <a:lnTo>
                  <a:pt x="9" y="2"/>
                </a:lnTo>
                <a:lnTo>
                  <a:pt x="9" y="0"/>
                </a:lnTo>
                <a:lnTo>
                  <a:pt x="0" y="4"/>
                </a:lnTo>
                <a:close/>
              </a:path>
            </a:pathLst>
          </a:custGeom>
          <a:solidFill>
            <a:srgbClr val="000000"/>
          </a:solidFill>
          <a:ln w="9525">
            <a:noFill/>
            <a:round/>
            <a:headEnd/>
            <a:tailEnd/>
          </a:ln>
        </p:spPr>
        <p:txBody>
          <a:bodyPr/>
          <a:lstStyle/>
          <a:p>
            <a:endParaRPr lang="en-US"/>
          </a:p>
        </p:txBody>
      </p:sp>
      <p:sp>
        <p:nvSpPr>
          <p:cNvPr id="33848" name="Freeform 63"/>
          <p:cNvSpPr>
            <a:spLocks/>
          </p:cNvSpPr>
          <p:nvPr/>
        </p:nvSpPr>
        <p:spPr bwMode="auto">
          <a:xfrm>
            <a:off x="2743200" y="3490913"/>
            <a:ext cx="130175" cy="225425"/>
          </a:xfrm>
          <a:custGeom>
            <a:avLst/>
            <a:gdLst>
              <a:gd name="T0" fmla="*/ 0 w 82"/>
              <a:gd name="T1" fmla="*/ 7 h 142"/>
              <a:gd name="T2" fmla="*/ 3 w 82"/>
              <a:gd name="T3" fmla="*/ 12 h 142"/>
              <a:gd name="T4" fmla="*/ 14 w 82"/>
              <a:gd name="T5" fmla="*/ 28 h 142"/>
              <a:gd name="T6" fmla="*/ 27 w 82"/>
              <a:gd name="T7" fmla="*/ 51 h 142"/>
              <a:gd name="T8" fmla="*/ 39 w 82"/>
              <a:gd name="T9" fmla="*/ 76 h 142"/>
              <a:gd name="T10" fmla="*/ 51 w 82"/>
              <a:gd name="T11" fmla="*/ 99 h 142"/>
              <a:gd name="T12" fmla="*/ 62 w 82"/>
              <a:gd name="T13" fmla="*/ 121 h 142"/>
              <a:gd name="T14" fmla="*/ 71 w 82"/>
              <a:gd name="T15" fmla="*/ 137 h 142"/>
              <a:gd name="T16" fmla="*/ 73 w 82"/>
              <a:gd name="T17" fmla="*/ 142 h 142"/>
              <a:gd name="T18" fmla="*/ 82 w 82"/>
              <a:gd name="T19" fmla="*/ 138 h 142"/>
              <a:gd name="T20" fmla="*/ 78 w 82"/>
              <a:gd name="T21" fmla="*/ 133 h 142"/>
              <a:gd name="T22" fmla="*/ 71 w 82"/>
              <a:gd name="T23" fmla="*/ 117 h 142"/>
              <a:gd name="T24" fmla="*/ 60 w 82"/>
              <a:gd name="T25" fmla="*/ 96 h 142"/>
              <a:gd name="T26" fmla="*/ 48 w 82"/>
              <a:gd name="T27" fmla="*/ 71 h 142"/>
              <a:gd name="T28" fmla="*/ 34 w 82"/>
              <a:gd name="T29" fmla="*/ 46 h 142"/>
              <a:gd name="T30" fmla="*/ 21 w 82"/>
              <a:gd name="T31" fmla="*/ 25 h 142"/>
              <a:gd name="T32" fmla="*/ 12 w 82"/>
              <a:gd name="T33" fmla="*/ 7 h 142"/>
              <a:gd name="T34" fmla="*/ 3 w 82"/>
              <a:gd name="T35" fmla="*/ 0 h 142"/>
              <a:gd name="T36" fmla="*/ 0 w 82"/>
              <a:gd name="T37" fmla="*/ 7 h 1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142"/>
              <a:gd name="T59" fmla="*/ 82 w 82"/>
              <a:gd name="T60" fmla="*/ 142 h 1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142">
                <a:moveTo>
                  <a:pt x="0" y="7"/>
                </a:moveTo>
                <a:lnTo>
                  <a:pt x="3" y="12"/>
                </a:lnTo>
                <a:lnTo>
                  <a:pt x="14" y="28"/>
                </a:lnTo>
                <a:lnTo>
                  <a:pt x="27" y="51"/>
                </a:lnTo>
                <a:lnTo>
                  <a:pt x="39" y="76"/>
                </a:lnTo>
                <a:lnTo>
                  <a:pt x="51" y="99"/>
                </a:lnTo>
                <a:lnTo>
                  <a:pt x="62" y="121"/>
                </a:lnTo>
                <a:lnTo>
                  <a:pt x="71" y="137"/>
                </a:lnTo>
                <a:lnTo>
                  <a:pt x="73" y="142"/>
                </a:lnTo>
                <a:lnTo>
                  <a:pt x="82" y="138"/>
                </a:lnTo>
                <a:lnTo>
                  <a:pt x="78" y="133"/>
                </a:lnTo>
                <a:lnTo>
                  <a:pt x="71" y="117"/>
                </a:lnTo>
                <a:lnTo>
                  <a:pt x="60" y="96"/>
                </a:lnTo>
                <a:lnTo>
                  <a:pt x="48" y="71"/>
                </a:lnTo>
                <a:lnTo>
                  <a:pt x="34" y="46"/>
                </a:lnTo>
                <a:lnTo>
                  <a:pt x="21" y="25"/>
                </a:lnTo>
                <a:lnTo>
                  <a:pt x="12" y="7"/>
                </a:lnTo>
                <a:lnTo>
                  <a:pt x="3" y="0"/>
                </a:lnTo>
                <a:lnTo>
                  <a:pt x="0" y="7"/>
                </a:lnTo>
                <a:close/>
              </a:path>
            </a:pathLst>
          </a:custGeom>
          <a:solidFill>
            <a:srgbClr val="000000"/>
          </a:solidFill>
          <a:ln w="9525">
            <a:noFill/>
            <a:round/>
            <a:headEnd/>
            <a:tailEnd/>
          </a:ln>
        </p:spPr>
        <p:txBody>
          <a:bodyPr/>
          <a:lstStyle/>
          <a:p>
            <a:endParaRPr lang="en-US"/>
          </a:p>
        </p:txBody>
      </p:sp>
      <p:sp>
        <p:nvSpPr>
          <p:cNvPr id="33849" name="Freeform 64"/>
          <p:cNvSpPr>
            <a:spLocks/>
          </p:cNvSpPr>
          <p:nvPr/>
        </p:nvSpPr>
        <p:spPr bwMode="auto">
          <a:xfrm>
            <a:off x="2773363" y="3511550"/>
            <a:ext cx="11112" cy="14288"/>
          </a:xfrm>
          <a:custGeom>
            <a:avLst/>
            <a:gdLst>
              <a:gd name="T0" fmla="*/ 7 w 7"/>
              <a:gd name="T1" fmla="*/ 2 h 9"/>
              <a:gd name="T2" fmla="*/ 6 w 7"/>
              <a:gd name="T3" fmla="*/ 0 h 9"/>
              <a:gd name="T4" fmla="*/ 4 w 7"/>
              <a:gd name="T5" fmla="*/ 2 h 9"/>
              <a:gd name="T6" fmla="*/ 2 w 7"/>
              <a:gd name="T7" fmla="*/ 2 h 9"/>
              <a:gd name="T8" fmla="*/ 2 w 7"/>
              <a:gd name="T9" fmla="*/ 4 h 9"/>
              <a:gd name="T10" fmla="*/ 0 w 7"/>
              <a:gd name="T11" fmla="*/ 5 h 9"/>
              <a:gd name="T12" fmla="*/ 2 w 7"/>
              <a:gd name="T13" fmla="*/ 7 h 9"/>
              <a:gd name="T14" fmla="*/ 2 w 7"/>
              <a:gd name="T15" fmla="*/ 9 h 9"/>
              <a:gd name="T16" fmla="*/ 4 w 7"/>
              <a:gd name="T17" fmla="*/ 9 h 9"/>
              <a:gd name="T18" fmla="*/ 7 w 7"/>
              <a:gd name="T19" fmla="*/ 2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9"/>
              <a:gd name="T32" fmla="*/ 7 w 7"/>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9">
                <a:moveTo>
                  <a:pt x="7" y="2"/>
                </a:moveTo>
                <a:lnTo>
                  <a:pt x="6" y="0"/>
                </a:lnTo>
                <a:lnTo>
                  <a:pt x="4" y="2"/>
                </a:lnTo>
                <a:lnTo>
                  <a:pt x="2" y="2"/>
                </a:lnTo>
                <a:lnTo>
                  <a:pt x="2" y="4"/>
                </a:lnTo>
                <a:lnTo>
                  <a:pt x="0" y="5"/>
                </a:lnTo>
                <a:lnTo>
                  <a:pt x="2" y="7"/>
                </a:lnTo>
                <a:lnTo>
                  <a:pt x="2" y="9"/>
                </a:lnTo>
                <a:lnTo>
                  <a:pt x="4" y="9"/>
                </a:lnTo>
                <a:lnTo>
                  <a:pt x="7" y="2"/>
                </a:lnTo>
                <a:close/>
              </a:path>
            </a:pathLst>
          </a:custGeom>
          <a:solidFill>
            <a:srgbClr val="000000"/>
          </a:solidFill>
          <a:ln w="9525">
            <a:noFill/>
            <a:round/>
            <a:headEnd/>
            <a:tailEnd/>
          </a:ln>
        </p:spPr>
        <p:txBody>
          <a:bodyPr/>
          <a:lstStyle/>
          <a:p>
            <a:endParaRPr lang="en-US"/>
          </a:p>
        </p:txBody>
      </p:sp>
      <p:sp>
        <p:nvSpPr>
          <p:cNvPr id="33850" name="Freeform 65"/>
          <p:cNvSpPr>
            <a:spLocks/>
          </p:cNvSpPr>
          <p:nvPr/>
        </p:nvSpPr>
        <p:spPr bwMode="auto">
          <a:xfrm>
            <a:off x="2860675" y="3529013"/>
            <a:ext cx="42863" cy="163512"/>
          </a:xfrm>
          <a:custGeom>
            <a:avLst/>
            <a:gdLst>
              <a:gd name="T0" fmla="*/ 27 w 27"/>
              <a:gd name="T1" fmla="*/ 103 h 103"/>
              <a:gd name="T2" fmla="*/ 24 w 27"/>
              <a:gd name="T3" fmla="*/ 89 h 103"/>
              <a:gd name="T4" fmla="*/ 18 w 27"/>
              <a:gd name="T5" fmla="*/ 57 h 103"/>
              <a:gd name="T6" fmla="*/ 15 w 27"/>
              <a:gd name="T7" fmla="*/ 39 h 103"/>
              <a:gd name="T8" fmla="*/ 11 w 27"/>
              <a:gd name="T9" fmla="*/ 23 h 103"/>
              <a:gd name="T10" fmla="*/ 6 w 27"/>
              <a:gd name="T11" fmla="*/ 9 h 103"/>
              <a:gd name="T12" fmla="*/ 0 w 27"/>
              <a:gd name="T13" fmla="*/ 0 h 103"/>
              <a:gd name="T14" fmla="*/ 27 w 27"/>
              <a:gd name="T15" fmla="*/ 103 h 103"/>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03"/>
              <a:gd name="T26" fmla="*/ 27 w 27"/>
              <a:gd name="T27" fmla="*/ 103 h 1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03">
                <a:moveTo>
                  <a:pt x="27" y="103"/>
                </a:moveTo>
                <a:lnTo>
                  <a:pt x="24" y="89"/>
                </a:lnTo>
                <a:lnTo>
                  <a:pt x="18" y="57"/>
                </a:lnTo>
                <a:lnTo>
                  <a:pt x="15" y="39"/>
                </a:lnTo>
                <a:lnTo>
                  <a:pt x="11" y="23"/>
                </a:lnTo>
                <a:lnTo>
                  <a:pt x="6" y="9"/>
                </a:lnTo>
                <a:lnTo>
                  <a:pt x="0" y="0"/>
                </a:lnTo>
                <a:lnTo>
                  <a:pt x="27" y="103"/>
                </a:lnTo>
                <a:close/>
              </a:path>
            </a:pathLst>
          </a:custGeom>
          <a:solidFill>
            <a:srgbClr val="FFFFFF"/>
          </a:solidFill>
          <a:ln w="9525">
            <a:noFill/>
            <a:round/>
            <a:headEnd/>
            <a:tailEnd/>
          </a:ln>
        </p:spPr>
        <p:txBody>
          <a:bodyPr/>
          <a:lstStyle/>
          <a:p>
            <a:endParaRPr lang="en-US"/>
          </a:p>
        </p:txBody>
      </p:sp>
      <p:sp>
        <p:nvSpPr>
          <p:cNvPr id="33851" name="Freeform 66"/>
          <p:cNvSpPr>
            <a:spLocks/>
          </p:cNvSpPr>
          <p:nvPr/>
        </p:nvSpPr>
        <p:spPr bwMode="auto">
          <a:xfrm>
            <a:off x="2895600" y="3689350"/>
            <a:ext cx="14288" cy="7938"/>
          </a:xfrm>
          <a:custGeom>
            <a:avLst/>
            <a:gdLst>
              <a:gd name="T0" fmla="*/ 0 w 9"/>
              <a:gd name="T1" fmla="*/ 2 h 5"/>
              <a:gd name="T2" fmla="*/ 0 w 9"/>
              <a:gd name="T3" fmla="*/ 4 h 5"/>
              <a:gd name="T4" fmla="*/ 2 w 9"/>
              <a:gd name="T5" fmla="*/ 5 h 5"/>
              <a:gd name="T6" fmla="*/ 3 w 9"/>
              <a:gd name="T7" fmla="*/ 5 h 5"/>
              <a:gd name="T8" fmla="*/ 5 w 9"/>
              <a:gd name="T9" fmla="*/ 5 h 5"/>
              <a:gd name="T10" fmla="*/ 7 w 9"/>
              <a:gd name="T11" fmla="*/ 5 h 5"/>
              <a:gd name="T12" fmla="*/ 9 w 9"/>
              <a:gd name="T13" fmla="*/ 4 h 5"/>
              <a:gd name="T14" fmla="*/ 9 w 9"/>
              <a:gd name="T15" fmla="*/ 2 h 5"/>
              <a:gd name="T16" fmla="*/ 9 w 9"/>
              <a:gd name="T17" fmla="*/ 0 h 5"/>
              <a:gd name="T18" fmla="*/ 0 w 9"/>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5"/>
              <a:gd name="T32" fmla="*/ 9 w 9"/>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5">
                <a:moveTo>
                  <a:pt x="0" y="2"/>
                </a:moveTo>
                <a:lnTo>
                  <a:pt x="0" y="4"/>
                </a:lnTo>
                <a:lnTo>
                  <a:pt x="2" y="5"/>
                </a:lnTo>
                <a:lnTo>
                  <a:pt x="3" y="5"/>
                </a:lnTo>
                <a:lnTo>
                  <a:pt x="5" y="5"/>
                </a:lnTo>
                <a:lnTo>
                  <a:pt x="7" y="5"/>
                </a:lnTo>
                <a:lnTo>
                  <a:pt x="9" y="4"/>
                </a:lnTo>
                <a:lnTo>
                  <a:pt x="9" y="2"/>
                </a:lnTo>
                <a:lnTo>
                  <a:pt x="9" y="0"/>
                </a:lnTo>
                <a:lnTo>
                  <a:pt x="0" y="2"/>
                </a:lnTo>
                <a:close/>
              </a:path>
            </a:pathLst>
          </a:custGeom>
          <a:solidFill>
            <a:srgbClr val="000000"/>
          </a:solidFill>
          <a:ln w="9525">
            <a:noFill/>
            <a:round/>
            <a:headEnd/>
            <a:tailEnd/>
          </a:ln>
        </p:spPr>
        <p:txBody>
          <a:bodyPr/>
          <a:lstStyle/>
          <a:p>
            <a:endParaRPr lang="en-US"/>
          </a:p>
        </p:txBody>
      </p:sp>
      <p:sp>
        <p:nvSpPr>
          <p:cNvPr id="33852" name="Freeform 67"/>
          <p:cNvSpPr>
            <a:spLocks/>
          </p:cNvSpPr>
          <p:nvPr/>
        </p:nvSpPr>
        <p:spPr bwMode="auto">
          <a:xfrm>
            <a:off x="2855913" y="3525838"/>
            <a:ext cx="53975" cy="166687"/>
          </a:xfrm>
          <a:custGeom>
            <a:avLst/>
            <a:gdLst>
              <a:gd name="T0" fmla="*/ 0 w 34"/>
              <a:gd name="T1" fmla="*/ 5 h 105"/>
              <a:gd name="T2" fmla="*/ 5 w 34"/>
              <a:gd name="T3" fmla="*/ 12 h 105"/>
              <a:gd name="T4" fmla="*/ 9 w 34"/>
              <a:gd name="T5" fmla="*/ 27 h 105"/>
              <a:gd name="T6" fmla="*/ 12 w 34"/>
              <a:gd name="T7" fmla="*/ 43 h 105"/>
              <a:gd name="T8" fmla="*/ 18 w 34"/>
              <a:gd name="T9" fmla="*/ 60 h 105"/>
              <a:gd name="T10" fmla="*/ 19 w 34"/>
              <a:gd name="T11" fmla="*/ 76 h 105"/>
              <a:gd name="T12" fmla="*/ 23 w 34"/>
              <a:gd name="T13" fmla="*/ 91 h 105"/>
              <a:gd name="T14" fmla="*/ 25 w 34"/>
              <a:gd name="T15" fmla="*/ 101 h 105"/>
              <a:gd name="T16" fmla="*/ 25 w 34"/>
              <a:gd name="T17" fmla="*/ 105 h 105"/>
              <a:gd name="T18" fmla="*/ 34 w 34"/>
              <a:gd name="T19" fmla="*/ 103 h 105"/>
              <a:gd name="T20" fmla="*/ 34 w 34"/>
              <a:gd name="T21" fmla="*/ 99 h 105"/>
              <a:gd name="T22" fmla="*/ 32 w 34"/>
              <a:gd name="T23" fmla="*/ 89 h 105"/>
              <a:gd name="T24" fmla="*/ 30 w 34"/>
              <a:gd name="T25" fmla="*/ 75 h 105"/>
              <a:gd name="T26" fmla="*/ 27 w 34"/>
              <a:gd name="T27" fmla="*/ 59 h 105"/>
              <a:gd name="T28" fmla="*/ 23 w 34"/>
              <a:gd name="T29" fmla="*/ 41 h 105"/>
              <a:gd name="T30" fmla="*/ 18 w 34"/>
              <a:gd name="T31" fmla="*/ 23 h 105"/>
              <a:gd name="T32" fmla="*/ 12 w 34"/>
              <a:gd name="T33" fmla="*/ 9 h 105"/>
              <a:gd name="T34" fmla="*/ 7 w 34"/>
              <a:gd name="T35" fmla="*/ 0 h 105"/>
              <a:gd name="T36" fmla="*/ 0 w 34"/>
              <a:gd name="T37" fmla="*/ 5 h 1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105"/>
              <a:gd name="T59" fmla="*/ 34 w 34"/>
              <a:gd name="T60" fmla="*/ 105 h 1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105">
                <a:moveTo>
                  <a:pt x="0" y="5"/>
                </a:moveTo>
                <a:lnTo>
                  <a:pt x="5" y="12"/>
                </a:lnTo>
                <a:lnTo>
                  <a:pt x="9" y="27"/>
                </a:lnTo>
                <a:lnTo>
                  <a:pt x="12" y="43"/>
                </a:lnTo>
                <a:lnTo>
                  <a:pt x="18" y="60"/>
                </a:lnTo>
                <a:lnTo>
                  <a:pt x="19" y="76"/>
                </a:lnTo>
                <a:lnTo>
                  <a:pt x="23" y="91"/>
                </a:lnTo>
                <a:lnTo>
                  <a:pt x="25" y="101"/>
                </a:lnTo>
                <a:lnTo>
                  <a:pt x="25" y="105"/>
                </a:lnTo>
                <a:lnTo>
                  <a:pt x="34" y="103"/>
                </a:lnTo>
                <a:lnTo>
                  <a:pt x="34" y="99"/>
                </a:lnTo>
                <a:lnTo>
                  <a:pt x="32" y="89"/>
                </a:lnTo>
                <a:lnTo>
                  <a:pt x="30" y="75"/>
                </a:lnTo>
                <a:lnTo>
                  <a:pt x="27" y="59"/>
                </a:lnTo>
                <a:lnTo>
                  <a:pt x="23" y="41"/>
                </a:lnTo>
                <a:lnTo>
                  <a:pt x="18" y="23"/>
                </a:lnTo>
                <a:lnTo>
                  <a:pt x="12" y="9"/>
                </a:lnTo>
                <a:lnTo>
                  <a:pt x="7" y="0"/>
                </a:lnTo>
                <a:lnTo>
                  <a:pt x="0" y="5"/>
                </a:lnTo>
                <a:close/>
              </a:path>
            </a:pathLst>
          </a:custGeom>
          <a:solidFill>
            <a:srgbClr val="000000"/>
          </a:solidFill>
          <a:ln w="9525">
            <a:noFill/>
            <a:round/>
            <a:headEnd/>
            <a:tailEnd/>
          </a:ln>
        </p:spPr>
        <p:txBody>
          <a:bodyPr/>
          <a:lstStyle/>
          <a:p>
            <a:endParaRPr lang="en-US"/>
          </a:p>
        </p:txBody>
      </p:sp>
      <p:sp>
        <p:nvSpPr>
          <p:cNvPr id="33853" name="Freeform 68"/>
          <p:cNvSpPr>
            <a:spLocks/>
          </p:cNvSpPr>
          <p:nvPr/>
        </p:nvSpPr>
        <p:spPr bwMode="auto">
          <a:xfrm>
            <a:off x="2855913" y="3522663"/>
            <a:ext cx="11112" cy="11112"/>
          </a:xfrm>
          <a:custGeom>
            <a:avLst/>
            <a:gdLst>
              <a:gd name="T0" fmla="*/ 7 w 7"/>
              <a:gd name="T1" fmla="*/ 2 h 7"/>
              <a:gd name="T2" fmla="*/ 5 w 7"/>
              <a:gd name="T3" fmla="*/ 0 h 7"/>
              <a:gd name="T4" fmla="*/ 3 w 7"/>
              <a:gd name="T5" fmla="*/ 0 h 7"/>
              <a:gd name="T6" fmla="*/ 2 w 7"/>
              <a:gd name="T7" fmla="*/ 0 h 7"/>
              <a:gd name="T8" fmla="*/ 0 w 7"/>
              <a:gd name="T9" fmla="*/ 2 h 7"/>
              <a:gd name="T10" fmla="*/ 0 w 7"/>
              <a:gd name="T11" fmla="*/ 4 h 7"/>
              <a:gd name="T12" fmla="*/ 0 w 7"/>
              <a:gd name="T13" fmla="*/ 6 h 7"/>
              <a:gd name="T14" fmla="*/ 0 w 7"/>
              <a:gd name="T15" fmla="*/ 7 h 7"/>
              <a:gd name="T16" fmla="*/ 7 w 7"/>
              <a:gd name="T17" fmla="*/ 2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7"/>
              <a:gd name="T29" fmla="*/ 7 w 7"/>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7">
                <a:moveTo>
                  <a:pt x="7" y="2"/>
                </a:moveTo>
                <a:lnTo>
                  <a:pt x="5" y="0"/>
                </a:lnTo>
                <a:lnTo>
                  <a:pt x="3" y="0"/>
                </a:lnTo>
                <a:lnTo>
                  <a:pt x="2" y="0"/>
                </a:lnTo>
                <a:lnTo>
                  <a:pt x="0" y="2"/>
                </a:lnTo>
                <a:lnTo>
                  <a:pt x="0" y="4"/>
                </a:lnTo>
                <a:lnTo>
                  <a:pt x="0" y="6"/>
                </a:lnTo>
                <a:lnTo>
                  <a:pt x="0" y="7"/>
                </a:lnTo>
                <a:lnTo>
                  <a:pt x="7" y="2"/>
                </a:lnTo>
                <a:close/>
              </a:path>
            </a:pathLst>
          </a:custGeom>
          <a:solidFill>
            <a:srgbClr val="000000"/>
          </a:solidFill>
          <a:ln w="9525">
            <a:noFill/>
            <a:round/>
            <a:headEnd/>
            <a:tailEnd/>
          </a:ln>
        </p:spPr>
        <p:txBody>
          <a:bodyPr/>
          <a:lstStyle/>
          <a:p>
            <a:endParaRPr lang="en-US"/>
          </a:p>
        </p:txBody>
      </p:sp>
      <p:sp>
        <p:nvSpPr>
          <p:cNvPr id="33854" name="Freeform 69"/>
          <p:cNvSpPr>
            <a:spLocks/>
          </p:cNvSpPr>
          <p:nvPr/>
        </p:nvSpPr>
        <p:spPr bwMode="auto">
          <a:xfrm>
            <a:off x="2762250" y="3314700"/>
            <a:ext cx="149225" cy="284163"/>
          </a:xfrm>
          <a:custGeom>
            <a:avLst/>
            <a:gdLst>
              <a:gd name="T0" fmla="*/ 94 w 94"/>
              <a:gd name="T1" fmla="*/ 179 h 179"/>
              <a:gd name="T2" fmla="*/ 50 w 94"/>
              <a:gd name="T3" fmla="*/ 94 h 179"/>
              <a:gd name="T4" fmla="*/ 18 w 94"/>
              <a:gd name="T5" fmla="*/ 32 h 179"/>
              <a:gd name="T6" fmla="*/ 5 w 94"/>
              <a:gd name="T7" fmla="*/ 10 h 179"/>
              <a:gd name="T8" fmla="*/ 0 w 94"/>
              <a:gd name="T9" fmla="*/ 0 h 179"/>
              <a:gd name="T10" fmla="*/ 94 w 94"/>
              <a:gd name="T11" fmla="*/ 179 h 179"/>
              <a:gd name="T12" fmla="*/ 0 60000 65536"/>
              <a:gd name="T13" fmla="*/ 0 60000 65536"/>
              <a:gd name="T14" fmla="*/ 0 60000 65536"/>
              <a:gd name="T15" fmla="*/ 0 60000 65536"/>
              <a:gd name="T16" fmla="*/ 0 60000 65536"/>
              <a:gd name="T17" fmla="*/ 0 60000 65536"/>
              <a:gd name="T18" fmla="*/ 0 w 94"/>
              <a:gd name="T19" fmla="*/ 0 h 179"/>
              <a:gd name="T20" fmla="*/ 94 w 94"/>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94" h="179">
                <a:moveTo>
                  <a:pt x="94" y="179"/>
                </a:moveTo>
                <a:lnTo>
                  <a:pt x="50" y="94"/>
                </a:lnTo>
                <a:lnTo>
                  <a:pt x="18" y="32"/>
                </a:lnTo>
                <a:lnTo>
                  <a:pt x="5" y="10"/>
                </a:lnTo>
                <a:lnTo>
                  <a:pt x="0" y="0"/>
                </a:lnTo>
                <a:lnTo>
                  <a:pt x="94" y="179"/>
                </a:lnTo>
                <a:close/>
              </a:path>
            </a:pathLst>
          </a:custGeom>
          <a:solidFill>
            <a:srgbClr val="FFFFFF"/>
          </a:solidFill>
          <a:ln w="9525">
            <a:noFill/>
            <a:round/>
            <a:headEnd/>
            <a:tailEnd/>
          </a:ln>
        </p:spPr>
        <p:txBody>
          <a:bodyPr/>
          <a:lstStyle/>
          <a:p>
            <a:endParaRPr lang="en-US"/>
          </a:p>
        </p:txBody>
      </p:sp>
      <p:sp>
        <p:nvSpPr>
          <p:cNvPr id="33855" name="Freeform 70"/>
          <p:cNvSpPr>
            <a:spLocks/>
          </p:cNvSpPr>
          <p:nvPr/>
        </p:nvSpPr>
        <p:spPr bwMode="auto">
          <a:xfrm>
            <a:off x="2906713" y="3595688"/>
            <a:ext cx="14287" cy="11112"/>
          </a:xfrm>
          <a:custGeom>
            <a:avLst/>
            <a:gdLst>
              <a:gd name="T0" fmla="*/ 0 w 9"/>
              <a:gd name="T1" fmla="*/ 4 h 7"/>
              <a:gd name="T2" fmla="*/ 0 w 9"/>
              <a:gd name="T3" fmla="*/ 6 h 7"/>
              <a:gd name="T4" fmla="*/ 2 w 9"/>
              <a:gd name="T5" fmla="*/ 7 h 7"/>
              <a:gd name="T6" fmla="*/ 3 w 9"/>
              <a:gd name="T7" fmla="*/ 7 h 7"/>
              <a:gd name="T8" fmla="*/ 5 w 9"/>
              <a:gd name="T9" fmla="*/ 6 h 7"/>
              <a:gd name="T10" fmla="*/ 7 w 9"/>
              <a:gd name="T11" fmla="*/ 6 h 7"/>
              <a:gd name="T12" fmla="*/ 7 w 9"/>
              <a:gd name="T13" fmla="*/ 4 h 7"/>
              <a:gd name="T14" fmla="*/ 9 w 9"/>
              <a:gd name="T15" fmla="*/ 2 h 7"/>
              <a:gd name="T16" fmla="*/ 7 w 9"/>
              <a:gd name="T17" fmla="*/ 0 h 7"/>
              <a:gd name="T18" fmla="*/ 0 w 9"/>
              <a:gd name="T19" fmla="*/ 4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7"/>
              <a:gd name="T32" fmla="*/ 9 w 9"/>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7">
                <a:moveTo>
                  <a:pt x="0" y="4"/>
                </a:moveTo>
                <a:lnTo>
                  <a:pt x="0" y="6"/>
                </a:lnTo>
                <a:lnTo>
                  <a:pt x="2" y="7"/>
                </a:lnTo>
                <a:lnTo>
                  <a:pt x="3" y="7"/>
                </a:lnTo>
                <a:lnTo>
                  <a:pt x="5" y="6"/>
                </a:lnTo>
                <a:lnTo>
                  <a:pt x="7" y="6"/>
                </a:lnTo>
                <a:lnTo>
                  <a:pt x="7" y="4"/>
                </a:lnTo>
                <a:lnTo>
                  <a:pt x="9" y="2"/>
                </a:lnTo>
                <a:lnTo>
                  <a:pt x="7" y="0"/>
                </a:lnTo>
                <a:lnTo>
                  <a:pt x="0" y="4"/>
                </a:lnTo>
                <a:close/>
              </a:path>
            </a:pathLst>
          </a:custGeom>
          <a:solidFill>
            <a:srgbClr val="000000"/>
          </a:solidFill>
          <a:ln w="9525">
            <a:noFill/>
            <a:round/>
            <a:headEnd/>
            <a:tailEnd/>
          </a:ln>
        </p:spPr>
        <p:txBody>
          <a:bodyPr/>
          <a:lstStyle/>
          <a:p>
            <a:endParaRPr lang="en-US"/>
          </a:p>
        </p:txBody>
      </p:sp>
      <p:sp>
        <p:nvSpPr>
          <p:cNvPr id="33856" name="Freeform 71"/>
          <p:cNvSpPr>
            <a:spLocks/>
          </p:cNvSpPr>
          <p:nvPr/>
        </p:nvSpPr>
        <p:spPr bwMode="auto">
          <a:xfrm>
            <a:off x="2757488" y="3308350"/>
            <a:ext cx="160337" cy="293688"/>
          </a:xfrm>
          <a:custGeom>
            <a:avLst/>
            <a:gdLst>
              <a:gd name="T0" fmla="*/ 0 w 101"/>
              <a:gd name="T1" fmla="*/ 7 h 185"/>
              <a:gd name="T2" fmla="*/ 5 w 101"/>
              <a:gd name="T3" fmla="*/ 16 h 185"/>
              <a:gd name="T4" fmla="*/ 17 w 101"/>
              <a:gd name="T5" fmla="*/ 37 h 185"/>
              <a:gd name="T6" fmla="*/ 33 w 101"/>
              <a:gd name="T7" fmla="*/ 68 h 185"/>
              <a:gd name="T8" fmla="*/ 49 w 101"/>
              <a:gd name="T9" fmla="*/ 100 h 185"/>
              <a:gd name="T10" fmla="*/ 65 w 101"/>
              <a:gd name="T11" fmla="*/ 132 h 185"/>
              <a:gd name="T12" fmla="*/ 80 w 101"/>
              <a:gd name="T13" fmla="*/ 158 h 185"/>
              <a:gd name="T14" fmla="*/ 90 w 101"/>
              <a:gd name="T15" fmla="*/ 178 h 185"/>
              <a:gd name="T16" fmla="*/ 94 w 101"/>
              <a:gd name="T17" fmla="*/ 185 h 185"/>
              <a:gd name="T18" fmla="*/ 101 w 101"/>
              <a:gd name="T19" fmla="*/ 181 h 185"/>
              <a:gd name="T20" fmla="*/ 97 w 101"/>
              <a:gd name="T21" fmla="*/ 174 h 185"/>
              <a:gd name="T22" fmla="*/ 89 w 101"/>
              <a:gd name="T23" fmla="*/ 155 h 185"/>
              <a:gd name="T24" fmla="*/ 74 w 101"/>
              <a:gd name="T25" fmla="*/ 126 h 185"/>
              <a:gd name="T26" fmla="*/ 58 w 101"/>
              <a:gd name="T27" fmla="*/ 94 h 185"/>
              <a:gd name="T28" fmla="*/ 41 w 101"/>
              <a:gd name="T29" fmla="*/ 62 h 185"/>
              <a:gd name="T30" fmla="*/ 26 w 101"/>
              <a:gd name="T31" fmla="*/ 34 h 185"/>
              <a:gd name="T32" fmla="*/ 14 w 101"/>
              <a:gd name="T33" fmla="*/ 13 h 185"/>
              <a:gd name="T34" fmla="*/ 7 w 101"/>
              <a:gd name="T35" fmla="*/ 0 h 185"/>
              <a:gd name="T36" fmla="*/ 0 w 101"/>
              <a:gd name="T37" fmla="*/ 7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1"/>
              <a:gd name="T58" fmla="*/ 0 h 185"/>
              <a:gd name="T59" fmla="*/ 101 w 101"/>
              <a:gd name="T60" fmla="*/ 185 h 1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1" h="185">
                <a:moveTo>
                  <a:pt x="0" y="7"/>
                </a:moveTo>
                <a:lnTo>
                  <a:pt x="5" y="16"/>
                </a:lnTo>
                <a:lnTo>
                  <a:pt x="17" y="37"/>
                </a:lnTo>
                <a:lnTo>
                  <a:pt x="33" y="68"/>
                </a:lnTo>
                <a:lnTo>
                  <a:pt x="49" y="100"/>
                </a:lnTo>
                <a:lnTo>
                  <a:pt x="65" y="132"/>
                </a:lnTo>
                <a:lnTo>
                  <a:pt x="80" y="158"/>
                </a:lnTo>
                <a:lnTo>
                  <a:pt x="90" y="178"/>
                </a:lnTo>
                <a:lnTo>
                  <a:pt x="94" y="185"/>
                </a:lnTo>
                <a:lnTo>
                  <a:pt x="101" y="181"/>
                </a:lnTo>
                <a:lnTo>
                  <a:pt x="97" y="174"/>
                </a:lnTo>
                <a:lnTo>
                  <a:pt x="89" y="155"/>
                </a:lnTo>
                <a:lnTo>
                  <a:pt x="74" y="126"/>
                </a:lnTo>
                <a:lnTo>
                  <a:pt x="58" y="94"/>
                </a:lnTo>
                <a:lnTo>
                  <a:pt x="41" y="62"/>
                </a:lnTo>
                <a:lnTo>
                  <a:pt x="26" y="34"/>
                </a:lnTo>
                <a:lnTo>
                  <a:pt x="14" y="13"/>
                </a:lnTo>
                <a:lnTo>
                  <a:pt x="7" y="0"/>
                </a:lnTo>
                <a:lnTo>
                  <a:pt x="0" y="7"/>
                </a:lnTo>
                <a:close/>
              </a:path>
            </a:pathLst>
          </a:custGeom>
          <a:solidFill>
            <a:srgbClr val="000000"/>
          </a:solidFill>
          <a:ln w="9525">
            <a:noFill/>
            <a:round/>
            <a:headEnd/>
            <a:tailEnd/>
          </a:ln>
        </p:spPr>
        <p:txBody>
          <a:bodyPr/>
          <a:lstStyle/>
          <a:p>
            <a:endParaRPr lang="en-US"/>
          </a:p>
        </p:txBody>
      </p:sp>
      <p:sp>
        <p:nvSpPr>
          <p:cNvPr id="33857" name="Freeform 72"/>
          <p:cNvSpPr>
            <a:spLocks/>
          </p:cNvSpPr>
          <p:nvPr/>
        </p:nvSpPr>
        <p:spPr bwMode="auto">
          <a:xfrm>
            <a:off x="2754313" y="3305175"/>
            <a:ext cx="14287" cy="14288"/>
          </a:xfrm>
          <a:custGeom>
            <a:avLst/>
            <a:gdLst>
              <a:gd name="T0" fmla="*/ 9 w 9"/>
              <a:gd name="T1" fmla="*/ 2 h 9"/>
              <a:gd name="T2" fmla="*/ 7 w 9"/>
              <a:gd name="T3" fmla="*/ 2 h 9"/>
              <a:gd name="T4" fmla="*/ 5 w 9"/>
              <a:gd name="T5" fmla="*/ 0 h 9"/>
              <a:gd name="T6" fmla="*/ 3 w 9"/>
              <a:gd name="T7" fmla="*/ 2 h 9"/>
              <a:gd name="T8" fmla="*/ 2 w 9"/>
              <a:gd name="T9" fmla="*/ 2 h 9"/>
              <a:gd name="T10" fmla="*/ 0 w 9"/>
              <a:gd name="T11" fmla="*/ 4 h 9"/>
              <a:gd name="T12" fmla="*/ 0 w 9"/>
              <a:gd name="T13" fmla="*/ 6 h 9"/>
              <a:gd name="T14" fmla="*/ 0 w 9"/>
              <a:gd name="T15" fmla="*/ 8 h 9"/>
              <a:gd name="T16" fmla="*/ 2 w 9"/>
              <a:gd name="T17" fmla="*/ 9 h 9"/>
              <a:gd name="T18" fmla="*/ 9 w 9"/>
              <a:gd name="T19" fmla="*/ 2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9" y="2"/>
                </a:moveTo>
                <a:lnTo>
                  <a:pt x="7" y="2"/>
                </a:lnTo>
                <a:lnTo>
                  <a:pt x="5" y="0"/>
                </a:lnTo>
                <a:lnTo>
                  <a:pt x="3" y="2"/>
                </a:lnTo>
                <a:lnTo>
                  <a:pt x="2" y="2"/>
                </a:lnTo>
                <a:lnTo>
                  <a:pt x="0" y="4"/>
                </a:lnTo>
                <a:lnTo>
                  <a:pt x="0" y="6"/>
                </a:lnTo>
                <a:lnTo>
                  <a:pt x="0" y="8"/>
                </a:lnTo>
                <a:lnTo>
                  <a:pt x="2" y="9"/>
                </a:lnTo>
                <a:lnTo>
                  <a:pt x="9" y="2"/>
                </a:lnTo>
                <a:close/>
              </a:path>
            </a:pathLst>
          </a:custGeom>
          <a:solidFill>
            <a:srgbClr val="000000"/>
          </a:solidFill>
          <a:ln w="9525">
            <a:noFill/>
            <a:round/>
            <a:headEnd/>
            <a:tailEnd/>
          </a:ln>
        </p:spPr>
        <p:txBody>
          <a:bodyPr/>
          <a:lstStyle/>
          <a:p>
            <a:endParaRPr lang="en-US"/>
          </a:p>
        </p:txBody>
      </p:sp>
      <p:sp>
        <p:nvSpPr>
          <p:cNvPr id="33858" name="Freeform 73"/>
          <p:cNvSpPr>
            <a:spLocks/>
          </p:cNvSpPr>
          <p:nvPr/>
        </p:nvSpPr>
        <p:spPr bwMode="auto">
          <a:xfrm>
            <a:off x="2881313" y="3325813"/>
            <a:ext cx="33337" cy="138112"/>
          </a:xfrm>
          <a:custGeom>
            <a:avLst/>
            <a:gdLst>
              <a:gd name="T0" fmla="*/ 21 w 21"/>
              <a:gd name="T1" fmla="*/ 87 h 87"/>
              <a:gd name="T2" fmla="*/ 12 w 21"/>
              <a:gd name="T3" fmla="*/ 48 h 87"/>
              <a:gd name="T4" fmla="*/ 5 w 21"/>
              <a:gd name="T5" fmla="*/ 18 h 87"/>
              <a:gd name="T6" fmla="*/ 2 w 21"/>
              <a:gd name="T7" fmla="*/ 7 h 87"/>
              <a:gd name="T8" fmla="*/ 0 w 21"/>
              <a:gd name="T9" fmla="*/ 0 h 87"/>
              <a:gd name="T10" fmla="*/ 21 w 21"/>
              <a:gd name="T11" fmla="*/ 87 h 87"/>
              <a:gd name="T12" fmla="*/ 0 60000 65536"/>
              <a:gd name="T13" fmla="*/ 0 60000 65536"/>
              <a:gd name="T14" fmla="*/ 0 60000 65536"/>
              <a:gd name="T15" fmla="*/ 0 60000 65536"/>
              <a:gd name="T16" fmla="*/ 0 60000 65536"/>
              <a:gd name="T17" fmla="*/ 0 60000 65536"/>
              <a:gd name="T18" fmla="*/ 0 w 21"/>
              <a:gd name="T19" fmla="*/ 0 h 87"/>
              <a:gd name="T20" fmla="*/ 21 w 21"/>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21" h="87">
                <a:moveTo>
                  <a:pt x="21" y="87"/>
                </a:moveTo>
                <a:lnTo>
                  <a:pt x="12" y="48"/>
                </a:lnTo>
                <a:lnTo>
                  <a:pt x="5" y="18"/>
                </a:lnTo>
                <a:lnTo>
                  <a:pt x="2" y="7"/>
                </a:lnTo>
                <a:lnTo>
                  <a:pt x="0" y="0"/>
                </a:lnTo>
                <a:lnTo>
                  <a:pt x="21" y="87"/>
                </a:lnTo>
                <a:close/>
              </a:path>
            </a:pathLst>
          </a:custGeom>
          <a:solidFill>
            <a:srgbClr val="FFFFFF"/>
          </a:solidFill>
          <a:ln w="9525">
            <a:noFill/>
            <a:round/>
            <a:headEnd/>
            <a:tailEnd/>
          </a:ln>
        </p:spPr>
        <p:txBody>
          <a:bodyPr/>
          <a:lstStyle/>
          <a:p>
            <a:endParaRPr lang="en-US"/>
          </a:p>
        </p:txBody>
      </p:sp>
      <p:sp>
        <p:nvSpPr>
          <p:cNvPr id="33859" name="Freeform 74"/>
          <p:cNvSpPr>
            <a:spLocks/>
          </p:cNvSpPr>
          <p:nvPr/>
        </p:nvSpPr>
        <p:spPr bwMode="auto">
          <a:xfrm>
            <a:off x="2906713" y="3463925"/>
            <a:ext cx="14287" cy="7938"/>
          </a:xfrm>
          <a:custGeom>
            <a:avLst/>
            <a:gdLst>
              <a:gd name="T0" fmla="*/ 0 w 9"/>
              <a:gd name="T1" fmla="*/ 2 h 5"/>
              <a:gd name="T2" fmla="*/ 2 w 9"/>
              <a:gd name="T3" fmla="*/ 3 h 5"/>
              <a:gd name="T4" fmla="*/ 3 w 9"/>
              <a:gd name="T5" fmla="*/ 5 h 5"/>
              <a:gd name="T6" fmla="*/ 5 w 9"/>
              <a:gd name="T7" fmla="*/ 5 h 5"/>
              <a:gd name="T8" fmla="*/ 7 w 9"/>
              <a:gd name="T9" fmla="*/ 3 h 5"/>
              <a:gd name="T10" fmla="*/ 9 w 9"/>
              <a:gd name="T11" fmla="*/ 3 h 5"/>
              <a:gd name="T12" fmla="*/ 9 w 9"/>
              <a:gd name="T13" fmla="*/ 2 h 5"/>
              <a:gd name="T14" fmla="*/ 9 w 9"/>
              <a:gd name="T15" fmla="*/ 0 h 5"/>
              <a:gd name="T16" fmla="*/ 0 w 9"/>
              <a:gd name="T17" fmla="*/ 2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5"/>
              <a:gd name="T29" fmla="*/ 9 w 9"/>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5">
                <a:moveTo>
                  <a:pt x="0" y="2"/>
                </a:moveTo>
                <a:lnTo>
                  <a:pt x="2" y="3"/>
                </a:lnTo>
                <a:lnTo>
                  <a:pt x="3" y="5"/>
                </a:lnTo>
                <a:lnTo>
                  <a:pt x="5" y="5"/>
                </a:lnTo>
                <a:lnTo>
                  <a:pt x="7" y="3"/>
                </a:lnTo>
                <a:lnTo>
                  <a:pt x="9" y="3"/>
                </a:lnTo>
                <a:lnTo>
                  <a:pt x="9" y="2"/>
                </a:lnTo>
                <a:lnTo>
                  <a:pt x="9" y="0"/>
                </a:lnTo>
                <a:lnTo>
                  <a:pt x="0" y="2"/>
                </a:lnTo>
                <a:close/>
              </a:path>
            </a:pathLst>
          </a:custGeom>
          <a:solidFill>
            <a:srgbClr val="000000"/>
          </a:solidFill>
          <a:ln w="9525">
            <a:noFill/>
            <a:round/>
            <a:headEnd/>
            <a:tailEnd/>
          </a:ln>
        </p:spPr>
        <p:txBody>
          <a:bodyPr/>
          <a:lstStyle/>
          <a:p>
            <a:endParaRPr lang="en-US"/>
          </a:p>
        </p:txBody>
      </p:sp>
      <p:sp>
        <p:nvSpPr>
          <p:cNvPr id="33860" name="Freeform 75"/>
          <p:cNvSpPr>
            <a:spLocks/>
          </p:cNvSpPr>
          <p:nvPr/>
        </p:nvSpPr>
        <p:spPr bwMode="auto">
          <a:xfrm>
            <a:off x="2874963" y="3322638"/>
            <a:ext cx="46037" cy="144462"/>
          </a:xfrm>
          <a:custGeom>
            <a:avLst/>
            <a:gdLst>
              <a:gd name="T0" fmla="*/ 0 w 29"/>
              <a:gd name="T1" fmla="*/ 5 h 91"/>
              <a:gd name="T2" fmla="*/ 2 w 29"/>
              <a:gd name="T3" fmla="*/ 11 h 91"/>
              <a:gd name="T4" fmla="*/ 6 w 29"/>
              <a:gd name="T5" fmla="*/ 21 h 91"/>
              <a:gd name="T6" fmla="*/ 9 w 29"/>
              <a:gd name="T7" fmla="*/ 36 h 91"/>
              <a:gd name="T8" fmla="*/ 13 w 29"/>
              <a:gd name="T9" fmla="*/ 50 h 91"/>
              <a:gd name="T10" fmla="*/ 16 w 29"/>
              <a:gd name="T11" fmla="*/ 66 h 91"/>
              <a:gd name="T12" fmla="*/ 18 w 29"/>
              <a:gd name="T13" fmla="*/ 78 h 91"/>
              <a:gd name="T14" fmla="*/ 20 w 29"/>
              <a:gd name="T15" fmla="*/ 87 h 91"/>
              <a:gd name="T16" fmla="*/ 20 w 29"/>
              <a:gd name="T17" fmla="*/ 91 h 91"/>
              <a:gd name="T18" fmla="*/ 29 w 29"/>
              <a:gd name="T19" fmla="*/ 89 h 91"/>
              <a:gd name="T20" fmla="*/ 29 w 29"/>
              <a:gd name="T21" fmla="*/ 85 h 91"/>
              <a:gd name="T22" fmla="*/ 27 w 29"/>
              <a:gd name="T23" fmla="*/ 76 h 91"/>
              <a:gd name="T24" fmla="*/ 25 w 29"/>
              <a:gd name="T25" fmla="*/ 64 h 91"/>
              <a:gd name="T26" fmla="*/ 22 w 29"/>
              <a:gd name="T27" fmla="*/ 48 h 91"/>
              <a:gd name="T28" fmla="*/ 18 w 29"/>
              <a:gd name="T29" fmla="*/ 32 h 91"/>
              <a:gd name="T30" fmla="*/ 15 w 29"/>
              <a:gd name="T31" fmla="*/ 18 h 91"/>
              <a:gd name="T32" fmla="*/ 11 w 29"/>
              <a:gd name="T33" fmla="*/ 7 h 91"/>
              <a:gd name="T34" fmla="*/ 7 w 29"/>
              <a:gd name="T35" fmla="*/ 0 h 91"/>
              <a:gd name="T36" fmla="*/ 0 w 29"/>
              <a:gd name="T37" fmla="*/ 5 h 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91"/>
              <a:gd name="T59" fmla="*/ 29 w 29"/>
              <a:gd name="T60" fmla="*/ 91 h 9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91">
                <a:moveTo>
                  <a:pt x="0" y="5"/>
                </a:moveTo>
                <a:lnTo>
                  <a:pt x="2" y="11"/>
                </a:lnTo>
                <a:lnTo>
                  <a:pt x="6" y="21"/>
                </a:lnTo>
                <a:lnTo>
                  <a:pt x="9" y="36"/>
                </a:lnTo>
                <a:lnTo>
                  <a:pt x="13" y="50"/>
                </a:lnTo>
                <a:lnTo>
                  <a:pt x="16" y="66"/>
                </a:lnTo>
                <a:lnTo>
                  <a:pt x="18" y="78"/>
                </a:lnTo>
                <a:lnTo>
                  <a:pt x="20" y="87"/>
                </a:lnTo>
                <a:lnTo>
                  <a:pt x="20" y="91"/>
                </a:lnTo>
                <a:lnTo>
                  <a:pt x="29" y="89"/>
                </a:lnTo>
                <a:lnTo>
                  <a:pt x="29" y="85"/>
                </a:lnTo>
                <a:lnTo>
                  <a:pt x="27" y="76"/>
                </a:lnTo>
                <a:lnTo>
                  <a:pt x="25" y="64"/>
                </a:lnTo>
                <a:lnTo>
                  <a:pt x="22" y="48"/>
                </a:lnTo>
                <a:lnTo>
                  <a:pt x="18" y="32"/>
                </a:lnTo>
                <a:lnTo>
                  <a:pt x="15" y="18"/>
                </a:lnTo>
                <a:lnTo>
                  <a:pt x="11" y="7"/>
                </a:lnTo>
                <a:lnTo>
                  <a:pt x="7" y="0"/>
                </a:lnTo>
                <a:lnTo>
                  <a:pt x="0" y="5"/>
                </a:lnTo>
                <a:close/>
              </a:path>
            </a:pathLst>
          </a:custGeom>
          <a:solidFill>
            <a:srgbClr val="000000"/>
          </a:solidFill>
          <a:ln w="9525">
            <a:noFill/>
            <a:round/>
            <a:headEnd/>
            <a:tailEnd/>
          </a:ln>
        </p:spPr>
        <p:txBody>
          <a:bodyPr/>
          <a:lstStyle/>
          <a:p>
            <a:endParaRPr lang="en-US"/>
          </a:p>
        </p:txBody>
      </p:sp>
      <p:sp>
        <p:nvSpPr>
          <p:cNvPr id="33861" name="Freeform 76"/>
          <p:cNvSpPr>
            <a:spLocks/>
          </p:cNvSpPr>
          <p:nvPr/>
        </p:nvSpPr>
        <p:spPr bwMode="auto">
          <a:xfrm>
            <a:off x="2873375" y="3319463"/>
            <a:ext cx="12700" cy="11112"/>
          </a:xfrm>
          <a:custGeom>
            <a:avLst/>
            <a:gdLst>
              <a:gd name="T0" fmla="*/ 8 w 8"/>
              <a:gd name="T1" fmla="*/ 2 h 7"/>
              <a:gd name="T2" fmla="*/ 7 w 8"/>
              <a:gd name="T3" fmla="*/ 0 h 7"/>
              <a:gd name="T4" fmla="*/ 5 w 8"/>
              <a:gd name="T5" fmla="*/ 0 h 7"/>
              <a:gd name="T6" fmla="*/ 3 w 8"/>
              <a:gd name="T7" fmla="*/ 0 h 7"/>
              <a:gd name="T8" fmla="*/ 1 w 8"/>
              <a:gd name="T9" fmla="*/ 0 h 7"/>
              <a:gd name="T10" fmla="*/ 0 w 8"/>
              <a:gd name="T11" fmla="*/ 2 h 7"/>
              <a:gd name="T12" fmla="*/ 0 w 8"/>
              <a:gd name="T13" fmla="*/ 4 h 7"/>
              <a:gd name="T14" fmla="*/ 0 w 8"/>
              <a:gd name="T15" fmla="*/ 6 h 7"/>
              <a:gd name="T16" fmla="*/ 1 w 8"/>
              <a:gd name="T17" fmla="*/ 7 h 7"/>
              <a:gd name="T18" fmla="*/ 8 w 8"/>
              <a:gd name="T19" fmla="*/ 2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7"/>
              <a:gd name="T32" fmla="*/ 8 w 8"/>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7">
                <a:moveTo>
                  <a:pt x="8" y="2"/>
                </a:moveTo>
                <a:lnTo>
                  <a:pt x="7" y="0"/>
                </a:lnTo>
                <a:lnTo>
                  <a:pt x="5" y="0"/>
                </a:lnTo>
                <a:lnTo>
                  <a:pt x="3" y="0"/>
                </a:lnTo>
                <a:lnTo>
                  <a:pt x="1" y="0"/>
                </a:lnTo>
                <a:lnTo>
                  <a:pt x="0" y="2"/>
                </a:lnTo>
                <a:lnTo>
                  <a:pt x="0" y="4"/>
                </a:lnTo>
                <a:lnTo>
                  <a:pt x="0" y="6"/>
                </a:lnTo>
                <a:lnTo>
                  <a:pt x="1" y="7"/>
                </a:lnTo>
                <a:lnTo>
                  <a:pt x="8" y="2"/>
                </a:lnTo>
                <a:close/>
              </a:path>
            </a:pathLst>
          </a:custGeom>
          <a:solidFill>
            <a:srgbClr val="000000"/>
          </a:solidFill>
          <a:ln w="9525">
            <a:noFill/>
            <a:round/>
            <a:headEnd/>
            <a:tailEnd/>
          </a:ln>
        </p:spPr>
        <p:txBody>
          <a:bodyPr/>
          <a:lstStyle/>
          <a:p>
            <a:endParaRPr lang="en-US"/>
          </a:p>
        </p:txBody>
      </p:sp>
      <p:sp>
        <p:nvSpPr>
          <p:cNvPr id="33862" name="Freeform 77"/>
          <p:cNvSpPr>
            <a:spLocks/>
          </p:cNvSpPr>
          <p:nvPr/>
        </p:nvSpPr>
        <p:spPr bwMode="auto">
          <a:xfrm>
            <a:off x="2925763" y="3370263"/>
            <a:ext cx="31750" cy="307975"/>
          </a:xfrm>
          <a:custGeom>
            <a:avLst/>
            <a:gdLst>
              <a:gd name="T0" fmla="*/ 0 w 20"/>
              <a:gd name="T1" fmla="*/ 194 h 194"/>
              <a:gd name="T2" fmla="*/ 11 w 20"/>
              <a:gd name="T3" fmla="*/ 102 h 194"/>
              <a:gd name="T4" fmla="*/ 16 w 20"/>
              <a:gd name="T5" fmla="*/ 36 h 194"/>
              <a:gd name="T6" fmla="*/ 18 w 20"/>
              <a:gd name="T7" fmla="*/ 13 h 194"/>
              <a:gd name="T8" fmla="*/ 20 w 20"/>
              <a:gd name="T9" fmla="*/ 0 h 194"/>
              <a:gd name="T10" fmla="*/ 0 w 20"/>
              <a:gd name="T11" fmla="*/ 194 h 194"/>
              <a:gd name="T12" fmla="*/ 0 60000 65536"/>
              <a:gd name="T13" fmla="*/ 0 60000 65536"/>
              <a:gd name="T14" fmla="*/ 0 60000 65536"/>
              <a:gd name="T15" fmla="*/ 0 60000 65536"/>
              <a:gd name="T16" fmla="*/ 0 60000 65536"/>
              <a:gd name="T17" fmla="*/ 0 60000 65536"/>
              <a:gd name="T18" fmla="*/ 0 w 20"/>
              <a:gd name="T19" fmla="*/ 0 h 194"/>
              <a:gd name="T20" fmla="*/ 20 w 20"/>
              <a:gd name="T21" fmla="*/ 194 h 194"/>
            </a:gdLst>
            <a:ahLst/>
            <a:cxnLst>
              <a:cxn ang="T12">
                <a:pos x="T0" y="T1"/>
              </a:cxn>
              <a:cxn ang="T13">
                <a:pos x="T2" y="T3"/>
              </a:cxn>
              <a:cxn ang="T14">
                <a:pos x="T4" y="T5"/>
              </a:cxn>
              <a:cxn ang="T15">
                <a:pos x="T6" y="T7"/>
              </a:cxn>
              <a:cxn ang="T16">
                <a:pos x="T8" y="T9"/>
              </a:cxn>
              <a:cxn ang="T17">
                <a:pos x="T10" y="T11"/>
              </a:cxn>
            </a:cxnLst>
            <a:rect l="T18" t="T19" r="T20" b="T21"/>
            <a:pathLst>
              <a:path w="20" h="194">
                <a:moveTo>
                  <a:pt x="0" y="194"/>
                </a:moveTo>
                <a:lnTo>
                  <a:pt x="11" y="102"/>
                </a:lnTo>
                <a:lnTo>
                  <a:pt x="16" y="36"/>
                </a:lnTo>
                <a:lnTo>
                  <a:pt x="18" y="13"/>
                </a:lnTo>
                <a:lnTo>
                  <a:pt x="20" y="0"/>
                </a:lnTo>
                <a:lnTo>
                  <a:pt x="0" y="194"/>
                </a:lnTo>
                <a:close/>
              </a:path>
            </a:pathLst>
          </a:custGeom>
          <a:solidFill>
            <a:srgbClr val="FFFFFF"/>
          </a:solidFill>
          <a:ln w="9525">
            <a:noFill/>
            <a:round/>
            <a:headEnd/>
            <a:tailEnd/>
          </a:ln>
        </p:spPr>
        <p:txBody>
          <a:bodyPr/>
          <a:lstStyle/>
          <a:p>
            <a:endParaRPr lang="en-US"/>
          </a:p>
        </p:txBody>
      </p:sp>
      <p:sp>
        <p:nvSpPr>
          <p:cNvPr id="33863" name="Freeform 78"/>
          <p:cNvSpPr>
            <a:spLocks/>
          </p:cNvSpPr>
          <p:nvPr/>
        </p:nvSpPr>
        <p:spPr bwMode="auto">
          <a:xfrm>
            <a:off x="2917825" y="3678238"/>
            <a:ext cx="17463" cy="7937"/>
          </a:xfrm>
          <a:custGeom>
            <a:avLst/>
            <a:gdLst>
              <a:gd name="T0" fmla="*/ 0 w 11"/>
              <a:gd name="T1" fmla="*/ 0 h 5"/>
              <a:gd name="T2" fmla="*/ 2 w 11"/>
              <a:gd name="T3" fmla="*/ 2 h 5"/>
              <a:gd name="T4" fmla="*/ 2 w 11"/>
              <a:gd name="T5" fmla="*/ 3 h 5"/>
              <a:gd name="T6" fmla="*/ 4 w 11"/>
              <a:gd name="T7" fmla="*/ 5 h 5"/>
              <a:gd name="T8" fmla="*/ 5 w 11"/>
              <a:gd name="T9" fmla="*/ 5 h 5"/>
              <a:gd name="T10" fmla="*/ 7 w 11"/>
              <a:gd name="T11" fmla="*/ 5 h 5"/>
              <a:gd name="T12" fmla="*/ 9 w 11"/>
              <a:gd name="T13" fmla="*/ 3 h 5"/>
              <a:gd name="T14" fmla="*/ 11 w 11"/>
              <a:gd name="T15" fmla="*/ 2 h 5"/>
              <a:gd name="T16" fmla="*/ 0 w 11"/>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5"/>
              <a:gd name="T29" fmla="*/ 11 w 11"/>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5">
                <a:moveTo>
                  <a:pt x="0" y="0"/>
                </a:moveTo>
                <a:lnTo>
                  <a:pt x="2" y="2"/>
                </a:lnTo>
                <a:lnTo>
                  <a:pt x="2" y="3"/>
                </a:lnTo>
                <a:lnTo>
                  <a:pt x="4" y="5"/>
                </a:lnTo>
                <a:lnTo>
                  <a:pt x="5" y="5"/>
                </a:lnTo>
                <a:lnTo>
                  <a:pt x="7" y="5"/>
                </a:lnTo>
                <a:lnTo>
                  <a:pt x="9" y="3"/>
                </a:lnTo>
                <a:lnTo>
                  <a:pt x="11" y="2"/>
                </a:lnTo>
                <a:lnTo>
                  <a:pt x="0" y="0"/>
                </a:lnTo>
                <a:close/>
              </a:path>
            </a:pathLst>
          </a:custGeom>
          <a:solidFill>
            <a:srgbClr val="000000"/>
          </a:solidFill>
          <a:ln w="9525">
            <a:noFill/>
            <a:round/>
            <a:headEnd/>
            <a:tailEnd/>
          </a:ln>
        </p:spPr>
        <p:txBody>
          <a:bodyPr/>
          <a:lstStyle/>
          <a:p>
            <a:endParaRPr lang="en-US"/>
          </a:p>
        </p:txBody>
      </p:sp>
      <p:sp>
        <p:nvSpPr>
          <p:cNvPr id="33864" name="Freeform 79"/>
          <p:cNvSpPr>
            <a:spLocks/>
          </p:cNvSpPr>
          <p:nvPr/>
        </p:nvSpPr>
        <p:spPr bwMode="auto">
          <a:xfrm>
            <a:off x="2917825" y="3370263"/>
            <a:ext cx="46038" cy="311150"/>
          </a:xfrm>
          <a:custGeom>
            <a:avLst/>
            <a:gdLst>
              <a:gd name="T0" fmla="*/ 20 w 29"/>
              <a:gd name="T1" fmla="*/ 0 h 196"/>
              <a:gd name="T2" fmla="*/ 20 w 29"/>
              <a:gd name="T3" fmla="*/ 13 h 196"/>
              <a:gd name="T4" fmla="*/ 18 w 29"/>
              <a:gd name="T5" fmla="*/ 36 h 196"/>
              <a:gd name="T6" fmla="*/ 14 w 29"/>
              <a:gd name="T7" fmla="*/ 68 h 196"/>
              <a:gd name="T8" fmla="*/ 11 w 29"/>
              <a:gd name="T9" fmla="*/ 102 h 196"/>
              <a:gd name="T10" fmla="*/ 7 w 29"/>
              <a:gd name="T11" fmla="*/ 135 h 196"/>
              <a:gd name="T12" fmla="*/ 4 w 29"/>
              <a:gd name="T13" fmla="*/ 165 h 196"/>
              <a:gd name="T14" fmla="*/ 2 w 29"/>
              <a:gd name="T15" fmla="*/ 187 h 196"/>
              <a:gd name="T16" fmla="*/ 0 w 29"/>
              <a:gd name="T17" fmla="*/ 194 h 196"/>
              <a:gd name="T18" fmla="*/ 11 w 29"/>
              <a:gd name="T19" fmla="*/ 196 h 196"/>
              <a:gd name="T20" fmla="*/ 11 w 29"/>
              <a:gd name="T21" fmla="*/ 187 h 196"/>
              <a:gd name="T22" fmla="*/ 13 w 29"/>
              <a:gd name="T23" fmla="*/ 167 h 196"/>
              <a:gd name="T24" fmla="*/ 16 w 29"/>
              <a:gd name="T25" fmla="*/ 137 h 196"/>
              <a:gd name="T26" fmla="*/ 20 w 29"/>
              <a:gd name="T27" fmla="*/ 103 h 196"/>
              <a:gd name="T28" fmla="*/ 23 w 29"/>
              <a:gd name="T29" fmla="*/ 68 h 196"/>
              <a:gd name="T30" fmla="*/ 27 w 29"/>
              <a:gd name="T31" fmla="*/ 36 h 196"/>
              <a:gd name="T32" fmla="*/ 29 w 29"/>
              <a:gd name="T33" fmla="*/ 13 h 196"/>
              <a:gd name="T34" fmla="*/ 29 w 29"/>
              <a:gd name="T35" fmla="*/ 0 h 196"/>
              <a:gd name="T36" fmla="*/ 20 w 29"/>
              <a:gd name="T37" fmla="*/ 0 h 1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196"/>
              <a:gd name="T59" fmla="*/ 29 w 29"/>
              <a:gd name="T60" fmla="*/ 196 h 1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196">
                <a:moveTo>
                  <a:pt x="20" y="0"/>
                </a:moveTo>
                <a:lnTo>
                  <a:pt x="20" y="13"/>
                </a:lnTo>
                <a:lnTo>
                  <a:pt x="18" y="36"/>
                </a:lnTo>
                <a:lnTo>
                  <a:pt x="14" y="68"/>
                </a:lnTo>
                <a:lnTo>
                  <a:pt x="11" y="102"/>
                </a:lnTo>
                <a:lnTo>
                  <a:pt x="7" y="135"/>
                </a:lnTo>
                <a:lnTo>
                  <a:pt x="4" y="165"/>
                </a:lnTo>
                <a:lnTo>
                  <a:pt x="2" y="187"/>
                </a:lnTo>
                <a:lnTo>
                  <a:pt x="0" y="194"/>
                </a:lnTo>
                <a:lnTo>
                  <a:pt x="11" y="196"/>
                </a:lnTo>
                <a:lnTo>
                  <a:pt x="11" y="187"/>
                </a:lnTo>
                <a:lnTo>
                  <a:pt x="13" y="167"/>
                </a:lnTo>
                <a:lnTo>
                  <a:pt x="16" y="137"/>
                </a:lnTo>
                <a:lnTo>
                  <a:pt x="20" y="103"/>
                </a:lnTo>
                <a:lnTo>
                  <a:pt x="23" y="68"/>
                </a:lnTo>
                <a:lnTo>
                  <a:pt x="27" y="36"/>
                </a:lnTo>
                <a:lnTo>
                  <a:pt x="29" y="13"/>
                </a:lnTo>
                <a:lnTo>
                  <a:pt x="29" y="0"/>
                </a:lnTo>
                <a:lnTo>
                  <a:pt x="20" y="0"/>
                </a:lnTo>
                <a:close/>
              </a:path>
            </a:pathLst>
          </a:custGeom>
          <a:solidFill>
            <a:srgbClr val="000000"/>
          </a:solidFill>
          <a:ln w="9525">
            <a:noFill/>
            <a:round/>
            <a:headEnd/>
            <a:tailEnd/>
          </a:ln>
        </p:spPr>
        <p:txBody>
          <a:bodyPr/>
          <a:lstStyle/>
          <a:p>
            <a:endParaRPr lang="en-US"/>
          </a:p>
        </p:txBody>
      </p:sp>
      <p:sp>
        <p:nvSpPr>
          <p:cNvPr id="33865" name="Freeform 80"/>
          <p:cNvSpPr>
            <a:spLocks/>
          </p:cNvSpPr>
          <p:nvPr/>
        </p:nvSpPr>
        <p:spPr bwMode="auto">
          <a:xfrm>
            <a:off x="2949575" y="3362325"/>
            <a:ext cx="14288" cy="7938"/>
          </a:xfrm>
          <a:custGeom>
            <a:avLst/>
            <a:gdLst>
              <a:gd name="T0" fmla="*/ 9 w 9"/>
              <a:gd name="T1" fmla="*/ 5 h 5"/>
              <a:gd name="T2" fmla="*/ 9 w 9"/>
              <a:gd name="T3" fmla="*/ 2 h 5"/>
              <a:gd name="T4" fmla="*/ 7 w 9"/>
              <a:gd name="T5" fmla="*/ 2 h 5"/>
              <a:gd name="T6" fmla="*/ 5 w 9"/>
              <a:gd name="T7" fmla="*/ 0 h 5"/>
              <a:gd name="T8" fmla="*/ 3 w 9"/>
              <a:gd name="T9" fmla="*/ 0 h 5"/>
              <a:gd name="T10" fmla="*/ 1 w 9"/>
              <a:gd name="T11" fmla="*/ 2 h 5"/>
              <a:gd name="T12" fmla="*/ 0 w 9"/>
              <a:gd name="T13" fmla="*/ 3 h 5"/>
              <a:gd name="T14" fmla="*/ 0 w 9"/>
              <a:gd name="T15" fmla="*/ 5 h 5"/>
              <a:gd name="T16" fmla="*/ 9 w 9"/>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5"/>
              <a:gd name="T29" fmla="*/ 9 w 9"/>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5">
                <a:moveTo>
                  <a:pt x="9" y="5"/>
                </a:moveTo>
                <a:lnTo>
                  <a:pt x="9" y="2"/>
                </a:lnTo>
                <a:lnTo>
                  <a:pt x="7" y="2"/>
                </a:lnTo>
                <a:lnTo>
                  <a:pt x="5" y="0"/>
                </a:lnTo>
                <a:lnTo>
                  <a:pt x="3" y="0"/>
                </a:lnTo>
                <a:lnTo>
                  <a:pt x="1" y="2"/>
                </a:lnTo>
                <a:lnTo>
                  <a:pt x="0" y="3"/>
                </a:lnTo>
                <a:lnTo>
                  <a:pt x="0" y="5"/>
                </a:lnTo>
                <a:lnTo>
                  <a:pt x="9" y="5"/>
                </a:lnTo>
                <a:close/>
              </a:path>
            </a:pathLst>
          </a:custGeom>
          <a:solidFill>
            <a:srgbClr val="000000"/>
          </a:solidFill>
          <a:ln w="9525">
            <a:noFill/>
            <a:round/>
            <a:headEnd/>
            <a:tailEnd/>
          </a:ln>
        </p:spPr>
        <p:txBody>
          <a:bodyPr/>
          <a:lstStyle/>
          <a:p>
            <a:endParaRPr lang="en-US"/>
          </a:p>
        </p:txBody>
      </p:sp>
      <p:sp>
        <p:nvSpPr>
          <p:cNvPr id="33866" name="Freeform 81"/>
          <p:cNvSpPr>
            <a:spLocks/>
          </p:cNvSpPr>
          <p:nvPr/>
        </p:nvSpPr>
        <p:spPr bwMode="auto">
          <a:xfrm>
            <a:off x="2954338" y="3314700"/>
            <a:ext cx="76200" cy="268288"/>
          </a:xfrm>
          <a:custGeom>
            <a:avLst/>
            <a:gdLst>
              <a:gd name="T0" fmla="*/ 0 w 48"/>
              <a:gd name="T1" fmla="*/ 169 h 169"/>
              <a:gd name="T2" fmla="*/ 4 w 48"/>
              <a:gd name="T3" fmla="*/ 144 h 169"/>
              <a:gd name="T4" fmla="*/ 16 w 48"/>
              <a:gd name="T5" fmla="*/ 89 h 169"/>
              <a:gd name="T6" fmla="*/ 23 w 48"/>
              <a:gd name="T7" fmla="*/ 58 h 169"/>
              <a:gd name="T8" fmla="*/ 32 w 48"/>
              <a:gd name="T9" fmla="*/ 32 h 169"/>
              <a:gd name="T10" fmla="*/ 39 w 48"/>
              <a:gd name="T11" fmla="*/ 10 h 169"/>
              <a:gd name="T12" fmla="*/ 43 w 48"/>
              <a:gd name="T13" fmla="*/ 3 h 169"/>
              <a:gd name="T14" fmla="*/ 48 w 48"/>
              <a:gd name="T15" fmla="*/ 0 h 169"/>
              <a:gd name="T16" fmla="*/ 0 w 48"/>
              <a:gd name="T17" fmla="*/ 169 h 1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169"/>
              <a:gd name="T29" fmla="*/ 48 w 48"/>
              <a:gd name="T30" fmla="*/ 169 h 1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169">
                <a:moveTo>
                  <a:pt x="0" y="169"/>
                </a:moveTo>
                <a:lnTo>
                  <a:pt x="4" y="144"/>
                </a:lnTo>
                <a:lnTo>
                  <a:pt x="16" y="89"/>
                </a:lnTo>
                <a:lnTo>
                  <a:pt x="23" y="58"/>
                </a:lnTo>
                <a:lnTo>
                  <a:pt x="32" y="32"/>
                </a:lnTo>
                <a:lnTo>
                  <a:pt x="39" y="10"/>
                </a:lnTo>
                <a:lnTo>
                  <a:pt x="43" y="3"/>
                </a:lnTo>
                <a:lnTo>
                  <a:pt x="48" y="0"/>
                </a:lnTo>
                <a:lnTo>
                  <a:pt x="0" y="169"/>
                </a:lnTo>
                <a:close/>
              </a:path>
            </a:pathLst>
          </a:custGeom>
          <a:solidFill>
            <a:srgbClr val="FFFFFF"/>
          </a:solidFill>
          <a:ln w="9525">
            <a:noFill/>
            <a:round/>
            <a:headEnd/>
            <a:tailEnd/>
          </a:ln>
        </p:spPr>
        <p:txBody>
          <a:bodyPr/>
          <a:lstStyle/>
          <a:p>
            <a:endParaRPr lang="en-US"/>
          </a:p>
        </p:txBody>
      </p:sp>
      <p:sp>
        <p:nvSpPr>
          <p:cNvPr id="33867" name="Freeform 82"/>
          <p:cNvSpPr>
            <a:spLocks/>
          </p:cNvSpPr>
          <p:nvPr/>
        </p:nvSpPr>
        <p:spPr bwMode="auto">
          <a:xfrm>
            <a:off x="2946400" y="3579813"/>
            <a:ext cx="14288" cy="7937"/>
          </a:xfrm>
          <a:custGeom>
            <a:avLst/>
            <a:gdLst>
              <a:gd name="T0" fmla="*/ 0 w 9"/>
              <a:gd name="T1" fmla="*/ 0 h 5"/>
              <a:gd name="T2" fmla="*/ 0 w 9"/>
              <a:gd name="T3" fmla="*/ 3 h 5"/>
              <a:gd name="T4" fmla="*/ 2 w 9"/>
              <a:gd name="T5" fmla="*/ 3 h 5"/>
              <a:gd name="T6" fmla="*/ 2 w 9"/>
              <a:gd name="T7" fmla="*/ 5 h 5"/>
              <a:gd name="T8" fmla="*/ 3 w 9"/>
              <a:gd name="T9" fmla="*/ 5 h 5"/>
              <a:gd name="T10" fmla="*/ 5 w 9"/>
              <a:gd name="T11" fmla="*/ 5 h 5"/>
              <a:gd name="T12" fmla="*/ 7 w 9"/>
              <a:gd name="T13" fmla="*/ 5 h 5"/>
              <a:gd name="T14" fmla="*/ 9 w 9"/>
              <a:gd name="T15" fmla="*/ 3 h 5"/>
              <a:gd name="T16" fmla="*/ 9 w 9"/>
              <a:gd name="T17" fmla="*/ 2 h 5"/>
              <a:gd name="T18" fmla="*/ 0 w 9"/>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5"/>
              <a:gd name="T32" fmla="*/ 9 w 9"/>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5">
                <a:moveTo>
                  <a:pt x="0" y="0"/>
                </a:moveTo>
                <a:lnTo>
                  <a:pt x="0" y="3"/>
                </a:lnTo>
                <a:lnTo>
                  <a:pt x="2" y="3"/>
                </a:lnTo>
                <a:lnTo>
                  <a:pt x="2" y="5"/>
                </a:lnTo>
                <a:lnTo>
                  <a:pt x="3" y="5"/>
                </a:lnTo>
                <a:lnTo>
                  <a:pt x="5" y="5"/>
                </a:lnTo>
                <a:lnTo>
                  <a:pt x="7" y="5"/>
                </a:lnTo>
                <a:lnTo>
                  <a:pt x="9" y="3"/>
                </a:lnTo>
                <a:lnTo>
                  <a:pt x="9" y="2"/>
                </a:lnTo>
                <a:lnTo>
                  <a:pt x="0" y="0"/>
                </a:lnTo>
                <a:close/>
              </a:path>
            </a:pathLst>
          </a:custGeom>
          <a:solidFill>
            <a:srgbClr val="000000"/>
          </a:solidFill>
          <a:ln w="9525">
            <a:noFill/>
            <a:round/>
            <a:headEnd/>
            <a:tailEnd/>
          </a:ln>
        </p:spPr>
        <p:txBody>
          <a:bodyPr/>
          <a:lstStyle/>
          <a:p>
            <a:endParaRPr lang="en-US"/>
          </a:p>
        </p:txBody>
      </p:sp>
      <p:sp>
        <p:nvSpPr>
          <p:cNvPr id="33868" name="Freeform 83"/>
          <p:cNvSpPr>
            <a:spLocks/>
          </p:cNvSpPr>
          <p:nvPr/>
        </p:nvSpPr>
        <p:spPr bwMode="auto">
          <a:xfrm>
            <a:off x="2946400" y="3308350"/>
            <a:ext cx="87313" cy="274638"/>
          </a:xfrm>
          <a:custGeom>
            <a:avLst/>
            <a:gdLst>
              <a:gd name="T0" fmla="*/ 50 w 55"/>
              <a:gd name="T1" fmla="*/ 0 h 173"/>
              <a:gd name="T2" fmla="*/ 44 w 55"/>
              <a:gd name="T3" fmla="*/ 6 h 173"/>
              <a:gd name="T4" fmla="*/ 41 w 55"/>
              <a:gd name="T5" fmla="*/ 13 h 173"/>
              <a:gd name="T6" fmla="*/ 37 w 55"/>
              <a:gd name="T7" fmla="*/ 23 h 173"/>
              <a:gd name="T8" fmla="*/ 32 w 55"/>
              <a:gd name="T9" fmla="*/ 34 h 173"/>
              <a:gd name="T10" fmla="*/ 25 w 55"/>
              <a:gd name="T11" fmla="*/ 62 h 173"/>
              <a:gd name="T12" fmla="*/ 16 w 55"/>
              <a:gd name="T13" fmla="*/ 93 h 173"/>
              <a:gd name="T14" fmla="*/ 11 w 55"/>
              <a:gd name="T15" fmla="*/ 121 h 173"/>
              <a:gd name="T16" fmla="*/ 5 w 55"/>
              <a:gd name="T17" fmla="*/ 148 h 173"/>
              <a:gd name="T18" fmla="*/ 2 w 55"/>
              <a:gd name="T19" fmla="*/ 165 h 173"/>
              <a:gd name="T20" fmla="*/ 0 w 55"/>
              <a:gd name="T21" fmla="*/ 171 h 173"/>
              <a:gd name="T22" fmla="*/ 9 w 55"/>
              <a:gd name="T23" fmla="*/ 173 h 173"/>
              <a:gd name="T24" fmla="*/ 11 w 55"/>
              <a:gd name="T25" fmla="*/ 167 h 173"/>
              <a:gd name="T26" fmla="*/ 14 w 55"/>
              <a:gd name="T27" fmla="*/ 149 h 173"/>
              <a:gd name="T28" fmla="*/ 19 w 55"/>
              <a:gd name="T29" fmla="*/ 123 h 173"/>
              <a:gd name="T30" fmla="*/ 25 w 55"/>
              <a:gd name="T31" fmla="*/ 94 h 173"/>
              <a:gd name="T32" fmla="*/ 34 w 55"/>
              <a:gd name="T33" fmla="*/ 64 h 173"/>
              <a:gd name="T34" fmla="*/ 41 w 55"/>
              <a:gd name="T35" fmla="*/ 37 h 173"/>
              <a:gd name="T36" fmla="*/ 44 w 55"/>
              <a:gd name="T37" fmla="*/ 27 h 173"/>
              <a:gd name="T38" fmla="*/ 50 w 55"/>
              <a:gd name="T39" fmla="*/ 16 h 173"/>
              <a:gd name="T40" fmla="*/ 53 w 55"/>
              <a:gd name="T41" fmla="*/ 11 h 173"/>
              <a:gd name="T42" fmla="*/ 55 w 55"/>
              <a:gd name="T43" fmla="*/ 7 h 173"/>
              <a:gd name="T44" fmla="*/ 50 w 55"/>
              <a:gd name="T45" fmla="*/ 0 h 1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73"/>
              <a:gd name="T71" fmla="*/ 55 w 55"/>
              <a:gd name="T72" fmla="*/ 173 h 1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73">
                <a:moveTo>
                  <a:pt x="50" y="0"/>
                </a:moveTo>
                <a:lnTo>
                  <a:pt x="44" y="6"/>
                </a:lnTo>
                <a:lnTo>
                  <a:pt x="41" y="13"/>
                </a:lnTo>
                <a:lnTo>
                  <a:pt x="37" y="23"/>
                </a:lnTo>
                <a:lnTo>
                  <a:pt x="32" y="34"/>
                </a:lnTo>
                <a:lnTo>
                  <a:pt x="25" y="62"/>
                </a:lnTo>
                <a:lnTo>
                  <a:pt x="16" y="93"/>
                </a:lnTo>
                <a:lnTo>
                  <a:pt x="11" y="121"/>
                </a:lnTo>
                <a:lnTo>
                  <a:pt x="5" y="148"/>
                </a:lnTo>
                <a:lnTo>
                  <a:pt x="2" y="165"/>
                </a:lnTo>
                <a:lnTo>
                  <a:pt x="0" y="171"/>
                </a:lnTo>
                <a:lnTo>
                  <a:pt x="9" y="173"/>
                </a:lnTo>
                <a:lnTo>
                  <a:pt x="11" y="167"/>
                </a:lnTo>
                <a:lnTo>
                  <a:pt x="14" y="149"/>
                </a:lnTo>
                <a:lnTo>
                  <a:pt x="19" y="123"/>
                </a:lnTo>
                <a:lnTo>
                  <a:pt x="25" y="94"/>
                </a:lnTo>
                <a:lnTo>
                  <a:pt x="34" y="64"/>
                </a:lnTo>
                <a:lnTo>
                  <a:pt x="41" y="37"/>
                </a:lnTo>
                <a:lnTo>
                  <a:pt x="44" y="27"/>
                </a:lnTo>
                <a:lnTo>
                  <a:pt x="50" y="16"/>
                </a:lnTo>
                <a:lnTo>
                  <a:pt x="53" y="11"/>
                </a:lnTo>
                <a:lnTo>
                  <a:pt x="55" y="7"/>
                </a:lnTo>
                <a:lnTo>
                  <a:pt x="50" y="0"/>
                </a:lnTo>
                <a:close/>
              </a:path>
            </a:pathLst>
          </a:custGeom>
          <a:solidFill>
            <a:srgbClr val="000000"/>
          </a:solidFill>
          <a:ln w="9525">
            <a:noFill/>
            <a:round/>
            <a:headEnd/>
            <a:tailEnd/>
          </a:ln>
        </p:spPr>
        <p:txBody>
          <a:bodyPr/>
          <a:lstStyle/>
          <a:p>
            <a:endParaRPr lang="en-US"/>
          </a:p>
        </p:txBody>
      </p:sp>
      <p:sp>
        <p:nvSpPr>
          <p:cNvPr id="33869" name="Freeform 84"/>
          <p:cNvSpPr>
            <a:spLocks/>
          </p:cNvSpPr>
          <p:nvPr/>
        </p:nvSpPr>
        <p:spPr bwMode="auto">
          <a:xfrm>
            <a:off x="3025775" y="3305175"/>
            <a:ext cx="11113" cy="14288"/>
          </a:xfrm>
          <a:custGeom>
            <a:avLst/>
            <a:gdLst>
              <a:gd name="T0" fmla="*/ 5 w 7"/>
              <a:gd name="T1" fmla="*/ 9 h 9"/>
              <a:gd name="T2" fmla="*/ 7 w 7"/>
              <a:gd name="T3" fmla="*/ 8 h 9"/>
              <a:gd name="T4" fmla="*/ 7 w 7"/>
              <a:gd name="T5" fmla="*/ 6 h 9"/>
              <a:gd name="T6" fmla="*/ 7 w 7"/>
              <a:gd name="T7" fmla="*/ 4 h 9"/>
              <a:gd name="T8" fmla="*/ 5 w 7"/>
              <a:gd name="T9" fmla="*/ 2 h 9"/>
              <a:gd name="T10" fmla="*/ 3 w 7"/>
              <a:gd name="T11" fmla="*/ 0 h 9"/>
              <a:gd name="T12" fmla="*/ 1 w 7"/>
              <a:gd name="T13" fmla="*/ 0 h 9"/>
              <a:gd name="T14" fmla="*/ 0 w 7"/>
              <a:gd name="T15" fmla="*/ 2 h 9"/>
              <a:gd name="T16" fmla="*/ 5 w 7"/>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9"/>
              <a:gd name="T29" fmla="*/ 7 w 7"/>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9">
                <a:moveTo>
                  <a:pt x="5" y="9"/>
                </a:moveTo>
                <a:lnTo>
                  <a:pt x="7" y="8"/>
                </a:lnTo>
                <a:lnTo>
                  <a:pt x="7" y="6"/>
                </a:lnTo>
                <a:lnTo>
                  <a:pt x="7" y="4"/>
                </a:lnTo>
                <a:lnTo>
                  <a:pt x="5" y="2"/>
                </a:lnTo>
                <a:lnTo>
                  <a:pt x="3" y="0"/>
                </a:lnTo>
                <a:lnTo>
                  <a:pt x="1" y="0"/>
                </a:lnTo>
                <a:lnTo>
                  <a:pt x="0" y="2"/>
                </a:lnTo>
                <a:lnTo>
                  <a:pt x="5" y="9"/>
                </a:lnTo>
                <a:close/>
              </a:path>
            </a:pathLst>
          </a:custGeom>
          <a:solidFill>
            <a:srgbClr val="000000"/>
          </a:solidFill>
          <a:ln w="9525">
            <a:noFill/>
            <a:round/>
            <a:headEnd/>
            <a:tailEnd/>
          </a:ln>
        </p:spPr>
        <p:txBody>
          <a:bodyPr/>
          <a:lstStyle/>
          <a:p>
            <a:endParaRPr lang="en-US"/>
          </a:p>
        </p:txBody>
      </p:sp>
      <p:sp>
        <p:nvSpPr>
          <p:cNvPr id="33870" name="Freeform 85"/>
          <p:cNvSpPr>
            <a:spLocks/>
          </p:cNvSpPr>
          <p:nvPr/>
        </p:nvSpPr>
        <p:spPr bwMode="auto">
          <a:xfrm>
            <a:off x="2938463" y="3441700"/>
            <a:ext cx="95250" cy="279400"/>
          </a:xfrm>
          <a:custGeom>
            <a:avLst/>
            <a:gdLst>
              <a:gd name="T0" fmla="*/ 0 w 60"/>
              <a:gd name="T1" fmla="*/ 176 h 176"/>
              <a:gd name="T2" fmla="*/ 26 w 60"/>
              <a:gd name="T3" fmla="*/ 89 h 176"/>
              <a:gd name="T4" fmla="*/ 46 w 60"/>
              <a:gd name="T5" fmla="*/ 28 h 176"/>
              <a:gd name="T6" fmla="*/ 55 w 60"/>
              <a:gd name="T7" fmla="*/ 9 h 176"/>
              <a:gd name="T8" fmla="*/ 56 w 60"/>
              <a:gd name="T9" fmla="*/ 1 h 176"/>
              <a:gd name="T10" fmla="*/ 60 w 60"/>
              <a:gd name="T11" fmla="*/ 0 h 176"/>
              <a:gd name="T12" fmla="*/ 0 w 60"/>
              <a:gd name="T13" fmla="*/ 176 h 176"/>
              <a:gd name="T14" fmla="*/ 0 60000 65536"/>
              <a:gd name="T15" fmla="*/ 0 60000 65536"/>
              <a:gd name="T16" fmla="*/ 0 60000 65536"/>
              <a:gd name="T17" fmla="*/ 0 60000 65536"/>
              <a:gd name="T18" fmla="*/ 0 60000 65536"/>
              <a:gd name="T19" fmla="*/ 0 60000 65536"/>
              <a:gd name="T20" fmla="*/ 0 60000 65536"/>
              <a:gd name="T21" fmla="*/ 0 w 60"/>
              <a:gd name="T22" fmla="*/ 0 h 176"/>
              <a:gd name="T23" fmla="*/ 60 w 60"/>
              <a:gd name="T24" fmla="*/ 176 h 1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76">
                <a:moveTo>
                  <a:pt x="0" y="176"/>
                </a:moveTo>
                <a:lnTo>
                  <a:pt x="26" y="89"/>
                </a:lnTo>
                <a:lnTo>
                  <a:pt x="46" y="28"/>
                </a:lnTo>
                <a:lnTo>
                  <a:pt x="55" y="9"/>
                </a:lnTo>
                <a:lnTo>
                  <a:pt x="56" y="1"/>
                </a:lnTo>
                <a:lnTo>
                  <a:pt x="60" y="0"/>
                </a:lnTo>
                <a:lnTo>
                  <a:pt x="0" y="176"/>
                </a:lnTo>
                <a:close/>
              </a:path>
            </a:pathLst>
          </a:custGeom>
          <a:solidFill>
            <a:srgbClr val="FFFFFF"/>
          </a:solidFill>
          <a:ln w="9525">
            <a:noFill/>
            <a:round/>
            <a:headEnd/>
            <a:tailEnd/>
          </a:ln>
        </p:spPr>
        <p:txBody>
          <a:bodyPr/>
          <a:lstStyle/>
          <a:p>
            <a:endParaRPr lang="en-US"/>
          </a:p>
        </p:txBody>
      </p:sp>
      <p:sp>
        <p:nvSpPr>
          <p:cNvPr id="33871" name="Freeform 86"/>
          <p:cNvSpPr>
            <a:spLocks/>
          </p:cNvSpPr>
          <p:nvPr/>
        </p:nvSpPr>
        <p:spPr bwMode="auto">
          <a:xfrm>
            <a:off x="2932113" y="3717925"/>
            <a:ext cx="14287" cy="7938"/>
          </a:xfrm>
          <a:custGeom>
            <a:avLst/>
            <a:gdLst>
              <a:gd name="T0" fmla="*/ 0 w 9"/>
              <a:gd name="T1" fmla="*/ 0 h 5"/>
              <a:gd name="T2" fmla="*/ 0 w 9"/>
              <a:gd name="T3" fmla="*/ 2 h 5"/>
              <a:gd name="T4" fmla="*/ 0 w 9"/>
              <a:gd name="T5" fmla="*/ 3 h 5"/>
              <a:gd name="T6" fmla="*/ 2 w 9"/>
              <a:gd name="T7" fmla="*/ 5 h 5"/>
              <a:gd name="T8" fmla="*/ 4 w 9"/>
              <a:gd name="T9" fmla="*/ 5 h 5"/>
              <a:gd name="T10" fmla="*/ 5 w 9"/>
              <a:gd name="T11" fmla="*/ 5 h 5"/>
              <a:gd name="T12" fmla="*/ 7 w 9"/>
              <a:gd name="T13" fmla="*/ 5 h 5"/>
              <a:gd name="T14" fmla="*/ 9 w 9"/>
              <a:gd name="T15" fmla="*/ 2 h 5"/>
              <a:gd name="T16" fmla="*/ 0 w 9"/>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5"/>
              <a:gd name="T29" fmla="*/ 9 w 9"/>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5">
                <a:moveTo>
                  <a:pt x="0" y="0"/>
                </a:moveTo>
                <a:lnTo>
                  <a:pt x="0" y="2"/>
                </a:lnTo>
                <a:lnTo>
                  <a:pt x="0" y="3"/>
                </a:lnTo>
                <a:lnTo>
                  <a:pt x="2" y="5"/>
                </a:lnTo>
                <a:lnTo>
                  <a:pt x="4" y="5"/>
                </a:lnTo>
                <a:lnTo>
                  <a:pt x="5" y="5"/>
                </a:lnTo>
                <a:lnTo>
                  <a:pt x="7" y="5"/>
                </a:lnTo>
                <a:lnTo>
                  <a:pt x="9" y="2"/>
                </a:lnTo>
                <a:lnTo>
                  <a:pt x="0" y="0"/>
                </a:lnTo>
                <a:close/>
              </a:path>
            </a:pathLst>
          </a:custGeom>
          <a:solidFill>
            <a:srgbClr val="000000"/>
          </a:solidFill>
          <a:ln w="9525">
            <a:noFill/>
            <a:round/>
            <a:headEnd/>
            <a:tailEnd/>
          </a:ln>
        </p:spPr>
        <p:txBody>
          <a:bodyPr/>
          <a:lstStyle/>
          <a:p>
            <a:endParaRPr lang="en-US"/>
          </a:p>
        </p:txBody>
      </p:sp>
      <p:sp>
        <p:nvSpPr>
          <p:cNvPr id="33872" name="Freeform 87"/>
          <p:cNvSpPr>
            <a:spLocks/>
          </p:cNvSpPr>
          <p:nvPr/>
        </p:nvSpPr>
        <p:spPr bwMode="auto">
          <a:xfrm>
            <a:off x="2932113" y="3432175"/>
            <a:ext cx="101600" cy="288925"/>
          </a:xfrm>
          <a:custGeom>
            <a:avLst/>
            <a:gdLst>
              <a:gd name="T0" fmla="*/ 62 w 64"/>
              <a:gd name="T1" fmla="*/ 0 h 182"/>
              <a:gd name="T2" fmla="*/ 53 w 64"/>
              <a:gd name="T3" fmla="*/ 11 h 182"/>
              <a:gd name="T4" fmla="*/ 46 w 64"/>
              <a:gd name="T5" fmla="*/ 32 h 182"/>
              <a:gd name="T6" fmla="*/ 36 w 64"/>
              <a:gd name="T7" fmla="*/ 61 h 182"/>
              <a:gd name="T8" fmla="*/ 27 w 64"/>
              <a:gd name="T9" fmla="*/ 93 h 182"/>
              <a:gd name="T10" fmla="*/ 16 w 64"/>
              <a:gd name="T11" fmla="*/ 125 h 182"/>
              <a:gd name="T12" fmla="*/ 7 w 64"/>
              <a:gd name="T13" fmla="*/ 153 h 182"/>
              <a:gd name="T14" fmla="*/ 2 w 64"/>
              <a:gd name="T15" fmla="*/ 173 h 182"/>
              <a:gd name="T16" fmla="*/ 0 w 64"/>
              <a:gd name="T17" fmla="*/ 180 h 182"/>
              <a:gd name="T18" fmla="*/ 9 w 64"/>
              <a:gd name="T19" fmla="*/ 182 h 182"/>
              <a:gd name="T20" fmla="*/ 11 w 64"/>
              <a:gd name="T21" fmla="*/ 174 h 182"/>
              <a:gd name="T22" fmla="*/ 16 w 64"/>
              <a:gd name="T23" fmla="*/ 155 h 182"/>
              <a:gd name="T24" fmla="*/ 25 w 64"/>
              <a:gd name="T25" fmla="*/ 128 h 182"/>
              <a:gd name="T26" fmla="*/ 36 w 64"/>
              <a:gd name="T27" fmla="*/ 96 h 182"/>
              <a:gd name="T28" fmla="*/ 44 w 64"/>
              <a:gd name="T29" fmla="*/ 63 h 182"/>
              <a:gd name="T30" fmla="*/ 55 w 64"/>
              <a:gd name="T31" fmla="*/ 36 h 182"/>
              <a:gd name="T32" fmla="*/ 62 w 64"/>
              <a:gd name="T33" fmla="*/ 16 h 182"/>
              <a:gd name="T34" fmla="*/ 64 w 64"/>
              <a:gd name="T35" fmla="*/ 11 h 182"/>
              <a:gd name="T36" fmla="*/ 62 w 64"/>
              <a:gd name="T37" fmla="*/ 0 h 1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
              <a:gd name="T58" fmla="*/ 0 h 182"/>
              <a:gd name="T59" fmla="*/ 64 w 64"/>
              <a:gd name="T60" fmla="*/ 182 h 1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 h="182">
                <a:moveTo>
                  <a:pt x="62" y="0"/>
                </a:moveTo>
                <a:lnTo>
                  <a:pt x="53" y="11"/>
                </a:lnTo>
                <a:lnTo>
                  <a:pt x="46" y="32"/>
                </a:lnTo>
                <a:lnTo>
                  <a:pt x="36" y="61"/>
                </a:lnTo>
                <a:lnTo>
                  <a:pt x="27" y="93"/>
                </a:lnTo>
                <a:lnTo>
                  <a:pt x="16" y="125"/>
                </a:lnTo>
                <a:lnTo>
                  <a:pt x="7" y="153"/>
                </a:lnTo>
                <a:lnTo>
                  <a:pt x="2" y="173"/>
                </a:lnTo>
                <a:lnTo>
                  <a:pt x="0" y="180"/>
                </a:lnTo>
                <a:lnTo>
                  <a:pt x="9" y="182"/>
                </a:lnTo>
                <a:lnTo>
                  <a:pt x="11" y="174"/>
                </a:lnTo>
                <a:lnTo>
                  <a:pt x="16" y="155"/>
                </a:lnTo>
                <a:lnTo>
                  <a:pt x="25" y="128"/>
                </a:lnTo>
                <a:lnTo>
                  <a:pt x="36" y="96"/>
                </a:lnTo>
                <a:lnTo>
                  <a:pt x="44" y="63"/>
                </a:lnTo>
                <a:lnTo>
                  <a:pt x="55" y="36"/>
                </a:lnTo>
                <a:lnTo>
                  <a:pt x="62" y="16"/>
                </a:lnTo>
                <a:lnTo>
                  <a:pt x="64" y="11"/>
                </a:lnTo>
                <a:lnTo>
                  <a:pt x="62" y="0"/>
                </a:lnTo>
                <a:close/>
              </a:path>
            </a:pathLst>
          </a:custGeom>
          <a:solidFill>
            <a:srgbClr val="000000"/>
          </a:solidFill>
          <a:ln w="9525">
            <a:noFill/>
            <a:round/>
            <a:headEnd/>
            <a:tailEnd/>
          </a:ln>
        </p:spPr>
        <p:txBody>
          <a:bodyPr/>
          <a:lstStyle/>
          <a:p>
            <a:endParaRPr lang="en-US"/>
          </a:p>
        </p:txBody>
      </p:sp>
      <p:sp>
        <p:nvSpPr>
          <p:cNvPr id="33873" name="Freeform 88"/>
          <p:cNvSpPr>
            <a:spLocks/>
          </p:cNvSpPr>
          <p:nvPr/>
        </p:nvSpPr>
        <p:spPr bwMode="auto">
          <a:xfrm>
            <a:off x="3030538" y="3432175"/>
            <a:ext cx="9525" cy="17463"/>
          </a:xfrm>
          <a:custGeom>
            <a:avLst/>
            <a:gdLst>
              <a:gd name="T0" fmla="*/ 2 w 6"/>
              <a:gd name="T1" fmla="*/ 11 h 11"/>
              <a:gd name="T2" fmla="*/ 4 w 6"/>
              <a:gd name="T3" fmla="*/ 9 h 11"/>
              <a:gd name="T4" fmla="*/ 6 w 6"/>
              <a:gd name="T5" fmla="*/ 7 h 11"/>
              <a:gd name="T6" fmla="*/ 6 w 6"/>
              <a:gd name="T7" fmla="*/ 6 h 11"/>
              <a:gd name="T8" fmla="*/ 6 w 6"/>
              <a:gd name="T9" fmla="*/ 4 h 11"/>
              <a:gd name="T10" fmla="*/ 4 w 6"/>
              <a:gd name="T11" fmla="*/ 2 h 11"/>
              <a:gd name="T12" fmla="*/ 2 w 6"/>
              <a:gd name="T13" fmla="*/ 2 h 11"/>
              <a:gd name="T14" fmla="*/ 0 w 6"/>
              <a:gd name="T15" fmla="*/ 0 h 11"/>
              <a:gd name="T16" fmla="*/ 2 w 6"/>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2" y="11"/>
                </a:moveTo>
                <a:lnTo>
                  <a:pt x="4" y="9"/>
                </a:lnTo>
                <a:lnTo>
                  <a:pt x="6" y="7"/>
                </a:lnTo>
                <a:lnTo>
                  <a:pt x="6" y="6"/>
                </a:lnTo>
                <a:lnTo>
                  <a:pt x="6" y="4"/>
                </a:lnTo>
                <a:lnTo>
                  <a:pt x="4" y="2"/>
                </a:lnTo>
                <a:lnTo>
                  <a:pt x="2" y="2"/>
                </a:lnTo>
                <a:lnTo>
                  <a:pt x="0" y="0"/>
                </a:lnTo>
                <a:lnTo>
                  <a:pt x="2" y="11"/>
                </a:lnTo>
                <a:close/>
              </a:path>
            </a:pathLst>
          </a:custGeom>
          <a:solidFill>
            <a:srgbClr val="000000"/>
          </a:solidFill>
          <a:ln w="9525">
            <a:noFill/>
            <a:round/>
            <a:headEnd/>
            <a:tailEnd/>
          </a:ln>
        </p:spPr>
        <p:txBody>
          <a:bodyPr/>
          <a:lstStyle/>
          <a:p>
            <a:endParaRPr lang="en-US"/>
          </a:p>
        </p:txBody>
      </p:sp>
      <p:sp>
        <p:nvSpPr>
          <p:cNvPr id="33874" name="Freeform 89"/>
          <p:cNvSpPr>
            <a:spLocks/>
          </p:cNvSpPr>
          <p:nvPr/>
        </p:nvSpPr>
        <p:spPr bwMode="auto">
          <a:xfrm>
            <a:off x="4557713" y="3568700"/>
            <a:ext cx="134937" cy="174625"/>
          </a:xfrm>
          <a:custGeom>
            <a:avLst/>
            <a:gdLst>
              <a:gd name="T0" fmla="*/ 35 w 85"/>
              <a:gd name="T1" fmla="*/ 108 h 110"/>
              <a:gd name="T2" fmla="*/ 0 w 85"/>
              <a:gd name="T3" fmla="*/ 32 h 110"/>
              <a:gd name="T4" fmla="*/ 5 w 85"/>
              <a:gd name="T5" fmla="*/ 33 h 110"/>
              <a:gd name="T6" fmla="*/ 9 w 85"/>
              <a:gd name="T7" fmla="*/ 33 h 110"/>
              <a:gd name="T8" fmla="*/ 14 w 85"/>
              <a:gd name="T9" fmla="*/ 32 h 110"/>
              <a:gd name="T10" fmla="*/ 21 w 85"/>
              <a:gd name="T11" fmla="*/ 28 h 110"/>
              <a:gd name="T12" fmla="*/ 25 w 85"/>
              <a:gd name="T13" fmla="*/ 24 h 110"/>
              <a:gd name="T14" fmla="*/ 28 w 85"/>
              <a:gd name="T15" fmla="*/ 21 h 110"/>
              <a:gd name="T16" fmla="*/ 30 w 85"/>
              <a:gd name="T17" fmla="*/ 17 h 110"/>
              <a:gd name="T18" fmla="*/ 30 w 85"/>
              <a:gd name="T19" fmla="*/ 12 h 110"/>
              <a:gd name="T20" fmla="*/ 32 w 85"/>
              <a:gd name="T21" fmla="*/ 7 h 110"/>
              <a:gd name="T22" fmla="*/ 42 w 85"/>
              <a:gd name="T23" fmla="*/ 7 h 110"/>
              <a:gd name="T24" fmla="*/ 50 w 85"/>
              <a:gd name="T25" fmla="*/ 7 h 110"/>
              <a:gd name="T26" fmla="*/ 57 w 85"/>
              <a:gd name="T27" fmla="*/ 3 h 110"/>
              <a:gd name="T28" fmla="*/ 62 w 85"/>
              <a:gd name="T29" fmla="*/ 0 h 110"/>
              <a:gd name="T30" fmla="*/ 64 w 85"/>
              <a:gd name="T31" fmla="*/ 9 h 110"/>
              <a:gd name="T32" fmla="*/ 66 w 85"/>
              <a:gd name="T33" fmla="*/ 10 h 110"/>
              <a:gd name="T34" fmla="*/ 67 w 85"/>
              <a:gd name="T35" fmla="*/ 12 h 110"/>
              <a:gd name="T36" fmla="*/ 69 w 85"/>
              <a:gd name="T37" fmla="*/ 14 h 110"/>
              <a:gd name="T38" fmla="*/ 73 w 85"/>
              <a:gd name="T39" fmla="*/ 16 h 110"/>
              <a:gd name="T40" fmla="*/ 85 w 85"/>
              <a:gd name="T41" fmla="*/ 17 h 110"/>
              <a:gd name="T42" fmla="*/ 85 w 85"/>
              <a:gd name="T43" fmla="*/ 21 h 110"/>
              <a:gd name="T44" fmla="*/ 82 w 85"/>
              <a:gd name="T45" fmla="*/ 32 h 110"/>
              <a:gd name="T46" fmla="*/ 71 w 85"/>
              <a:gd name="T47" fmla="*/ 64 h 110"/>
              <a:gd name="T48" fmla="*/ 57 w 85"/>
              <a:gd name="T49" fmla="*/ 110 h 110"/>
              <a:gd name="T50" fmla="*/ 35 w 85"/>
              <a:gd name="T51" fmla="*/ 108 h 1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5"/>
              <a:gd name="T79" fmla="*/ 0 h 110"/>
              <a:gd name="T80" fmla="*/ 85 w 85"/>
              <a:gd name="T81" fmla="*/ 110 h 1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5" h="110">
                <a:moveTo>
                  <a:pt x="35" y="108"/>
                </a:moveTo>
                <a:lnTo>
                  <a:pt x="0" y="32"/>
                </a:lnTo>
                <a:lnTo>
                  <a:pt x="5" y="33"/>
                </a:lnTo>
                <a:lnTo>
                  <a:pt x="9" y="33"/>
                </a:lnTo>
                <a:lnTo>
                  <a:pt x="14" y="32"/>
                </a:lnTo>
                <a:lnTo>
                  <a:pt x="21" y="28"/>
                </a:lnTo>
                <a:lnTo>
                  <a:pt x="25" y="24"/>
                </a:lnTo>
                <a:lnTo>
                  <a:pt x="28" y="21"/>
                </a:lnTo>
                <a:lnTo>
                  <a:pt x="30" y="17"/>
                </a:lnTo>
                <a:lnTo>
                  <a:pt x="30" y="12"/>
                </a:lnTo>
                <a:lnTo>
                  <a:pt x="32" y="7"/>
                </a:lnTo>
                <a:lnTo>
                  <a:pt x="42" y="7"/>
                </a:lnTo>
                <a:lnTo>
                  <a:pt x="50" y="7"/>
                </a:lnTo>
                <a:lnTo>
                  <a:pt x="57" y="3"/>
                </a:lnTo>
                <a:lnTo>
                  <a:pt x="62" y="0"/>
                </a:lnTo>
                <a:lnTo>
                  <a:pt x="64" y="9"/>
                </a:lnTo>
                <a:lnTo>
                  <a:pt x="66" y="10"/>
                </a:lnTo>
                <a:lnTo>
                  <a:pt x="67" y="12"/>
                </a:lnTo>
                <a:lnTo>
                  <a:pt x="69" y="14"/>
                </a:lnTo>
                <a:lnTo>
                  <a:pt x="73" y="16"/>
                </a:lnTo>
                <a:lnTo>
                  <a:pt x="85" y="17"/>
                </a:lnTo>
                <a:lnTo>
                  <a:pt x="85" y="21"/>
                </a:lnTo>
                <a:lnTo>
                  <a:pt x="82" y="32"/>
                </a:lnTo>
                <a:lnTo>
                  <a:pt x="71" y="64"/>
                </a:lnTo>
                <a:lnTo>
                  <a:pt x="57" y="110"/>
                </a:lnTo>
                <a:lnTo>
                  <a:pt x="35" y="108"/>
                </a:lnTo>
                <a:close/>
              </a:path>
            </a:pathLst>
          </a:custGeom>
          <a:solidFill>
            <a:srgbClr val="0367A3"/>
          </a:solidFill>
          <a:ln w="9525">
            <a:noFill/>
            <a:round/>
            <a:headEnd/>
            <a:tailEnd/>
          </a:ln>
        </p:spPr>
        <p:txBody>
          <a:bodyPr/>
          <a:lstStyle/>
          <a:p>
            <a:endParaRPr lang="en-US"/>
          </a:p>
        </p:txBody>
      </p:sp>
      <p:sp>
        <p:nvSpPr>
          <p:cNvPr id="33875" name="Freeform 90"/>
          <p:cNvSpPr>
            <a:spLocks/>
          </p:cNvSpPr>
          <p:nvPr/>
        </p:nvSpPr>
        <p:spPr bwMode="auto">
          <a:xfrm>
            <a:off x="4497388" y="3529013"/>
            <a:ext cx="119062" cy="217487"/>
          </a:xfrm>
          <a:custGeom>
            <a:avLst/>
            <a:gdLst>
              <a:gd name="T0" fmla="*/ 75 w 75"/>
              <a:gd name="T1" fmla="*/ 137 h 137"/>
              <a:gd name="T2" fmla="*/ 41 w 75"/>
              <a:gd name="T3" fmla="*/ 69 h 137"/>
              <a:gd name="T4" fmla="*/ 16 w 75"/>
              <a:gd name="T5" fmla="*/ 23 h 137"/>
              <a:gd name="T6" fmla="*/ 6 w 75"/>
              <a:gd name="T7" fmla="*/ 7 h 137"/>
              <a:gd name="T8" fmla="*/ 2 w 75"/>
              <a:gd name="T9" fmla="*/ 2 h 137"/>
              <a:gd name="T10" fmla="*/ 0 w 75"/>
              <a:gd name="T11" fmla="*/ 0 h 137"/>
              <a:gd name="T12" fmla="*/ 75 w 75"/>
              <a:gd name="T13" fmla="*/ 137 h 137"/>
              <a:gd name="T14" fmla="*/ 0 60000 65536"/>
              <a:gd name="T15" fmla="*/ 0 60000 65536"/>
              <a:gd name="T16" fmla="*/ 0 60000 65536"/>
              <a:gd name="T17" fmla="*/ 0 60000 65536"/>
              <a:gd name="T18" fmla="*/ 0 60000 65536"/>
              <a:gd name="T19" fmla="*/ 0 60000 65536"/>
              <a:gd name="T20" fmla="*/ 0 60000 65536"/>
              <a:gd name="T21" fmla="*/ 0 w 75"/>
              <a:gd name="T22" fmla="*/ 0 h 137"/>
              <a:gd name="T23" fmla="*/ 75 w 75"/>
              <a:gd name="T24" fmla="*/ 137 h 1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137">
                <a:moveTo>
                  <a:pt x="75" y="137"/>
                </a:moveTo>
                <a:lnTo>
                  <a:pt x="41" y="69"/>
                </a:lnTo>
                <a:lnTo>
                  <a:pt x="16" y="23"/>
                </a:lnTo>
                <a:lnTo>
                  <a:pt x="6" y="7"/>
                </a:lnTo>
                <a:lnTo>
                  <a:pt x="2" y="2"/>
                </a:lnTo>
                <a:lnTo>
                  <a:pt x="0" y="0"/>
                </a:lnTo>
                <a:lnTo>
                  <a:pt x="75" y="137"/>
                </a:lnTo>
                <a:close/>
              </a:path>
            </a:pathLst>
          </a:custGeom>
          <a:solidFill>
            <a:srgbClr val="FFFFFF"/>
          </a:solidFill>
          <a:ln w="9525">
            <a:noFill/>
            <a:round/>
            <a:headEnd/>
            <a:tailEnd/>
          </a:ln>
        </p:spPr>
        <p:txBody>
          <a:bodyPr/>
          <a:lstStyle/>
          <a:p>
            <a:endParaRPr lang="en-US"/>
          </a:p>
        </p:txBody>
      </p:sp>
      <p:sp>
        <p:nvSpPr>
          <p:cNvPr id="33876" name="Freeform 91"/>
          <p:cNvSpPr>
            <a:spLocks/>
          </p:cNvSpPr>
          <p:nvPr/>
        </p:nvSpPr>
        <p:spPr bwMode="auto">
          <a:xfrm>
            <a:off x="4610100" y="3743325"/>
            <a:ext cx="14288" cy="7938"/>
          </a:xfrm>
          <a:custGeom>
            <a:avLst/>
            <a:gdLst>
              <a:gd name="T0" fmla="*/ 0 w 9"/>
              <a:gd name="T1" fmla="*/ 3 h 5"/>
              <a:gd name="T2" fmla="*/ 2 w 9"/>
              <a:gd name="T3" fmla="*/ 5 h 5"/>
              <a:gd name="T4" fmla="*/ 4 w 9"/>
              <a:gd name="T5" fmla="*/ 5 h 5"/>
              <a:gd name="T6" fmla="*/ 6 w 9"/>
              <a:gd name="T7" fmla="*/ 5 h 5"/>
              <a:gd name="T8" fmla="*/ 8 w 9"/>
              <a:gd name="T9" fmla="*/ 5 h 5"/>
              <a:gd name="T10" fmla="*/ 9 w 9"/>
              <a:gd name="T11" fmla="*/ 3 h 5"/>
              <a:gd name="T12" fmla="*/ 9 w 9"/>
              <a:gd name="T13" fmla="*/ 2 h 5"/>
              <a:gd name="T14" fmla="*/ 9 w 9"/>
              <a:gd name="T15" fmla="*/ 0 h 5"/>
              <a:gd name="T16" fmla="*/ 0 w 9"/>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5"/>
              <a:gd name="T29" fmla="*/ 9 w 9"/>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5">
                <a:moveTo>
                  <a:pt x="0" y="3"/>
                </a:moveTo>
                <a:lnTo>
                  <a:pt x="2" y="5"/>
                </a:lnTo>
                <a:lnTo>
                  <a:pt x="4" y="5"/>
                </a:lnTo>
                <a:lnTo>
                  <a:pt x="6" y="5"/>
                </a:lnTo>
                <a:lnTo>
                  <a:pt x="8" y="5"/>
                </a:lnTo>
                <a:lnTo>
                  <a:pt x="9" y="3"/>
                </a:lnTo>
                <a:lnTo>
                  <a:pt x="9" y="2"/>
                </a:lnTo>
                <a:lnTo>
                  <a:pt x="9" y="0"/>
                </a:lnTo>
                <a:lnTo>
                  <a:pt x="0" y="3"/>
                </a:lnTo>
                <a:close/>
              </a:path>
            </a:pathLst>
          </a:custGeom>
          <a:solidFill>
            <a:srgbClr val="000000"/>
          </a:solidFill>
          <a:ln w="9525">
            <a:noFill/>
            <a:round/>
            <a:headEnd/>
            <a:tailEnd/>
          </a:ln>
        </p:spPr>
        <p:txBody>
          <a:bodyPr/>
          <a:lstStyle/>
          <a:p>
            <a:endParaRPr lang="en-US"/>
          </a:p>
        </p:txBody>
      </p:sp>
      <p:sp>
        <p:nvSpPr>
          <p:cNvPr id="33877" name="Freeform 92"/>
          <p:cNvSpPr>
            <a:spLocks/>
          </p:cNvSpPr>
          <p:nvPr/>
        </p:nvSpPr>
        <p:spPr bwMode="auto">
          <a:xfrm>
            <a:off x="4494213" y="3519488"/>
            <a:ext cx="130175" cy="228600"/>
          </a:xfrm>
          <a:custGeom>
            <a:avLst/>
            <a:gdLst>
              <a:gd name="T0" fmla="*/ 0 w 82"/>
              <a:gd name="T1" fmla="*/ 9 h 144"/>
              <a:gd name="T2" fmla="*/ 4 w 82"/>
              <a:gd name="T3" fmla="*/ 15 h 144"/>
              <a:gd name="T4" fmla="*/ 13 w 82"/>
              <a:gd name="T5" fmla="*/ 31 h 144"/>
              <a:gd name="T6" fmla="*/ 25 w 82"/>
              <a:gd name="T7" fmla="*/ 52 h 144"/>
              <a:gd name="T8" fmla="*/ 40 w 82"/>
              <a:gd name="T9" fmla="*/ 77 h 144"/>
              <a:gd name="T10" fmla="*/ 52 w 82"/>
              <a:gd name="T11" fmla="*/ 102 h 144"/>
              <a:gd name="T12" fmla="*/ 63 w 82"/>
              <a:gd name="T13" fmla="*/ 123 h 144"/>
              <a:gd name="T14" fmla="*/ 70 w 82"/>
              <a:gd name="T15" fmla="*/ 139 h 144"/>
              <a:gd name="T16" fmla="*/ 73 w 82"/>
              <a:gd name="T17" fmla="*/ 144 h 144"/>
              <a:gd name="T18" fmla="*/ 82 w 82"/>
              <a:gd name="T19" fmla="*/ 141 h 144"/>
              <a:gd name="T20" fmla="*/ 79 w 82"/>
              <a:gd name="T21" fmla="*/ 134 h 144"/>
              <a:gd name="T22" fmla="*/ 72 w 82"/>
              <a:gd name="T23" fmla="*/ 119 h 144"/>
              <a:gd name="T24" fmla="*/ 59 w 82"/>
              <a:gd name="T25" fmla="*/ 98 h 144"/>
              <a:gd name="T26" fmla="*/ 47 w 82"/>
              <a:gd name="T27" fmla="*/ 73 h 144"/>
              <a:gd name="T28" fmla="*/ 34 w 82"/>
              <a:gd name="T29" fmla="*/ 48 h 144"/>
              <a:gd name="T30" fmla="*/ 22 w 82"/>
              <a:gd name="T31" fmla="*/ 25 h 144"/>
              <a:gd name="T32" fmla="*/ 11 w 82"/>
              <a:gd name="T33" fmla="*/ 9 h 144"/>
              <a:gd name="T34" fmla="*/ 4 w 82"/>
              <a:gd name="T35" fmla="*/ 0 h 144"/>
              <a:gd name="T36" fmla="*/ 0 w 82"/>
              <a:gd name="T37" fmla="*/ 9 h 1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144"/>
              <a:gd name="T59" fmla="*/ 82 w 82"/>
              <a:gd name="T60" fmla="*/ 144 h 1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144">
                <a:moveTo>
                  <a:pt x="0" y="9"/>
                </a:moveTo>
                <a:lnTo>
                  <a:pt x="4" y="15"/>
                </a:lnTo>
                <a:lnTo>
                  <a:pt x="13" y="31"/>
                </a:lnTo>
                <a:lnTo>
                  <a:pt x="25" y="52"/>
                </a:lnTo>
                <a:lnTo>
                  <a:pt x="40" y="77"/>
                </a:lnTo>
                <a:lnTo>
                  <a:pt x="52" y="102"/>
                </a:lnTo>
                <a:lnTo>
                  <a:pt x="63" y="123"/>
                </a:lnTo>
                <a:lnTo>
                  <a:pt x="70" y="139"/>
                </a:lnTo>
                <a:lnTo>
                  <a:pt x="73" y="144"/>
                </a:lnTo>
                <a:lnTo>
                  <a:pt x="82" y="141"/>
                </a:lnTo>
                <a:lnTo>
                  <a:pt x="79" y="134"/>
                </a:lnTo>
                <a:lnTo>
                  <a:pt x="72" y="119"/>
                </a:lnTo>
                <a:lnTo>
                  <a:pt x="59" y="98"/>
                </a:lnTo>
                <a:lnTo>
                  <a:pt x="47" y="73"/>
                </a:lnTo>
                <a:lnTo>
                  <a:pt x="34" y="48"/>
                </a:lnTo>
                <a:lnTo>
                  <a:pt x="22" y="25"/>
                </a:lnTo>
                <a:lnTo>
                  <a:pt x="11" y="9"/>
                </a:lnTo>
                <a:lnTo>
                  <a:pt x="4" y="0"/>
                </a:lnTo>
                <a:lnTo>
                  <a:pt x="0" y="9"/>
                </a:lnTo>
                <a:close/>
              </a:path>
            </a:pathLst>
          </a:custGeom>
          <a:solidFill>
            <a:srgbClr val="000000"/>
          </a:solidFill>
          <a:ln w="9525">
            <a:noFill/>
            <a:round/>
            <a:headEnd/>
            <a:tailEnd/>
          </a:ln>
        </p:spPr>
        <p:txBody>
          <a:bodyPr/>
          <a:lstStyle/>
          <a:p>
            <a:endParaRPr lang="en-US"/>
          </a:p>
        </p:txBody>
      </p:sp>
      <p:sp>
        <p:nvSpPr>
          <p:cNvPr id="33878" name="Freeform 93"/>
          <p:cNvSpPr>
            <a:spLocks/>
          </p:cNvSpPr>
          <p:nvPr/>
        </p:nvSpPr>
        <p:spPr bwMode="auto">
          <a:xfrm>
            <a:off x="4489450" y="3519488"/>
            <a:ext cx="11113" cy="14287"/>
          </a:xfrm>
          <a:custGeom>
            <a:avLst/>
            <a:gdLst>
              <a:gd name="T0" fmla="*/ 7 w 7"/>
              <a:gd name="T1" fmla="*/ 0 h 9"/>
              <a:gd name="T2" fmla="*/ 3 w 7"/>
              <a:gd name="T3" fmla="*/ 0 h 9"/>
              <a:gd name="T4" fmla="*/ 2 w 7"/>
              <a:gd name="T5" fmla="*/ 2 h 9"/>
              <a:gd name="T6" fmla="*/ 0 w 7"/>
              <a:gd name="T7" fmla="*/ 4 h 9"/>
              <a:gd name="T8" fmla="*/ 0 w 7"/>
              <a:gd name="T9" fmla="*/ 6 h 9"/>
              <a:gd name="T10" fmla="*/ 0 w 7"/>
              <a:gd name="T11" fmla="*/ 8 h 9"/>
              <a:gd name="T12" fmla="*/ 2 w 7"/>
              <a:gd name="T13" fmla="*/ 8 h 9"/>
              <a:gd name="T14" fmla="*/ 3 w 7"/>
              <a:gd name="T15" fmla="*/ 9 h 9"/>
              <a:gd name="T16" fmla="*/ 7 w 7"/>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9"/>
              <a:gd name="T29" fmla="*/ 7 w 7"/>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9">
                <a:moveTo>
                  <a:pt x="7" y="0"/>
                </a:moveTo>
                <a:lnTo>
                  <a:pt x="3" y="0"/>
                </a:lnTo>
                <a:lnTo>
                  <a:pt x="2" y="2"/>
                </a:lnTo>
                <a:lnTo>
                  <a:pt x="0" y="4"/>
                </a:lnTo>
                <a:lnTo>
                  <a:pt x="0" y="6"/>
                </a:lnTo>
                <a:lnTo>
                  <a:pt x="0" y="8"/>
                </a:lnTo>
                <a:lnTo>
                  <a:pt x="2" y="8"/>
                </a:lnTo>
                <a:lnTo>
                  <a:pt x="3" y="9"/>
                </a:lnTo>
                <a:lnTo>
                  <a:pt x="7" y="0"/>
                </a:lnTo>
                <a:close/>
              </a:path>
            </a:pathLst>
          </a:custGeom>
          <a:solidFill>
            <a:srgbClr val="000000"/>
          </a:solidFill>
          <a:ln w="9525">
            <a:noFill/>
            <a:round/>
            <a:headEnd/>
            <a:tailEnd/>
          </a:ln>
        </p:spPr>
        <p:txBody>
          <a:bodyPr/>
          <a:lstStyle/>
          <a:p>
            <a:endParaRPr lang="en-US"/>
          </a:p>
        </p:txBody>
      </p:sp>
      <p:sp>
        <p:nvSpPr>
          <p:cNvPr id="33879" name="Freeform 94"/>
          <p:cNvSpPr>
            <a:spLocks/>
          </p:cNvSpPr>
          <p:nvPr/>
        </p:nvSpPr>
        <p:spPr bwMode="auto">
          <a:xfrm>
            <a:off x="4576763" y="3536950"/>
            <a:ext cx="39687" cy="160338"/>
          </a:xfrm>
          <a:custGeom>
            <a:avLst/>
            <a:gdLst>
              <a:gd name="T0" fmla="*/ 25 w 25"/>
              <a:gd name="T1" fmla="*/ 101 h 101"/>
              <a:gd name="T2" fmla="*/ 23 w 25"/>
              <a:gd name="T3" fmla="*/ 87 h 101"/>
              <a:gd name="T4" fmla="*/ 18 w 25"/>
              <a:gd name="T5" fmla="*/ 57 h 101"/>
              <a:gd name="T6" fmla="*/ 14 w 25"/>
              <a:gd name="T7" fmla="*/ 39 h 101"/>
              <a:gd name="T8" fmla="*/ 9 w 25"/>
              <a:gd name="T9" fmla="*/ 23 h 101"/>
              <a:gd name="T10" fmla="*/ 5 w 25"/>
              <a:gd name="T11" fmla="*/ 9 h 101"/>
              <a:gd name="T12" fmla="*/ 0 w 25"/>
              <a:gd name="T13" fmla="*/ 0 h 101"/>
              <a:gd name="T14" fmla="*/ 25 w 25"/>
              <a:gd name="T15" fmla="*/ 101 h 101"/>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01"/>
              <a:gd name="T26" fmla="*/ 25 w 25"/>
              <a:gd name="T27" fmla="*/ 101 h 1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01">
                <a:moveTo>
                  <a:pt x="25" y="101"/>
                </a:moveTo>
                <a:lnTo>
                  <a:pt x="23" y="87"/>
                </a:lnTo>
                <a:lnTo>
                  <a:pt x="18" y="57"/>
                </a:lnTo>
                <a:lnTo>
                  <a:pt x="14" y="39"/>
                </a:lnTo>
                <a:lnTo>
                  <a:pt x="9" y="23"/>
                </a:lnTo>
                <a:lnTo>
                  <a:pt x="5" y="9"/>
                </a:lnTo>
                <a:lnTo>
                  <a:pt x="0" y="0"/>
                </a:lnTo>
                <a:lnTo>
                  <a:pt x="25" y="101"/>
                </a:lnTo>
                <a:close/>
              </a:path>
            </a:pathLst>
          </a:custGeom>
          <a:solidFill>
            <a:srgbClr val="FFFFFF"/>
          </a:solidFill>
          <a:ln w="9525">
            <a:noFill/>
            <a:round/>
            <a:headEnd/>
            <a:tailEnd/>
          </a:ln>
        </p:spPr>
        <p:txBody>
          <a:bodyPr/>
          <a:lstStyle/>
          <a:p>
            <a:endParaRPr lang="en-US"/>
          </a:p>
        </p:txBody>
      </p:sp>
      <p:sp>
        <p:nvSpPr>
          <p:cNvPr id="33880" name="Freeform 95"/>
          <p:cNvSpPr>
            <a:spLocks/>
          </p:cNvSpPr>
          <p:nvPr/>
        </p:nvSpPr>
        <p:spPr bwMode="auto">
          <a:xfrm>
            <a:off x="4610100" y="3697288"/>
            <a:ext cx="14288" cy="9525"/>
          </a:xfrm>
          <a:custGeom>
            <a:avLst/>
            <a:gdLst>
              <a:gd name="T0" fmla="*/ 0 w 9"/>
              <a:gd name="T1" fmla="*/ 0 h 6"/>
              <a:gd name="T2" fmla="*/ 0 w 9"/>
              <a:gd name="T3" fmla="*/ 2 h 6"/>
              <a:gd name="T4" fmla="*/ 2 w 9"/>
              <a:gd name="T5" fmla="*/ 4 h 6"/>
              <a:gd name="T6" fmla="*/ 4 w 9"/>
              <a:gd name="T7" fmla="*/ 6 h 6"/>
              <a:gd name="T8" fmla="*/ 6 w 9"/>
              <a:gd name="T9" fmla="*/ 6 h 6"/>
              <a:gd name="T10" fmla="*/ 8 w 9"/>
              <a:gd name="T11" fmla="*/ 4 h 6"/>
              <a:gd name="T12" fmla="*/ 9 w 9"/>
              <a:gd name="T13" fmla="*/ 2 h 6"/>
              <a:gd name="T14" fmla="*/ 9 w 9"/>
              <a:gd name="T15" fmla="*/ 0 h 6"/>
              <a:gd name="T16" fmla="*/ 0 w 9"/>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6"/>
              <a:gd name="T29" fmla="*/ 9 w 9"/>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6">
                <a:moveTo>
                  <a:pt x="0" y="0"/>
                </a:moveTo>
                <a:lnTo>
                  <a:pt x="0" y="2"/>
                </a:lnTo>
                <a:lnTo>
                  <a:pt x="2" y="4"/>
                </a:lnTo>
                <a:lnTo>
                  <a:pt x="4" y="6"/>
                </a:lnTo>
                <a:lnTo>
                  <a:pt x="6" y="6"/>
                </a:lnTo>
                <a:lnTo>
                  <a:pt x="8" y="4"/>
                </a:lnTo>
                <a:lnTo>
                  <a:pt x="9" y="2"/>
                </a:lnTo>
                <a:lnTo>
                  <a:pt x="9" y="0"/>
                </a:lnTo>
                <a:lnTo>
                  <a:pt x="0" y="0"/>
                </a:lnTo>
                <a:close/>
              </a:path>
            </a:pathLst>
          </a:custGeom>
          <a:solidFill>
            <a:srgbClr val="000000"/>
          </a:solidFill>
          <a:ln w="9525">
            <a:noFill/>
            <a:round/>
            <a:headEnd/>
            <a:tailEnd/>
          </a:ln>
        </p:spPr>
        <p:txBody>
          <a:bodyPr/>
          <a:lstStyle/>
          <a:p>
            <a:endParaRPr lang="en-US"/>
          </a:p>
        </p:txBody>
      </p:sp>
      <p:sp>
        <p:nvSpPr>
          <p:cNvPr id="33881" name="Freeform 96"/>
          <p:cNvSpPr>
            <a:spLocks/>
          </p:cNvSpPr>
          <p:nvPr/>
        </p:nvSpPr>
        <p:spPr bwMode="auto">
          <a:xfrm>
            <a:off x="4572000" y="3532188"/>
            <a:ext cx="52388" cy="165100"/>
          </a:xfrm>
          <a:custGeom>
            <a:avLst/>
            <a:gdLst>
              <a:gd name="T0" fmla="*/ 0 w 33"/>
              <a:gd name="T1" fmla="*/ 5 h 104"/>
              <a:gd name="T2" fmla="*/ 3 w 33"/>
              <a:gd name="T3" fmla="*/ 14 h 104"/>
              <a:gd name="T4" fmla="*/ 8 w 33"/>
              <a:gd name="T5" fmla="*/ 26 h 104"/>
              <a:gd name="T6" fmla="*/ 12 w 33"/>
              <a:gd name="T7" fmla="*/ 44 h 104"/>
              <a:gd name="T8" fmla="*/ 16 w 33"/>
              <a:gd name="T9" fmla="*/ 60 h 104"/>
              <a:gd name="T10" fmla="*/ 19 w 33"/>
              <a:gd name="T11" fmla="*/ 78 h 104"/>
              <a:gd name="T12" fmla="*/ 21 w 33"/>
              <a:gd name="T13" fmla="*/ 92 h 104"/>
              <a:gd name="T14" fmla="*/ 23 w 33"/>
              <a:gd name="T15" fmla="*/ 101 h 104"/>
              <a:gd name="T16" fmla="*/ 24 w 33"/>
              <a:gd name="T17" fmla="*/ 104 h 104"/>
              <a:gd name="T18" fmla="*/ 33 w 33"/>
              <a:gd name="T19" fmla="*/ 104 h 104"/>
              <a:gd name="T20" fmla="*/ 32 w 33"/>
              <a:gd name="T21" fmla="*/ 99 h 104"/>
              <a:gd name="T22" fmla="*/ 32 w 33"/>
              <a:gd name="T23" fmla="*/ 90 h 104"/>
              <a:gd name="T24" fmla="*/ 28 w 33"/>
              <a:gd name="T25" fmla="*/ 76 h 104"/>
              <a:gd name="T26" fmla="*/ 24 w 33"/>
              <a:gd name="T27" fmla="*/ 58 h 104"/>
              <a:gd name="T28" fmla="*/ 21 w 33"/>
              <a:gd name="T29" fmla="*/ 40 h 104"/>
              <a:gd name="T30" fmla="*/ 17 w 33"/>
              <a:gd name="T31" fmla="*/ 24 h 104"/>
              <a:gd name="T32" fmla="*/ 12 w 33"/>
              <a:gd name="T33" fmla="*/ 10 h 104"/>
              <a:gd name="T34" fmla="*/ 7 w 33"/>
              <a:gd name="T35" fmla="*/ 0 h 104"/>
              <a:gd name="T36" fmla="*/ 0 w 33"/>
              <a:gd name="T37" fmla="*/ 5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
              <a:gd name="T58" fmla="*/ 0 h 104"/>
              <a:gd name="T59" fmla="*/ 33 w 33"/>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 h="104">
                <a:moveTo>
                  <a:pt x="0" y="5"/>
                </a:moveTo>
                <a:lnTo>
                  <a:pt x="3" y="14"/>
                </a:lnTo>
                <a:lnTo>
                  <a:pt x="8" y="26"/>
                </a:lnTo>
                <a:lnTo>
                  <a:pt x="12" y="44"/>
                </a:lnTo>
                <a:lnTo>
                  <a:pt x="16" y="60"/>
                </a:lnTo>
                <a:lnTo>
                  <a:pt x="19" y="78"/>
                </a:lnTo>
                <a:lnTo>
                  <a:pt x="21" y="92"/>
                </a:lnTo>
                <a:lnTo>
                  <a:pt x="23" y="101"/>
                </a:lnTo>
                <a:lnTo>
                  <a:pt x="24" y="104"/>
                </a:lnTo>
                <a:lnTo>
                  <a:pt x="33" y="104"/>
                </a:lnTo>
                <a:lnTo>
                  <a:pt x="32" y="99"/>
                </a:lnTo>
                <a:lnTo>
                  <a:pt x="32" y="90"/>
                </a:lnTo>
                <a:lnTo>
                  <a:pt x="28" y="76"/>
                </a:lnTo>
                <a:lnTo>
                  <a:pt x="24" y="58"/>
                </a:lnTo>
                <a:lnTo>
                  <a:pt x="21" y="40"/>
                </a:lnTo>
                <a:lnTo>
                  <a:pt x="17" y="24"/>
                </a:lnTo>
                <a:lnTo>
                  <a:pt x="12" y="10"/>
                </a:lnTo>
                <a:lnTo>
                  <a:pt x="7" y="0"/>
                </a:lnTo>
                <a:lnTo>
                  <a:pt x="0" y="5"/>
                </a:lnTo>
                <a:close/>
              </a:path>
            </a:pathLst>
          </a:custGeom>
          <a:solidFill>
            <a:srgbClr val="000000"/>
          </a:solidFill>
          <a:ln w="9525">
            <a:noFill/>
            <a:round/>
            <a:headEnd/>
            <a:tailEnd/>
          </a:ln>
        </p:spPr>
        <p:txBody>
          <a:bodyPr/>
          <a:lstStyle/>
          <a:p>
            <a:endParaRPr lang="en-US"/>
          </a:p>
        </p:txBody>
      </p:sp>
      <p:sp>
        <p:nvSpPr>
          <p:cNvPr id="33882" name="Freeform 97"/>
          <p:cNvSpPr>
            <a:spLocks/>
          </p:cNvSpPr>
          <p:nvPr/>
        </p:nvSpPr>
        <p:spPr bwMode="auto">
          <a:xfrm>
            <a:off x="4568825" y="3529013"/>
            <a:ext cx="14288" cy="11112"/>
          </a:xfrm>
          <a:custGeom>
            <a:avLst/>
            <a:gdLst>
              <a:gd name="T0" fmla="*/ 9 w 9"/>
              <a:gd name="T1" fmla="*/ 2 h 7"/>
              <a:gd name="T2" fmla="*/ 7 w 9"/>
              <a:gd name="T3" fmla="*/ 0 h 7"/>
              <a:gd name="T4" fmla="*/ 5 w 9"/>
              <a:gd name="T5" fmla="*/ 0 h 7"/>
              <a:gd name="T6" fmla="*/ 3 w 9"/>
              <a:gd name="T7" fmla="*/ 0 h 7"/>
              <a:gd name="T8" fmla="*/ 2 w 9"/>
              <a:gd name="T9" fmla="*/ 2 h 7"/>
              <a:gd name="T10" fmla="*/ 0 w 9"/>
              <a:gd name="T11" fmla="*/ 3 h 7"/>
              <a:gd name="T12" fmla="*/ 0 w 9"/>
              <a:gd name="T13" fmla="*/ 5 h 7"/>
              <a:gd name="T14" fmla="*/ 2 w 9"/>
              <a:gd name="T15" fmla="*/ 7 h 7"/>
              <a:gd name="T16" fmla="*/ 9 w 9"/>
              <a:gd name="T17" fmla="*/ 2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7"/>
              <a:gd name="T29" fmla="*/ 9 w 9"/>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7">
                <a:moveTo>
                  <a:pt x="9" y="2"/>
                </a:moveTo>
                <a:lnTo>
                  <a:pt x="7" y="0"/>
                </a:lnTo>
                <a:lnTo>
                  <a:pt x="5" y="0"/>
                </a:lnTo>
                <a:lnTo>
                  <a:pt x="3" y="0"/>
                </a:lnTo>
                <a:lnTo>
                  <a:pt x="2" y="2"/>
                </a:lnTo>
                <a:lnTo>
                  <a:pt x="0" y="3"/>
                </a:lnTo>
                <a:lnTo>
                  <a:pt x="0" y="5"/>
                </a:lnTo>
                <a:lnTo>
                  <a:pt x="2" y="7"/>
                </a:lnTo>
                <a:lnTo>
                  <a:pt x="9" y="2"/>
                </a:lnTo>
                <a:close/>
              </a:path>
            </a:pathLst>
          </a:custGeom>
          <a:solidFill>
            <a:srgbClr val="000000"/>
          </a:solidFill>
          <a:ln w="9525">
            <a:noFill/>
            <a:round/>
            <a:headEnd/>
            <a:tailEnd/>
          </a:ln>
        </p:spPr>
        <p:txBody>
          <a:bodyPr/>
          <a:lstStyle/>
          <a:p>
            <a:endParaRPr lang="en-US"/>
          </a:p>
        </p:txBody>
      </p:sp>
      <p:sp>
        <p:nvSpPr>
          <p:cNvPr id="33883" name="Freeform 98"/>
          <p:cNvSpPr>
            <a:spLocks/>
          </p:cNvSpPr>
          <p:nvPr/>
        </p:nvSpPr>
        <p:spPr bwMode="auto">
          <a:xfrm>
            <a:off x="4475163" y="3322638"/>
            <a:ext cx="152400" cy="284162"/>
          </a:xfrm>
          <a:custGeom>
            <a:avLst/>
            <a:gdLst>
              <a:gd name="T0" fmla="*/ 96 w 96"/>
              <a:gd name="T1" fmla="*/ 179 h 179"/>
              <a:gd name="T2" fmla="*/ 52 w 96"/>
              <a:gd name="T3" fmla="*/ 92 h 179"/>
              <a:gd name="T4" fmla="*/ 20 w 96"/>
              <a:gd name="T5" fmla="*/ 32 h 179"/>
              <a:gd name="T6" fmla="*/ 7 w 96"/>
              <a:gd name="T7" fmla="*/ 9 h 179"/>
              <a:gd name="T8" fmla="*/ 0 w 96"/>
              <a:gd name="T9" fmla="*/ 0 h 179"/>
              <a:gd name="T10" fmla="*/ 96 w 96"/>
              <a:gd name="T11" fmla="*/ 179 h 179"/>
              <a:gd name="T12" fmla="*/ 0 60000 65536"/>
              <a:gd name="T13" fmla="*/ 0 60000 65536"/>
              <a:gd name="T14" fmla="*/ 0 60000 65536"/>
              <a:gd name="T15" fmla="*/ 0 60000 65536"/>
              <a:gd name="T16" fmla="*/ 0 60000 65536"/>
              <a:gd name="T17" fmla="*/ 0 60000 65536"/>
              <a:gd name="T18" fmla="*/ 0 w 96"/>
              <a:gd name="T19" fmla="*/ 0 h 179"/>
              <a:gd name="T20" fmla="*/ 96 w 96"/>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96" h="179">
                <a:moveTo>
                  <a:pt x="96" y="179"/>
                </a:moveTo>
                <a:lnTo>
                  <a:pt x="52" y="92"/>
                </a:lnTo>
                <a:lnTo>
                  <a:pt x="20" y="32"/>
                </a:lnTo>
                <a:lnTo>
                  <a:pt x="7" y="9"/>
                </a:lnTo>
                <a:lnTo>
                  <a:pt x="0" y="0"/>
                </a:lnTo>
                <a:lnTo>
                  <a:pt x="96" y="179"/>
                </a:lnTo>
                <a:close/>
              </a:path>
            </a:pathLst>
          </a:custGeom>
          <a:solidFill>
            <a:srgbClr val="FFFFFF"/>
          </a:solidFill>
          <a:ln w="9525">
            <a:noFill/>
            <a:round/>
            <a:headEnd/>
            <a:tailEnd/>
          </a:ln>
        </p:spPr>
        <p:txBody>
          <a:bodyPr/>
          <a:lstStyle/>
          <a:p>
            <a:endParaRPr lang="en-US"/>
          </a:p>
        </p:txBody>
      </p:sp>
      <p:sp>
        <p:nvSpPr>
          <p:cNvPr id="33884" name="Freeform 99"/>
          <p:cNvSpPr>
            <a:spLocks/>
          </p:cNvSpPr>
          <p:nvPr/>
        </p:nvSpPr>
        <p:spPr bwMode="auto">
          <a:xfrm>
            <a:off x="4619625" y="3605213"/>
            <a:ext cx="14288" cy="7937"/>
          </a:xfrm>
          <a:custGeom>
            <a:avLst/>
            <a:gdLst>
              <a:gd name="T0" fmla="*/ 0 w 9"/>
              <a:gd name="T1" fmla="*/ 3 h 5"/>
              <a:gd name="T2" fmla="*/ 2 w 9"/>
              <a:gd name="T3" fmla="*/ 5 h 5"/>
              <a:gd name="T4" fmla="*/ 3 w 9"/>
              <a:gd name="T5" fmla="*/ 5 h 5"/>
              <a:gd name="T6" fmla="*/ 5 w 9"/>
              <a:gd name="T7" fmla="*/ 5 h 5"/>
              <a:gd name="T8" fmla="*/ 7 w 9"/>
              <a:gd name="T9" fmla="*/ 5 h 5"/>
              <a:gd name="T10" fmla="*/ 9 w 9"/>
              <a:gd name="T11" fmla="*/ 3 h 5"/>
              <a:gd name="T12" fmla="*/ 9 w 9"/>
              <a:gd name="T13" fmla="*/ 1 h 5"/>
              <a:gd name="T14" fmla="*/ 9 w 9"/>
              <a:gd name="T15" fmla="*/ 0 h 5"/>
              <a:gd name="T16" fmla="*/ 0 w 9"/>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5"/>
              <a:gd name="T29" fmla="*/ 9 w 9"/>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5">
                <a:moveTo>
                  <a:pt x="0" y="3"/>
                </a:moveTo>
                <a:lnTo>
                  <a:pt x="2" y="5"/>
                </a:lnTo>
                <a:lnTo>
                  <a:pt x="3" y="5"/>
                </a:lnTo>
                <a:lnTo>
                  <a:pt x="5" y="5"/>
                </a:lnTo>
                <a:lnTo>
                  <a:pt x="7" y="5"/>
                </a:lnTo>
                <a:lnTo>
                  <a:pt x="9" y="3"/>
                </a:lnTo>
                <a:lnTo>
                  <a:pt x="9" y="1"/>
                </a:lnTo>
                <a:lnTo>
                  <a:pt x="9" y="0"/>
                </a:lnTo>
                <a:lnTo>
                  <a:pt x="0" y="3"/>
                </a:lnTo>
                <a:close/>
              </a:path>
            </a:pathLst>
          </a:custGeom>
          <a:solidFill>
            <a:srgbClr val="000000"/>
          </a:solidFill>
          <a:ln w="9525">
            <a:noFill/>
            <a:round/>
            <a:headEnd/>
            <a:tailEnd/>
          </a:ln>
        </p:spPr>
        <p:txBody>
          <a:bodyPr/>
          <a:lstStyle/>
          <a:p>
            <a:endParaRPr lang="en-US"/>
          </a:p>
        </p:txBody>
      </p:sp>
      <p:sp>
        <p:nvSpPr>
          <p:cNvPr id="33885" name="Freeform 100"/>
          <p:cNvSpPr>
            <a:spLocks/>
          </p:cNvSpPr>
          <p:nvPr/>
        </p:nvSpPr>
        <p:spPr bwMode="auto">
          <a:xfrm>
            <a:off x="4471988" y="3317875"/>
            <a:ext cx="161925" cy="292100"/>
          </a:xfrm>
          <a:custGeom>
            <a:avLst/>
            <a:gdLst>
              <a:gd name="T0" fmla="*/ 0 w 102"/>
              <a:gd name="T1" fmla="*/ 7 h 184"/>
              <a:gd name="T2" fmla="*/ 6 w 102"/>
              <a:gd name="T3" fmla="*/ 16 h 184"/>
              <a:gd name="T4" fmla="*/ 18 w 102"/>
              <a:gd name="T5" fmla="*/ 37 h 184"/>
              <a:gd name="T6" fmla="*/ 32 w 102"/>
              <a:gd name="T7" fmla="*/ 65 h 184"/>
              <a:gd name="T8" fmla="*/ 50 w 102"/>
              <a:gd name="T9" fmla="*/ 97 h 184"/>
              <a:gd name="T10" fmla="*/ 66 w 102"/>
              <a:gd name="T11" fmla="*/ 129 h 184"/>
              <a:gd name="T12" fmla="*/ 80 w 102"/>
              <a:gd name="T13" fmla="*/ 158 h 184"/>
              <a:gd name="T14" fmla="*/ 89 w 102"/>
              <a:gd name="T15" fmla="*/ 177 h 184"/>
              <a:gd name="T16" fmla="*/ 93 w 102"/>
              <a:gd name="T17" fmla="*/ 184 h 184"/>
              <a:gd name="T18" fmla="*/ 102 w 102"/>
              <a:gd name="T19" fmla="*/ 181 h 184"/>
              <a:gd name="T20" fmla="*/ 98 w 102"/>
              <a:gd name="T21" fmla="*/ 174 h 184"/>
              <a:gd name="T22" fmla="*/ 87 w 102"/>
              <a:gd name="T23" fmla="*/ 154 h 184"/>
              <a:gd name="T24" fmla="*/ 73 w 102"/>
              <a:gd name="T25" fmla="*/ 126 h 184"/>
              <a:gd name="T26" fmla="*/ 57 w 102"/>
              <a:gd name="T27" fmla="*/ 94 h 184"/>
              <a:gd name="T28" fmla="*/ 41 w 102"/>
              <a:gd name="T29" fmla="*/ 62 h 184"/>
              <a:gd name="T30" fmla="*/ 25 w 102"/>
              <a:gd name="T31" fmla="*/ 31 h 184"/>
              <a:gd name="T32" fmla="*/ 13 w 102"/>
              <a:gd name="T33" fmla="*/ 10 h 184"/>
              <a:gd name="T34" fmla="*/ 6 w 102"/>
              <a:gd name="T35" fmla="*/ 0 h 184"/>
              <a:gd name="T36" fmla="*/ 0 w 102"/>
              <a:gd name="T37" fmla="*/ 7 h 1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2"/>
              <a:gd name="T58" fmla="*/ 0 h 184"/>
              <a:gd name="T59" fmla="*/ 102 w 102"/>
              <a:gd name="T60" fmla="*/ 184 h 1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2" h="184">
                <a:moveTo>
                  <a:pt x="0" y="7"/>
                </a:moveTo>
                <a:lnTo>
                  <a:pt x="6" y="16"/>
                </a:lnTo>
                <a:lnTo>
                  <a:pt x="18" y="37"/>
                </a:lnTo>
                <a:lnTo>
                  <a:pt x="32" y="65"/>
                </a:lnTo>
                <a:lnTo>
                  <a:pt x="50" y="97"/>
                </a:lnTo>
                <a:lnTo>
                  <a:pt x="66" y="129"/>
                </a:lnTo>
                <a:lnTo>
                  <a:pt x="80" y="158"/>
                </a:lnTo>
                <a:lnTo>
                  <a:pt x="89" y="177"/>
                </a:lnTo>
                <a:lnTo>
                  <a:pt x="93" y="184"/>
                </a:lnTo>
                <a:lnTo>
                  <a:pt x="102" y="181"/>
                </a:lnTo>
                <a:lnTo>
                  <a:pt x="98" y="174"/>
                </a:lnTo>
                <a:lnTo>
                  <a:pt x="87" y="154"/>
                </a:lnTo>
                <a:lnTo>
                  <a:pt x="73" y="126"/>
                </a:lnTo>
                <a:lnTo>
                  <a:pt x="57" y="94"/>
                </a:lnTo>
                <a:lnTo>
                  <a:pt x="41" y="62"/>
                </a:lnTo>
                <a:lnTo>
                  <a:pt x="25" y="31"/>
                </a:lnTo>
                <a:lnTo>
                  <a:pt x="13" y="10"/>
                </a:lnTo>
                <a:lnTo>
                  <a:pt x="6" y="0"/>
                </a:lnTo>
                <a:lnTo>
                  <a:pt x="0" y="7"/>
                </a:lnTo>
                <a:close/>
              </a:path>
            </a:pathLst>
          </a:custGeom>
          <a:solidFill>
            <a:srgbClr val="000000"/>
          </a:solidFill>
          <a:ln w="9525">
            <a:noFill/>
            <a:round/>
            <a:headEnd/>
            <a:tailEnd/>
          </a:ln>
        </p:spPr>
        <p:txBody>
          <a:bodyPr/>
          <a:lstStyle/>
          <a:p>
            <a:endParaRPr lang="en-US"/>
          </a:p>
        </p:txBody>
      </p:sp>
      <p:sp>
        <p:nvSpPr>
          <p:cNvPr id="33886" name="Freeform 101"/>
          <p:cNvSpPr>
            <a:spLocks/>
          </p:cNvSpPr>
          <p:nvPr/>
        </p:nvSpPr>
        <p:spPr bwMode="auto">
          <a:xfrm>
            <a:off x="4468813" y="3314700"/>
            <a:ext cx="12700" cy="14288"/>
          </a:xfrm>
          <a:custGeom>
            <a:avLst/>
            <a:gdLst>
              <a:gd name="T0" fmla="*/ 8 w 8"/>
              <a:gd name="T1" fmla="*/ 2 h 9"/>
              <a:gd name="T2" fmla="*/ 6 w 8"/>
              <a:gd name="T3" fmla="*/ 0 h 9"/>
              <a:gd name="T4" fmla="*/ 4 w 8"/>
              <a:gd name="T5" fmla="*/ 0 h 9"/>
              <a:gd name="T6" fmla="*/ 2 w 8"/>
              <a:gd name="T7" fmla="*/ 0 h 9"/>
              <a:gd name="T8" fmla="*/ 2 w 8"/>
              <a:gd name="T9" fmla="*/ 2 h 9"/>
              <a:gd name="T10" fmla="*/ 0 w 8"/>
              <a:gd name="T11" fmla="*/ 3 h 9"/>
              <a:gd name="T12" fmla="*/ 0 w 8"/>
              <a:gd name="T13" fmla="*/ 5 h 9"/>
              <a:gd name="T14" fmla="*/ 0 w 8"/>
              <a:gd name="T15" fmla="*/ 7 h 9"/>
              <a:gd name="T16" fmla="*/ 2 w 8"/>
              <a:gd name="T17" fmla="*/ 9 h 9"/>
              <a:gd name="T18" fmla="*/ 8 w 8"/>
              <a:gd name="T19" fmla="*/ 2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9"/>
              <a:gd name="T32" fmla="*/ 8 w 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9">
                <a:moveTo>
                  <a:pt x="8" y="2"/>
                </a:moveTo>
                <a:lnTo>
                  <a:pt x="6" y="0"/>
                </a:lnTo>
                <a:lnTo>
                  <a:pt x="4" y="0"/>
                </a:lnTo>
                <a:lnTo>
                  <a:pt x="2" y="0"/>
                </a:lnTo>
                <a:lnTo>
                  <a:pt x="2" y="2"/>
                </a:lnTo>
                <a:lnTo>
                  <a:pt x="0" y="3"/>
                </a:lnTo>
                <a:lnTo>
                  <a:pt x="0" y="5"/>
                </a:lnTo>
                <a:lnTo>
                  <a:pt x="0" y="7"/>
                </a:lnTo>
                <a:lnTo>
                  <a:pt x="2" y="9"/>
                </a:lnTo>
                <a:lnTo>
                  <a:pt x="8" y="2"/>
                </a:lnTo>
                <a:close/>
              </a:path>
            </a:pathLst>
          </a:custGeom>
          <a:solidFill>
            <a:srgbClr val="000000"/>
          </a:solidFill>
          <a:ln w="9525">
            <a:noFill/>
            <a:round/>
            <a:headEnd/>
            <a:tailEnd/>
          </a:ln>
        </p:spPr>
        <p:txBody>
          <a:bodyPr/>
          <a:lstStyle/>
          <a:p>
            <a:endParaRPr lang="en-US"/>
          </a:p>
        </p:txBody>
      </p:sp>
      <p:sp>
        <p:nvSpPr>
          <p:cNvPr id="33887" name="Freeform 102"/>
          <p:cNvSpPr>
            <a:spLocks/>
          </p:cNvSpPr>
          <p:nvPr/>
        </p:nvSpPr>
        <p:spPr bwMode="auto">
          <a:xfrm>
            <a:off x="4594225" y="3333750"/>
            <a:ext cx="33338" cy="138113"/>
          </a:xfrm>
          <a:custGeom>
            <a:avLst/>
            <a:gdLst>
              <a:gd name="T0" fmla="*/ 21 w 21"/>
              <a:gd name="T1" fmla="*/ 87 h 87"/>
              <a:gd name="T2" fmla="*/ 14 w 21"/>
              <a:gd name="T3" fmla="*/ 46 h 87"/>
              <a:gd name="T4" fmla="*/ 7 w 21"/>
              <a:gd name="T5" fmla="*/ 18 h 87"/>
              <a:gd name="T6" fmla="*/ 3 w 21"/>
              <a:gd name="T7" fmla="*/ 7 h 87"/>
              <a:gd name="T8" fmla="*/ 0 w 21"/>
              <a:gd name="T9" fmla="*/ 0 h 87"/>
              <a:gd name="T10" fmla="*/ 21 w 21"/>
              <a:gd name="T11" fmla="*/ 87 h 87"/>
              <a:gd name="T12" fmla="*/ 0 60000 65536"/>
              <a:gd name="T13" fmla="*/ 0 60000 65536"/>
              <a:gd name="T14" fmla="*/ 0 60000 65536"/>
              <a:gd name="T15" fmla="*/ 0 60000 65536"/>
              <a:gd name="T16" fmla="*/ 0 60000 65536"/>
              <a:gd name="T17" fmla="*/ 0 60000 65536"/>
              <a:gd name="T18" fmla="*/ 0 w 21"/>
              <a:gd name="T19" fmla="*/ 0 h 87"/>
              <a:gd name="T20" fmla="*/ 21 w 21"/>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21" h="87">
                <a:moveTo>
                  <a:pt x="21" y="87"/>
                </a:moveTo>
                <a:lnTo>
                  <a:pt x="14" y="46"/>
                </a:lnTo>
                <a:lnTo>
                  <a:pt x="7" y="18"/>
                </a:lnTo>
                <a:lnTo>
                  <a:pt x="3" y="7"/>
                </a:lnTo>
                <a:lnTo>
                  <a:pt x="0" y="0"/>
                </a:lnTo>
                <a:lnTo>
                  <a:pt x="21" y="87"/>
                </a:lnTo>
                <a:close/>
              </a:path>
            </a:pathLst>
          </a:custGeom>
          <a:solidFill>
            <a:srgbClr val="FFFFFF"/>
          </a:solidFill>
          <a:ln w="9525">
            <a:noFill/>
            <a:round/>
            <a:headEnd/>
            <a:tailEnd/>
          </a:ln>
        </p:spPr>
        <p:txBody>
          <a:bodyPr/>
          <a:lstStyle/>
          <a:p>
            <a:endParaRPr lang="en-US"/>
          </a:p>
        </p:txBody>
      </p:sp>
      <p:sp>
        <p:nvSpPr>
          <p:cNvPr id="33888" name="Freeform 103"/>
          <p:cNvSpPr>
            <a:spLocks/>
          </p:cNvSpPr>
          <p:nvPr/>
        </p:nvSpPr>
        <p:spPr bwMode="auto">
          <a:xfrm>
            <a:off x="4622800" y="3468688"/>
            <a:ext cx="14288" cy="9525"/>
          </a:xfrm>
          <a:custGeom>
            <a:avLst/>
            <a:gdLst>
              <a:gd name="T0" fmla="*/ 0 w 9"/>
              <a:gd name="T1" fmla="*/ 2 h 6"/>
              <a:gd name="T2" fmla="*/ 0 w 9"/>
              <a:gd name="T3" fmla="*/ 4 h 6"/>
              <a:gd name="T4" fmla="*/ 1 w 9"/>
              <a:gd name="T5" fmla="*/ 6 h 6"/>
              <a:gd name="T6" fmla="*/ 3 w 9"/>
              <a:gd name="T7" fmla="*/ 6 h 6"/>
              <a:gd name="T8" fmla="*/ 5 w 9"/>
              <a:gd name="T9" fmla="*/ 6 h 6"/>
              <a:gd name="T10" fmla="*/ 7 w 9"/>
              <a:gd name="T11" fmla="*/ 6 h 6"/>
              <a:gd name="T12" fmla="*/ 9 w 9"/>
              <a:gd name="T13" fmla="*/ 4 h 6"/>
              <a:gd name="T14" fmla="*/ 9 w 9"/>
              <a:gd name="T15" fmla="*/ 0 h 6"/>
              <a:gd name="T16" fmla="*/ 0 w 9"/>
              <a:gd name="T17" fmla="*/ 2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6"/>
              <a:gd name="T29" fmla="*/ 9 w 9"/>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6">
                <a:moveTo>
                  <a:pt x="0" y="2"/>
                </a:moveTo>
                <a:lnTo>
                  <a:pt x="0" y="4"/>
                </a:lnTo>
                <a:lnTo>
                  <a:pt x="1" y="6"/>
                </a:lnTo>
                <a:lnTo>
                  <a:pt x="3" y="6"/>
                </a:lnTo>
                <a:lnTo>
                  <a:pt x="5" y="6"/>
                </a:lnTo>
                <a:lnTo>
                  <a:pt x="7" y="6"/>
                </a:lnTo>
                <a:lnTo>
                  <a:pt x="9" y="4"/>
                </a:lnTo>
                <a:lnTo>
                  <a:pt x="9" y="0"/>
                </a:lnTo>
                <a:lnTo>
                  <a:pt x="0" y="2"/>
                </a:lnTo>
                <a:close/>
              </a:path>
            </a:pathLst>
          </a:custGeom>
          <a:solidFill>
            <a:srgbClr val="000000"/>
          </a:solidFill>
          <a:ln w="9525">
            <a:noFill/>
            <a:round/>
            <a:headEnd/>
            <a:tailEnd/>
          </a:ln>
        </p:spPr>
        <p:txBody>
          <a:bodyPr/>
          <a:lstStyle/>
          <a:p>
            <a:endParaRPr lang="en-US"/>
          </a:p>
        </p:txBody>
      </p:sp>
      <p:sp>
        <p:nvSpPr>
          <p:cNvPr id="33889" name="Freeform 104"/>
          <p:cNvSpPr>
            <a:spLocks/>
          </p:cNvSpPr>
          <p:nvPr/>
        </p:nvSpPr>
        <p:spPr bwMode="auto">
          <a:xfrm>
            <a:off x="4587875" y="3328988"/>
            <a:ext cx="49213" cy="142875"/>
          </a:xfrm>
          <a:custGeom>
            <a:avLst/>
            <a:gdLst>
              <a:gd name="T0" fmla="*/ 0 w 31"/>
              <a:gd name="T1" fmla="*/ 7 h 90"/>
              <a:gd name="T2" fmla="*/ 2 w 31"/>
              <a:gd name="T3" fmla="*/ 10 h 90"/>
              <a:gd name="T4" fmla="*/ 6 w 31"/>
              <a:gd name="T5" fmla="*/ 21 h 90"/>
              <a:gd name="T6" fmla="*/ 9 w 31"/>
              <a:gd name="T7" fmla="*/ 35 h 90"/>
              <a:gd name="T8" fmla="*/ 13 w 31"/>
              <a:gd name="T9" fmla="*/ 51 h 90"/>
              <a:gd name="T10" fmla="*/ 16 w 31"/>
              <a:gd name="T11" fmla="*/ 65 h 90"/>
              <a:gd name="T12" fmla="*/ 20 w 31"/>
              <a:gd name="T13" fmla="*/ 78 h 90"/>
              <a:gd name="T14" fmla="*/ 22 w 31"/>
              <a:gd name="T15" fmla="*/ 87 h 90"/>
              <a:gd name="T16" fmla="*/ 22 w 31"/>
              <a:gd name="T17" fmla="*/ 90 h 90"/>
              <a:gd name="T18" fmla="*/ 31 w 31"/>
              <a:gd name="T19" fmla="*/ 88 h 90"/>
              <a:gd name="T20" fmla="*/ 31 w 31"/>
              <a:gd name="T21" fmla="*/ 85 h 90"/>
              <a:gd name="T22" fmla="*/ 29 w 31"/>
              <a:gd name="T23" fmla="*/ 76 h 90"/>
              <a:gd name="T24" fmla="*/ 25 w 31"/>
              <a:gd name="T25" fmla="*/ 64 h 90"/>
              <a:gd name="T26" fmla="*/ 22 w 31"/>
              <a:gd name="T27" fmla="*/ 49 h 90"/>
              <a:gd name="T28" fmla="*/ 18 w 31"/>
              <a:gd name="T29" fmla="*/ 33 h 90"/>
              <a:gd name="T30" fmla="*/ 14 w 31"/>
              <a:gd name="T31" fmla="*/ 19 h 90"/>
              <a:gd name="T32" fmla="*/ 11 w 31"/>
              <a:gd name="T33" fmla="*/ 9 h 90"/>
              <a:gd name="T34" fmla="*/ 7 w 31"/>
              <a:gd name="T35" fmla="*/ 0 h 90"/>
              <a:gd name="T36" fmla="*/ 0 w 31"/>
              <a:gd name="T37" fmla="*/ 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90"/>
              <a:gd name="T59" fmla="*/ 31 w 31"/>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90">
                <a:moveTo>
                  <a:pt x="0" y="7"/>
                </a:moveTo>
                <a:lnTo>
                  <a:pt x="2" y="10"/>
                </a:lnTo>
                <a:lnTo>
                  <a:pt x="6" y="21"/>
                </a:lnTo>
                <a:lnTo>
                  <a:pt x="9" y="35"/>
                </a:lnTo>
                <a:lnTo>
                  <a:pt x="13" y="51"/>
                </a:lnTo>
                <a:lnTo>
                  <a:pt x="16" y="65"/>
                </a:lnTo>
                <a:lnTo>
                  <a:pt x="20" y="78"/>
                </a:lnTo>
                <a:lnTo>
                  <a:pt x="22" y="87"/>
                </a:lnTo>
                <a:lnTo>
                  <a:pt x="22" y="90"/>
                </a:lnTo>
                <a:lnTo>
                  <a:pt x="31" y="88"/>
                </a:lnTo>
                <a:lnTo>
                  <a:pt x="31" y="85"/>
                </a:lnTo>
                <a:lnTo>
                  <a:pt x="29" y="76"/>
                </a:lnTo>
                <a:lnTo>
                  <a:pt x="25" y="64"/>
                </a:lnTo>
                <a:lnTo>
                  <a:pt x="22" y="49"/>
                </a:lnTo>
                <a:lnTo>
                  <a:pt x="18" y="33"/>
                </a:lnTo>
                <a:lnTo>
                  <a:pt x="14" y="19"/>
                </a:lnTo>
                <a:lnTo>
                  <a:pt x="11" y="9"/>
                </a:lnTo>
                <a:lnTo>
                  <a:pt x="7" y="0"/>
                </a:lnTo>
                <a:lnTo>
                  <a:pt x="0" y="7"/>
                </a:lnTo>
                <a:close/>
              </a:path>
            </a:pathLst>
          </a:custGeom>
          <a:solidFill>
            <a:srgbClr val="000000"/>
          </a:solidFill>
          <a:ln w="9525">
            <a:noFill/>
            <a:round/>
            <a:headEnd/>
            <a:tailEnd/>
          </a:ln>
        </p:spPr>
        <p:txBody>
          <a:bodyPr/>
          <a:lstStyle/>
          <a:p>
            <a:endParaRPr lang="en-US"/>
          </a:p>
        </p:txBody>
      </p:sp>
      <p:sp>
        <p:nvSpPr>
          <p:cNvPr id="33890" name="Freeform 105"/>
          <p:cNvSpPr>
            <a:spLocks/>
          </p:cNvSpPr>
          <p:nvPr/>
        </p:nvSpPr>
        <p:spPr bwMode="auto">
          <a:xfrm>
            <a:off x="4587875" y="3325813"/>
            <a:ext cx="11113" cy="14287"/>
          </a:xfrm>
          <a:custGeom>
            <a:avLst/>
            <a:gdLst>
              <a:gd name="T0" fmla="*/ 7 w 7"/>
              <a:gd name="T1" fmla="*/ 2 h 9"/>
              <a:gd name="T2" fmla="*/ 6 w 7"/>
              <a:gd name="T3" fmla="*/ 2 h 9"/>
              <a:gd name="T4" fmla="*/ 4 w 7"/>
              <a:gd name="T5" fmla="*/ 0 h 9"/>
              <a:gd name="T6" fmla="*/ 2 w 7"/>
              <a:gd name="T7" fmla="*/ 0 h 9"/>
              <a:gd name="T8" fmla="*/ 2 w 7"/>
              <a:gd name="T9" fmla="*/ 2 h 9"/>
              <a:gd name="T10" fmla="*/ 0 w 7"/>
              <a:gd name="T11" fmla="*/ 3 h 9"/>
              <a:gd name="T12" fmla="*/ 0 w 7"/>
              <a:gd name="T13" fmla="*/ 5 h 9"/>
              <a:gd name="T14" fmla="*/ 0 w 7"/>
              <a:gd name="T15" fmla="*/ 9 h 9"/>
              <a:gd name="T16" fmla="*/ 7 w 7"/>
              <a:gd name="T17" fmla="*/ 2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9"/>
              <a:gd name="T29" fmla="*/ 7 w 7"/>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9">
                <a:moveTo>
                  <a:pt x="7" y="2"/>
                </a:moveTo>
                <a:lnTo>
                  <a:pt x="6" y="2"/>
                </a:lnTo>
                <a:lnTo>
                  <a:pt x="4" y="0"/>
                </a:lnTo>
                <a:lnTo>
                  <a:pt x="2" y="0"/>
                </a:lnTo>
                <a:lnTo>
                  <a:pt x="2" y="2"/>
                </a:lnTo>
                <a:lnTo>
                  <a:pt x="0" y="3"/>
                </a:lnTo>
                <a:lnTo>
                  <a:pt x="0" y="5"/>
                </a:lnTo>
                <a:lnTo>
                  <a:pt x="0" y="9"/>
                </a:lnTo>
                <a:lnTo>
                  <a:pt x="7" y="2"/>
                </a:lnTo>
                <a:close/>
              </a:path>
            </a:pathLst>
          </a:custGeom>
          <a:solidFill>
            <a:srgbClr val="000000"/>
          </a:solidFill>
          <a:ln w="9525">
            <a:noFill/>
            <a:round/>
            <a:headEnd/>
            <a:tailEnd/>
          </a:ln>
        </p:spPr>
        <p:txBody>
          <a:bodyPr/>
          <a:lstStyle/>
          <a:p>
            <a:endParaRPr lang="en-US"/>
          </a:p>
        </p:txBody>
      </p:sp>
      <p:sp>
        <p:nvSpPr>
          <p:cNvPr id="33891" name="Freeform 106"/>
          <p:cNvSpPr>
            <a:spLocks/>
          </p:cNvSpPr>
          <p:nvPr/>
        </p:nvSpPr>
        <p:spPr bwMode="auto">
          <a:xfrm>
            <a:off x="4641850" y="3379788"/>
            <a:ext cx="28575" cy="306387"/>
          </a:xfrm>
          <a:custGeom>
            <a:avLst/>
            <a:gdLst>
              <a:gd name="T0" fmla="*/ 0 w 18"/>
              <a:gd name="T1" fmla="*/ 193 h 193"/>
              <a:gd name="T2" fmla="*/ 9 w 18"/>
              <a:gd name="T3" fmla="*/ 101 h 193"/>
              <a:gd name="T4" fmla="*/ 16 w 18"/>
              <a:gd name="T5" fmla="*/ 35 h 193"/>
              <a:gd name="T6" fmla="*/ 18 w 18"/>
              <a:gd name="T7" fmla="*/ 10 h 193"/>
              <a:gd name="T8" fmla="*/ 18 w 18"/>
              <a:gd name="T9" fmla="*/ 0 h 193"/>
              <a:gd name="T10" fmla="*/ 0 w 18"/>
              <a:gd name="T11" fmla="*/ 193 h 193"/>
              <a:gd name="T12" fmla="*/ 0 60000 65536"/>
              <a:gd name="T13" fmla="*/ 0 60000 65536"/>
              <a:gd name="T14" fmla="*/ 0 60000 65536"/>
              <a:gd name="T15" fmla="*/ 0 60000 65536"/>
              <a:gd name="T16" fmla="*/ 0 60000 65536"/>
              <a:gd name="T17" fmla="*/ 0 60000 65536"/>
              <a:gd name="T18" fmla="*/ 0 w 18"/>
              <a:gd name="T19" fmla="*/ 0 h 193"/>
              <a:gd name="T20" fmla="*/ 18 w 18"/>
              <a:gd name="T21" fmla="*/ 193 h 193"/>
            </a:gdLst>
            <a:ahLst/>
            <a:cxnLst>
              <a:cxn ang="T12">
                <a:pos x="T0" y="T1"/>
              </a:cxn>
              <a:cxn ang="T13">
                <a:pos x="T2" y="T3"/>
              </a:cxn>
              <a:cxn ang="T14">
                <a:pos x="T4" y="T5"/>
              </a:cxn>
              <a:cxn ang="T15">
                <a:pos x="T6" y="T7"/>
              </a:cxn>
              <a:cxn ang="T16">
                <a:pos x="T8" y="T9"/>
              </a:cxn>
              <a:cxn ang="T17">
                <a:pos x="T10" y="T11"/>
              </a:cxn>
            </a:cxnLst>
            <a:rect l="T18" t="T19" r="T20" b="T21"/>
            <a:pathLst>
              <a:path w="18" h="193">
                <a:moveTo>
                  <a:pt x="0" y="193"/>
                </a:moveTo>
                <a:lnTo>
                  <a:pt x="9" y="101"/>
                </a:lnTo>
                <a:lnTo>
                  <a:pt x="16" y="35"/>
                </a:lnTo>
                <a:lnTo>
                  <a:pt x="18" y="10"/>
                </a:lnTo>
                <a:lnTo>
                  <a:pt x="18" y="0"/>
                </a:lnTo>
                <a:lnTo>
                  <a:pt x="0" y="193"/>
                </a:lnTo>
                <a:close/>
              </a:path>
            </a:pathLst>
          </a:custGeom>
          <a:solidFill>
            <a:srgbClr val="FFFFFF"/>
          </a:solidFill>
          <a:ln w="9525">
            <a:noFill/>
            <a:round/>
            <a:headEnd/>
            <a:tailEnd/>
          </a:ln>
        </p:spPr>
        <p:txBody>
          <a:bodyPr/>
          <a:lstStyle/>
          <a:p>
            <a:endParaRPr lang="en-US"/>
          </a:p>
        </p:txBody>
      </p:sp>
      <p:sp>
        <p:nvSpPr>
          <p:cNvPr id="33892" name="Freeform 107"/>
          <p:cNvSpPr>
            <a:spLocks/>
          </p:cNvSpPr>
          <p:nvPr/>
        </p:nvSpPr>
        <p:spPr bwMode="auto">
          <a:xfrm>
            <a:off x="4633913" y="3686175"/>
            <a:ext cx="14287" cy="9525"/>
          </a:xfrm>
          <a:custGeom>
            <a:avLst/>
            <a:gdLst>
              <a:gd name="T0" fmla="*/ 0 w 9"/>
              <a:gd name="T1" fmla="*/ 0 h 6"/>
              <a:gd name="T2" fmla="*/ 0 w 9"/>
              <a:gd name="T3" fmla="*/ 2 h 6"/>
              <a:gd name="T4" fmla="*/ 2 w 9"/>
              <a:gd name="T5" fmla="*/ 4 h 6"/>
              <a:gd name="T6" fmla="*/ 3 w 9"/>
              <a:gd name="T7" fmla="*/ 6 h 6"/>
              <a:gd name="T8" fmla="*/ 5 w 9"/>
              <a:gd name="T9" fmla="*/ 6 h 6"/>
              <a:gd name="T10" fmla="*/ 7 w 9"/>
              <a:gd name="T11" fmla="*/ 4 h 6"/>
              <a:gd name="T12" fmla="*/ 9 w 9"/>
              <a:gd name="T13" fmla="*/ 2 h 6"/>
              <a:gd name="T14" fmla="*/ 9 w 9"/>
              <a:gd name="T15" fmla="*/ 0 h 6"/>
              <a:gd name="T16" fmla="*/ 0 w 9"/>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6"/>
              <a:gd name="T29" fmla="*/ 9 w 9"/>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6">
                <a:moveTo>
                  <a:pt x="0" y="0"/>
                </a:moveTo>
                <a:lnTo>
                  <a:pt x="0" y="2"/>
                </a:lnTo>
                <a:lnTo>
                  <a:pt x="2" y="4"/>
                </a:lnTo>
                <a:lnTo>
                  <a:pt x="3" y="6"/>
                </a:lnTo>
                <a:lnTo>
                  <a:pt x="5" y="6"/>
                </a:lnTo>
                <a:lnTo>
                  <a:pt x="7" y="4"/>
                </a:lnTo>
                <a:lnTo>
                  <a:pt x="9" y="2"/>
                </a:lnTo>
                <a:lnTo>
                  <a:pt x="9" y="0"/>
                </a:lnTo>
                <a:lnTo>
                  <a:pt x="0" y="0"/>
                </a:lnTo>
                <a:close/>
              </a:path>
            </a:pathLst>
          </a:custGeom>
          <a:solidFill>
            <a:srgbClr val="000000"/>
          </a:solidFill>
          <a:ln w="9525">
            <a:noFill/>
            <a:round/>
            <a:headEnd/>
            <a:tailEnd/>
          </a:ln>
        </p:spPr>
        <p:txBody>
          <a:bodyPr/>
          <a:lstStyle/>
          <a:p>
            <a:endParaRPr lang="en-US"/>
          </a:p>
        </p:txBody>
      </p:sp>
      <p:sp>
        <p:nvSpPr>
          <p:cNvPr id="33893" name="Freeform 108"/>
          <p:cNvSpPr>
            <a:spLocks/>
          </p:cNvSpPr>
          <p:nvPr/>
        </p:nvSpPr>
        <p:spPr bwMode="auto">
          <a:xfrm>
            <a:off x="4633913" y="3376613"/>
            <a:ext cx="44450" cy="309562"/>
          </a:xfrm>
          <a:custGeom>
            <a:avLst/>
            <a:gdLst>
              <a:gd name="T0" fmla="*/ 19 w 28"/>
              <a:gd name="T1" fmla="*/ 2 h 195"/>
              <a:gd name="T2" fmla="*/ 18 w 28"/>
              <a:gd name="T3" fmla="*/ 12 h 195"/>
              <a:gd name="T4" fmla="*/ 16 w 28"/>
              <a:gd name="T5" fmla="*/ 35 h 195"/>
              <a:gd name="T6" fmla="*/ 14 w 28"/>
              <a:gd name="T7" fmla="*/ 67 h 195"/>
              <a:gd name="T8" fmla="*/ 10 w 28"/>
              <a:gd name="T9" fmla="*/ 103 h 195"/>
              <a:gd name="T10" fmla="*/ 7 w 28"/>
              <a:gd name="T11" fmla="*/ 137 h 195"/>
              <a:gd name="T12" fmla="*/ 3 w 28"/>
              <a:gd name="T13" fmla="*/ 167 h 195"/>
              <a:gd name="T14" fmla="*/ 2 w 28"/>
              <a:gd name="T15" fmla="*/ 186 h 195"/>
              <a:gd name="T16" fmla="*/ 0 w 28"/>
              <a:gd name="T17" fmla="*/ 195 h 195"/>
              <a:gd name="T18" fmla="*/ 9 w 28"/>
              <a:gd name="T19" fmla="*/ 195 h 195"/>
              <a:gd name="T20" fmla="*/ 10 w 28"/>
              <a:gd name="T21" fmla="*/ 188 h 195"/>
              <a:gd name="T22" fmla="*/ 12 w 28"/>
              <a:gd name="T23" fmla="*/ 167 h 195"/>
              <a:gd name="T24" fmla="*/ 16 w 28"/>
              <a:gd name="T25" fmla="*/ 138 h 195"/>
              <a:gd name="T26" fmla="*/ 19 w 28"/>
              <a:gd name="T27" fmla="*/ 103 h 195"/>
              <a:gd name="T28" fmla="*/ 23 w 28"/>
              <a:gd name="T29" fmla="*/ 69 h 195"/>
              <a:gd name="T30" fmla="*/ 25 w 28"/>
              <a:gd name="T31" fmla="*/ 37 h 195"/>
              <a:gd name="T32" fmla="*/ 28 w 28"/>
              <a:gd name="T33" fmla="*/ 12 h 195"/>
              <a:gd name="T34" fmla="*/ 28 w 28"/>
              <a:gd name="T35" fmla="*/ 0 h 195"/>
              <a:gd name="T36" fmla="*/ 19 w 28"/>
              <a:gd name="T37" fmla="*/ 2 h 1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195"/>
              <a:gd name="T59" fmla="*/ 28 w 28"/>
              <a:gd name="T60" fmla="*/ 195 h 1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195">
                <a:moveTo>
                  <a:pt x="19" y="2"/>
                </a:moveTo>
                <a:lnTo>
                  <a:pt x="18" y="12"/>
                </a:lnTo>
                <a:lnTo>
                  <a:pt x="16" y="35"/>
                </a:lnTo>
                <a:lnTo>
                  <a:pt x="14" y="67"/>
                </a:lnTo>
                <a:lnTo>
                  <a:pt x="10" y="103"/>
                </a:lnTo>
                <a:lnTo>
                  <a:pt x="7" y="137"/>
                </a:lnTo>
                <a:lnTo>
                  <a:pt x="3" y="167"/>
                </a:lnTo>
                <a:lnTo>
                  <a:pt x="2" y="186"/>
                </a:lnTo>
                <a:lnTo>
                  <a:pt x="0" y="195"/>
                </a:lnTo>
                <a:lnTo>
                  <a:pt x="9" y="195"/>
                </a:lnTo>
                <a:lnTo>
                  <a:pt x="10" y="188"/>
                </a:lnTo>
                <a:lnTo>
                  <a:pt x="12" y="167"/>
                </a:lnTo>
                <a:lnTo>
                  <a:pt x="16" y="138"/>
                </a:lnTo>
                <a:lnTo>
                  <a:pt x="19" y="103"/>
                </a:lnTo>
                <a:lnTo>
                  <a:pt x="23" y="69"/>
                </a:lnTo>
                <a:lnTo>
                  <a:pt x="25" y="37"/>
                </a:lnTo>
                <a:lnTo>
                  <a:pt x="28" y="12"/>
                </a:lnTo>
                <a:lnTo>
                  <a:pt x="28" y="0"/>
                </a:lnTo>
                <a:lnTo>
                  <a:pt x="19" y="2"/>
                </a:lnTo>
                <a:close/>
              </a:path>
            </a:pathLst>
          </a:custGeom>
          <a:solidFill>
            <a:srgbClr val="000000"/>
          </a:solidFill>
          <a:ln w="9525">
            <a:noFill/>
            <a:round/>
            <a:headEnd/>
            <a:tailEnd/>
          </a:ln>
        </p:spPr>
        <p:txBody>
          <a:bodyPr/>
          <a:lstStyle/>
          <a:p>
            <a:endParaRPr lang="en-US"/>
          </a:p>
        </p:txBody>
      </p:sp>
      <p:sp>
        <p:nvSpPr>
          <p:cNvPr id="33894" name="Freeform 109"/>
          <p:cNvSpPr>
            <a:spLocks/>
          </p:cNvSpPr>
          <p:nvPr/>
        </p:nvSpPr>
        <p:spPr bwMode="auto">
          <a:xfrm>
            <a:off x="4664075" y="3370263"/>
            <a:ext cx="14288" cy="9525"/>
          </a:xfrm>
          <a:custGeom>
            <a:avLst/>
            <a:gdLst>
              <a:gd name="T0" fmla="*/ 9 w 9"/>
              <a:gd name="T1" fmla="*/ 4 h 6"/>
              <a:gd name="T2" fmla="*/ 7 w 9"/>
              <a:gd name="T3" fmla="*/ 2 h 6"/>
              <a:gd name="T4" fmla="*/ 7 w 9"/>
              <a:gd name="T5" fmla="*/ 0 h 6"/>
              <a:gd name="T6" fmla="*/ 6 w 9"/>
              <a:gd name="T7" fmla="*/ 0 h 6"/>
              <a:gd name="T8" fmla="*/ 4 w 9"/>
              <a:gd name="T9" fmla="*/ 0 h 6"/>
              <a:gd name="T10" fmla="*/ 2 w 9"/>
              <a:gd name="T11" fmla="*/ 0 h 6"/>
              <a:gd name="T12" fmla="*/ 0 w 9"/>
              <a:gd name="T13" fmla="*/ 2 h 6"/>
              <a:gd name="T14" fmla="*/ 0 w 9"/>
              <a:gd name="T15" fmla="*/ 4 h 6"/>
              <a:gd name="T16" fmla="*/ 0 w 9"/>
              <a:gd name="T17" fmla="*/ 6 h 6"/>
              <a:gd name="T18" fmla="*/ 9 w 9"/>
              <a:gd name="T19" fmla="*/ 4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9" y="4"/>
                </a:moveTo>
                <a:lnTo>
                  <a:pt x="7" y="2"/>
                </a:lnTo>
                <a:lnTo>
                  <a:pt x="7" y="0"/>
                </a:lnTo>
                <a:lnTo>
                  <a:pt x="6" y="0"/>
                </a:lnTo>
                <a:lnTo>
                  <a:pt x="4" y="0"/>
                </a:lnTo>
                <a:lnTo>
                  <a:pt x="2" y="0"/>
                </a:lnTo>
                <a:lnTo>
                  <a:pt x="0" y="2"/>
                </a:lnTo>
                <a:lnTo>
                  <a:pt x="0" y="4"/>
                </a:lnTo>
                <a:lnTo>
                  <a:pt x="0" y="6"/>
                </a:lnTo>
                <a:lnTo>
                  <a:pt x="9" y="4"/>
                </a:lnTo>
                <a:close/>
              </a:path>
            </a:pathLst>
          </a:custGeom>
          <a:solidFill>
            <a:srgbClr val="000000"/>
          </a:solidFill>
          <a:ln w="9525">
            <a:noFill/>
            <a:round/>
            <a:headEnd/>
            <a:tailEnd/>
          </a:ln>
        </p:spPr>
        <p:txBody>
          <a:bodyPr/>
          <a:lstStyle/>
          <a:p>
            <a:endParaRPr lang="en-US"/>
          </a:p>
        </p:txBody>
      </p:sp>
      <p:sp>
        <p:nvSpPr>
          <p:cNvPr id="33895" name="Freeform 110"/>
          <p:cNvSpPr>
            <a:spLocks/>
          </p:cNvSpPr>
          <p:nvPr/>
        </p:nvSpPr>
        <p:spPr bwMode="auto">
          <a:xfrm>
            <a:off x="4667250" y="3322638"/>
            <a:ext cx="76200" cy="268287"/>
          </a:xfrm>
          <a:custGeom>
            <a:avLst/>
            <a:gdLst>
              <a:gd name="T0" fmla="*/ 0 w 48"/>
              <a:gd name="T1" fmla="*/ 169 h 169"/>
              <a:gd name="T2" fmla="*/ 5 w 48"/>
              <a:gd name="T3" fmla="*/ 144 h 169"/>
              <a:gd name="T4" fmla="*/ 16 w 48"/>
              <a:gd name="T5" fmla="*/ 89 h 169"/>
              <a:gd name="T6" fmla="*/ 23 w 48"/>
              <a:gd name="T7" fmla="*/ 59 h 169"/>
              <a:gd name="T8" fmla="*/ 32 w 48"/>
              <a:gd name="T9" fmla="*/ 32 h 169"/>
              <a:gd name="T10" fmla="*/ 41 w 48"/>
              <a:gd name="T11" fmla="*/ 11 h 169"/>
              <a:gd name="T12" fmla="*/ 45 w 48"/>
              <a:gd name="T13" fmla="*/ 4 h 169"/>
              <a:gd name="T14" fmla="*/ 48 w 48"/>
              <a:gd name="T15" fmla="*/ 0 h 169"/>
              <a:gd name="T16" fmla="*/ 0 w 48"/>
              <a:gd name="T17" fmla="*/ 169 h 1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169"/>
              <a:gd name="T29" fmla="*/ 48 w 48"/>
              <a:gd name="T30" fmla="*/ 169 h 1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169">
                <a:moveTo>
                  <a:pt x="0" y="169"/>
                </a:moveTo>
                <a:lnTo>
                  <a:pt x="5" y="144"/>
                </a:lnTo>
                <a:lnTo>
                  <a:pt x="16" y="89"/>
                </a:lnTo>
                <a:lnTo>
                  <a:pt x="23" y="59"/>
                </a:lnTo>
                <a:lnTo>
                  <a:pt x="32" y="32"/>
                </a:lnTo>
                <a:lnTo>
                  <a:pt x="41" y="11"/>
                </a:lnTo>
                <a:lnTo>
                  <a:pt x="45" y="4"/>
                </a:lnTo>
                <a:lnTo>
                  <a:pt x="48" y="0"/>
                </a:lnTo>
                <a:lnTo>
                  <a:pt x="0" y="169"/>
                </a:lnTo>
                <a:close/>
              </a:path>
            </a:pathLst>
          </a:custGeom>
          <a:solidFill>
            <a:srgbClr val="FFFFFF"/>
          </a:solidFill>
          <a:ln w="9525">
            <a:noFill/>
            <a:round/>
            <a:headEnd/>
            <a:tailEnd/>
          </a:ln>
        </p:spPr>
        <p:txBody>
          <a:bodyPr/>
          <a:lstStyle/>
          <a:p>
            <a:endParaRPr lang="en-US"/>
          </a:p>
        </p:txBody>
      </p:sp>
      <p:sp>
        <p:nvSpPr>
          <p:cNvPr id="33896" name="Freeform 111"/>
          <p:cNvSpPr>
            <a:spLocks/>
          </p:cNvSpPr>
          <p:nvPr/>
        </p:nvSpPr>
        <p:spPr bwMode="auto">
          <a:xfrm>
            <a:off x="4659313" y="3587750"/>
            <a:ext cx="15875" cy="7938"/>
          </a:xfrm>
          <a:custGeom>
            <a:avLst/>
            <a:gdLst>
              <a:gd name="T0" fmla="*/ 0 w 10"/>
              <a:gd name="T1" fmla="*/ 0 h 5"/>
              <a:gd name="T2" fmla="*/ 0 w 10"/>
              <a:gd name="T3" fmla="*/ 2 h 5"/>
              <a:gd name="T4" fmla="*/ 2 w 10"/>
              <a:gd name="T5" fmla="*/ 4 h 5"/>
              <a:gd name="T6" fmla="*/ 3 w 10"/>
              <a:gd name="T7" fmla="*/ 5 h 5"/>
              <a:gd name="T8" fmla="*/ 5 w 10"/>
              <a:gd name="T9" fmla="*/ 5 h 5"/>
              <a:gd name="T10" fmla="*/ 7 w 10"/>
              <a:gd name="T11" fmla="*/ 5 h 5"/>
              <a:gd name="T12" fmla="*/ 9 w 10"/>
              <a:gd name="T13" fmla="*/ 4 h 5"/>
              <a:gd name="T14" fmla="*/ 10 w 10"/>
              <a:gd name="T15" fmla="*/ 2 h 5"/>
              <a:gd name="T16" fmla="*/ 0 w 1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5"/>
              <a:gd name="T29" fmla="*/ 10 w 10"/>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5">
                <a:moveTo>
                  <a:pt x="0" y="0"/>
                </a:moveTo>
                <a:lnTo>
                  <a:pt x="0" y="2"/>
                </a:lnTo>
                <a:lnTo>
                  <a:pt x="2" y="4"/>
                </a:lnTo>
                <a:lnTo>
                  <a:pt x="3" y="5"/>
                </a:lnTo>
                <a:lnTo>
                  <a:pt x="5" y="5"/>
                </a:lnTo>
                <a:lnTo>
                  <a:pt x="7" y="5"/>
                </a:lnTo>
                <a:lnTo>
                  <a:pt x="9" y="4"/>
                </a:lnTo>
                <a:lnTo>
                  <a:pt x="10" y="2"/>
                </a:lnTo>
                <a:lnTo>
                  <a:pt x="0" y="0"/>
                </a:lnTo>
                <a:close/>
              </a:path>
            </a:pathLst>
          </a:custGeom>
          <a:solidFill>
            <a:srgbClr val="000000"/>
          </a:solidFill>
          <a:ln w="9525">
            <a:noFill/>
            <a:round/>
            <a:headEnd/>
            <a:tailEnd/>
          </a:ln>
        </p:spPr>
        <p:txBody>
          <a:bodyPr/>
          <a:lstStyle/>
          <a:p>
            <a:endParaRPr lang="en-US"/>
          </a:p>
        </p:txBody>
      </p:sp>
      <p:sp>
        <p:nvSpPr>
          <p:cNvPr id="33897" name="Freeform 112"/>
          <p:cNvSpPr>
            <a:spLocks/>
          </p:cNvSpPr>
          <p:nvPr/>
        </p:nvSpPr>
        <p:spPr bwMode="auto">
          <a:xfrm>
            <a:off x="4659313" y="3317875"/>
            <a:ext cx="90487" cy="273050"/>
          </a:xfrm>
          <a:custGeom>
            <a:avLst/>
            <a:gdLst>
              <a:gd name="T0" fmla="*/ 51 w 57"/>
              <a:gd name="T1" fmla="*/ 0 h 172"/>
              <a:gd name="T2" fmla="*/ 46 w 57"/>
              <a:gd name="T3" fmla="*/ 3 h 172"/>
              <a:gd name="T4" fmla="*/ 41 w 57"/>
              <a:gd name="T5" fmla="*/ 12 h 172"/>
              <a:gd name="T6" fmla="*/ 37 w 57"/>
              <a:gd name="T7" fmla="*/ 21 h 172"/>
              <a:gd name="T8" fmla="*/ 34 w 57"/>
              <a:gd name="T9" fmla="*/ 33 h 172"/>
              <a:gd name="T10" fmla="*/ 25 w 57"/>
              <a:gd name="T11" fmla="*/ 60 h 172"/>
              <a:gd name="T12" fmla="*/ 18 w 57"/>
              <a:gd name="T13" fmla="*/ 90 h 172"/>
              <a:gd name="T14" fmla="*/ 10 w 57"/>
              <a:gd name="T15" fmla="*/ 120 h 172"/>
              <a:gd name="T16" fmla="*/ 5 w 57"/>
              <a:gd name="T17" fmla="*/ 145 h 172"/>
              <a:gd name="T18" fmla="*/ 2 w 57"/>
              <a:gd name="T19" fmla="*/ 163 h 172"/>
              <a:gd name="T20" fmla="*/ 0 w 57"/>
              <a:gd name="T21" fmla="*/ 170 h 172"/>
              <a:gd name="T22" fmla="*/ 10 w 57"/>
              <a:gd name="T23" fmla="*/ 172 h 172"/>
              <a:gd name="T24" fmla="*/ 10 w 57"/>
              <a:gd name="T25" fmla="*/ 165 h 172"/>
              <a:gd name="T26" fmla="*/ 14 w 57"/>
              <a:gd name="T27" fmla="*/ 147 h 172"/>
              <a:gd name="T28" fmla="*/ 19 w 57"/>
              <a:gd name="T29" fmla="*/ 122 h 172"/>
              <a:gd name="T30" fmla="*/ 26 w 57"/>
              <a:gd name="T31" fmla="*/ 92 h 172"/>
              <a:gd name="T32" fmla="*/ 34 w 57"/>
              <a:gd name="T33" fmla="*/ 63 h 172"/>
              <a:gd name="T34" fmla="*/ 42 w 57"/>
              <a:gd name="T35" fmla="*/ 35 h 172"/>
              <a:gd name="T36" fmla="*/ 46 w 57"/>
              <a:gd name="T37" fmla="*/ 24 h 172"/>
              <a:gd name="T38" fmla="*/ 50 w 57"/>
              <a:gd name="T39" fmla="*/ 16 h 172"/>
              <a:gd name="T40" fmla="*/ 53 w 57"/>
              <a:gd name="T41" fmla="*/ 10 h 172"/>
              <a:gd name="T42" fmla="*/ 57 w 57"/>
              <a:gd name="T43" fmla="*/ 7 h 172"/>
              <a:gd name="T44" fmla="*/ 51 w 57"/>
              <a:gd name="T45" fmla="*/ 0 h 17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7"/>
              <a:gd name="T70" fmla="*/ 0 h 172"/>
              <a:gd name="T71" fmla="*/ 57 w 57"/>
              <a:gd name="T72" fmla="*/ 172 h 17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7" h="172">
                <a:moveTo>
                  <a:pt x="51" y="0"/>
                </a:moveTo>
                <a:lnTo>
                  <a:pt x="46" y="3"/>
                </a:lnTo>
                <a:lnTo>
                  <a:pt x="41" y="12"/>
                </a:lnTo>
                <a:lnTo>
                  <a:pt x="37" y="21"/>
                </a:lnTo>
                <a:lnTo>
                  <a:pt x="34" y="33"/>
                </a:lnTo>
                <a:lnTo>
                  <a:pt x="25" y="60"/>
                </a:lnTo>
                <a:lnTo>
                  <a:pt x="18" y="90"/>
                </a:lnTo>
                <a:lnTo>
                  <a:pt x="10" y="120"/>
                </a:lnTo>
                <a:lnTo>
                  <a:pt x="5" y="145"/>
                </a:lnTo>
                <a:lnTo>
                  <a:pt x="2" y="163"/>
                </a:lnTo>
                <a:lnTo>
                  <a:pt x="0" y="170"/>
                </a:lnTo>
                <a:lnTo>
                  <a:pt x="10" y="172"/>
                </a:lnTo>
                <a:lnTo>
                  <a:pt x="10" y="165"/>
                </a:lnTo>
                <a:lnTo>
                  <a:pt x="14" y="147"/>
                </a:lnTo>
                <a:lnTo>
                  <a:pt x="19" y="122"/>
                </a:lnTo>
                <a:lnTo>
                  <a:pt x="26" y="92"/>
                </a:lnTo>
                <a:lnTo>
                  <a:pt x="34" y="63"/>
                </a:lnTo>
                <a:lnTo>
                  <a:pt x="42" y="35"/>
                </a:lnTo>
                <a:lnTo>
                  <a:pt x="46" y="24"/>
                </a:lnTo>
                <a:lnTo>
                  <a:pt x="50" y="16"/>
                </a:lnTo>
                <a:lnTo>
                  <a:pt x="53" y="10"/>
                </a:lnTo>
                <a:lnTo>
                  <a:pt x="57" y="7"/>
                </a:lnTo>
                <a:lnTo>
                  <a:pt x="51" y="0"/>
                </a:lnTo>
                <a:close/>
              </a:path>
            </a:pathLst>
          </a:custGeom>
          <a:solidFill>
            <a:srgbClr val="000000"/>
          </a:solidFill>
          <a:ln w="9525">
            <a:noFill/>
            <a:round/>
            <a:headEnd/>
            <a:tailEnd/>
          </a:ln>
        </p:spPr>
        <p:txBody>
          <a:bodyPr/>
          <a:lstStyle/>
          <a:p>
            <a:endParaRPr lang="en-US"/>
          </a:p>
        </p:txBody>
      </p:sp>
      <p:sp>
        <p:nvSpPr>
          <p:cNvPr id="33898" name="Freeform 113"/>
          <p:cNvSpPr>
            <a:spLocks/>
          </p:cNvSpPr>
          <p:nvPr/>
        </p:nvSpPr>
        <p:spPr bwMode="auto">
          <a:xfrm>
            <a:off x="4740275" y="3314700"/>
            <a:ext cx="12700" cy="14288"/>
          </a:xfrm>
          <a:custGeom>
            <a:avLst/>
            <a:gdLst>
              <a:gd name="T0" fmla="*/ 6 w 8"/>
              <a:gd name="T1" fmla="*/ 9 h 9"/>
              <a:gd name="T2" fmla="*/ 6 w 8"/>
              <a:gd name="T3" fmla="*/ 7 h 9"/>
              <a:gd name="T4" fmla="*/ 8 w 8"/>
              <a:gd name="T5" fmla="*/ 5 h 9"/>
              <a:gd name="T6" fmla="*/ 8 w 8"/>
              <a:gd name="T7" fmla="*/ 3 h 9"/>
              <a:gd name="T8" fmla="*/ 6 w 8"/>
              <a:gd name="T9" fmla="*/ 2 h 9"/>
              <a:gd name="T10" fmla="*/ 4 w 8"/>
              <a:gd name="T11" fmla="*/ 0 h 9"/>
              <a:gd name="T12" fmla="*/ 2 w 8"/>
              <a:gd name="T13" fmla="*/ 0 h 9"/>
              <a:gd name="T14" fmla="*/ 0 w 8"/>
              <a:gd name="T15" fmla="*/ 2 h 9"/>
              <a:gd name="T16" fmla="*/ 6 w 8"/>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9"/>
              <a:gd name="T29" fmla="*/ 8 w 8"/>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9">
                <a:moveTo>
                  <a:pt x="6" y="9"/>
                </a:moveTo>
                <a:lnTo>
                  <a:pt x="6" y="7"/>
                </a:lnTo>
                <a:lnTo>
                  <a:pt x="8" y="5"/>
                </a:lnTo>
                <a:lnTo>
                  <a:pt x="8" y="3"/>
                </a:lnTo>
                <a:lnTo>
                  <a:pt x="6" y="2"/>
                </a:lnTo>
                <a:lnTo>
                  <a:pt x="4" y="0"/>
                </a:lnTo>
                <a:lnTo>
                  <a:pt x="2" y="0"/>
                </a:lnTo>
                <a:lnTo>
                  <a:pt x="0" y="2"/>
                </a:lnTo>
                <a:lnTo>
                  <a:pt x="6" y="9"/>
                </a:lnTo>
                <a:close/>
              </a:path>
            </a:pathLst>
          </a:custGeom>
          <a:solidFill>
            <a:srgbClr val="000000"/>
          </a:solidFill>
          <a:ln w="9525">
            <a:noFill/>
            <a:round/>
            <a:headEnd/>
            <a:tailEnd/>
          </a:ln>
        </p:spPr>
        <p:txBody>
          <a:bodyPr/>
          <a:lstStyle/>
          <a:p>
            <a:endParaRPr lang="en-US"/>
          </a:p>
        </p:txBody>
      </p:sp>
      <p:sp>
        <p:nvSpPr>
          <p:cNvPr id="33899" name="Freeform 114"/>
          <p:cNvSpPr>
            <a:spLocks/>
          </p:cNvSpPr>
          <p:nvPr/>
        </p:nvSpPr>
        <p:spPr bwMode="auto">
          <a:xfrm>
            <a:off x="4652963" y="3446463"/>
            <a:ext cx="93662" cy="279400"/>
          </a:xfrm>
          <a:custGeom>
            <a:avLst/>
            <a:gdLst>
              <a:gd name="T0" fmla="*/ 0 w 59"/>
              <a:gd name="T1" fmla="*/ 176 h 176"/>
              <a:gd name="T2" fmla="*/ 27 w 59"/>
              <a:gd name="T3" fmla="*/ 91 h 176"/>
              <a:gd name="T4" fmla="*/ 46 w 59"/>
              <a:gd name="T5" fmla="*/ 29 h 176"/>
              <a:gd name="T6" fmla="*/ 54 w 59"/>
              <a:gd name="T7" fmla="*/ 9 h 176"/>
              <a:gd name="T8" fmla="*/ 57 w 59"/>
              <a:gd name="T9" fmla="*/ 4 h 176"/>
              <a:gd name="T10" fmla="*/ 59 w 59"/>
              <a:gd name="T11" fmla="*/ 0 h 176"/>
              <a:gd name="T12" fmla="*/ 0 w 59"/>
              <a:gd name="T13" fmla="*/ 176 h 176"/>
              <a:gd name="T14" fmla="*/ 0 60000 65536"/>
              <a:gd name="T15" fmla="*/ 0 60000 65536"/>
              <a:gd name="T16" fmla="*/ 0 60000 65536"/>
              <a:gd name="T17" fmla="*/ 0 60000 65536"/>
              <a:gd name="T18" fmla="*/ 0 60000 65536"/>
              <a:gd name="T19" fmla="*/ 0 60000 65536"/>
              <a:gd name="T20" fmla="*/ 0 60000 65536"/>
              <a:gd name="T21" fmla="*/ 0 w 59"/>
              <a:gd name="T22" fmla="*/ 0 h 176"/>
              <a:gd name="T23" fmla="*/ 59 w 59"/>
              <a:gd name="T24" fmla="*/ 176 h 1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76">
                <a:moveTo>
                  <a:pt x="0" y="176"/>
                </a:moveTo>
                <a:lnTo>
                  <a:pt x="27" y="91"/>
                </a:lnTo>
                <a:lnTo>
                  <a:pt x="46" y="29"/>
                </a:lnTo>
                <a:lnTo>
                  <a:pt x="54" y="9"/>
                </a:lnTo>
                <a:lnTo>
                  <a:pt x="57" y="4"/>
                </a:lnTo>
                <a:lnTo>
                  <a:pt x="59" y="0"/>
                </a:lnTo>
                <a:lnTo>
                  <a:pt x="0" y="176"/>
                </a:lnTo>
                <a:close/>
              </a:path>
            </a:pathLst>
          </a:custGeom>
          <a:solidFill>
            <a:srgbClr val="FFFFFF"/>
          </a:solidFill>
          <a:ln w="9525">
            <a:noFill/>
            <a:round/>
            <a:headEnd/>
            <a:tailEnd/>
          </a:ln>
        </p:spPr>
        <p:txBody>
          <a:bodyPr/>
          <a:lstStyle/>
          <a:p>
            <a:endParaRPr lang="en-US"/>
          </a:p>
        </p:txBody>
      </p:sp>
      <p:sp>
        <p:nvSpPr>
          <p:cNvPr id="33900" name="Freeform 115"/>
          <p:cNvSpPr>
            <a:spLocks/>
          </p:cNvSpPr>
          <p:nvPr/>
        </p:nvSpPr>
        <p:spPr bwMode="auto">
          <a:xfrm>
            <a:off x="4645025" y="3725863"/>
            <a:ext cx="14288" cy="7937"/>
          </a:xfrm>
          <a:custGeom>
            <a:avLst/>
            <a:gdLst>
              <a:gd name="T0" fmla="*/ 0 w 9"/>
              <a:gd name="T1" fmla="*/ 0 h 5"/>
              <a:gd name="T2" fmla="*/ 0 w 9"/>
              <a:gd name="T3" fmla="*/ 2 h 5"/>
              <a:gd name="T4" fmla="*/ 2 w 9"/>
              <a:gd name="T5" fmla="*/ 4 h 5"/>
              <a:gd name="T6" fmla="*/ 2 w 9"/>
              <a:gd name="T7" fmla="*/ 5 h 5"/>
              <a:gd name="T8" fmla="*/ 3 w 9"/>
              <a:gd name="T9" fmla="*/ 5 h 5"/>
              <a:gd name="T10" fmla="*/ 5 w 9"/>
              <a:gd name="T11" fmla="*/ 5 h 5"/>
              <a:gd name="T12" fmla="*/ 7 w 9"/>
              <a:gd name="T13" fmla="*/ 5 h 5"/>
              <a:gd name="T14" fmla="*/ 9 w 9"/>
              <a:gd name="T15" fmla="*/ 4 h 5"/>
              <a:gd name="T16" fmla="*/ 9 w 9"/>
              <a:gd name="T17" fmla="*/ 2 h 5"/>
              <a:gd name="T18" fmla="*/ 0 w 9"/>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5"/>
              <a:gd name="T32" fmla="*/ 9 w 9"/>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5">
                <a:moveTo>
                  <a:pt x="0" y="0"/>
                </a:moveTo>
                <a:lnTo>
                  <a:pt x="0" y="2"/>
                </a:lnTo>
                <a:lnTo>
                  <a:pt x="2" y="4"/>
                </a:lnTo>
                <a:lnTo>
                  <a:pt x="2" y="5"/>
                </a:lnTo>
                <a:lnTo>
                  <a:pt x="3" y="5"/>
                </a:lnTo>
                <a:lnTo>
                  <a:pt x="5" y="5"/>
                </a:lnTo>
                <a:lnTo>
                  <a:pt x="7" y="5"/>
                </a:lnTo>
                <a:lnTo>
                  <a:pt x="9" y="4"/>
                </a:lnTo>
                <a:lnTo>
                  <a:pt x="9" y="2"/>
                </a:lnTo>
                <a:lnTo>
                  <a:pt x="0" y="0"/>
                </a:lnTo>
                <a:close/>
              </a:path>
            </a:pathLst>
          </a:custGeom>
          <a:solidFill>
            <a:srgbClr val="000000"/>
          </a:solidFill>
          <a:ln w="9525">
            <a:noFill/>
            <a:round/>
            <a:headEnd/>
            <a:tailEnd/>
          </a:ln>
        </p:spPr>
        <p:txBody>
          <a:bodyPr/>
          <a:lstStyle/>
          <a:p>
            <a:endParaRPr lang="en-US"/>
          </a:p>
        </p:txBody>
      </p:sp>
      <p:sp>
        <p:nvSpPr>
          <p:cNvPr id="33901" name="Freeform 116"/>
          <p:cNvSpPr>
            <a:spLocks/>
          </p:cNvSpPr>
          <p:nvPr/>
        </p:nvSpPr>
        <p:spPr bwMode="auto">
          <a:xfrm>
            <a:off x="4645025" y="3441700"/>
            <a:ext cx="104775" cy="287338"/>
          </a:xfrm>
          <a:custGeom>
            <a:avLst/>
            <a:gdLst>
              <a:gd name="T0" fmla="*/ 64 w 66"/>
              <a:gd name="T1" fmla="*/ 0 h 181"/>
              <a:gd name="T2" fmla="*/ 55 w 66"/>
              <a:gd name="T3" fmla="*/ 10 h 181"/>
              <a:gd name="T4" fmla="*/ 46 w 66"/>
              <a:gd name="T5" fmla="*/ 32 h 181"/>
              <a:gd name="T6" fmla="*/ 37 w 66"/>
              <a:gd name="T7" fmla="*/ 58 h 181"/>
              <a:gd name="T8" fmla="*/ 27 w 66"/>
              <a:gd name="T9" fmla="*/ 92 h 181"/>
              <a:gd name="T10" fmla="*/ 18 w 66"/>
              <a:gd name="T11" fmla="*/ 124 h 181"/>
              <a:gd name="T12" fmla="*/ 9 w 66"/>
              <a:gd name="T13" fmla="*/ 151 h 181"/>
              <a:gd name="T14" fmla="*/ 3 w 66"/>
              <a:gd name="T15" fmla="*/ 172 h 181"/>
              <a:gd name="T16" fmla="*/ 0 w 66"/>
              <a:gd name="T17" fmla="*/ 179 h 181"/>
              <a:gd name="T18" fmla="*/ 9 w 66"/>
              <a:gd name="T19" fmla="*/ 181 h 181"/>
              <a:gd name="T20" fmla="*/ 12 w 66"/>
              <a:gd name="T21" fmla="*/ 174 h 181"/>
              <a:gd name="T22" fmla="*/ 18 w 66"/>
              <a:gd name="T23" fmla="*/ 154 h 181"/>
              <a:gd name="T24" fmla="*/ 27 w 66"/>
              <a:gd name="T25" fmla="*/ 126 h 181"/>
              <a:gd name="T26" fmla="*/ 35 w 66"/>
              <a:gd name="T27" fmla="*/ 94 h 181"/>
              <a:gd name="T28" fmla="*/ 46 w 66"/>
              <a:gd name="T29" fmla="*/ 62 h 181"/>
              <a:gd name="T30" fmla="*/ 55 w 66"/>
              <a:gd name="T31" fmla="*/ 33 h 181"/>
              <a:gd name="T32" fmla="*/ 64 w 66"/>
              <a:gd name="T33" fmla="*/ 14 h 181"/>
              <a:gd name="T34" fmla="*/ 66 w 66"/>
              <a:gd name="T35" fmla="*/ 9 h 181"/>
              <a:gd name="T36" fmla="*/ 64 w 66"/>
              <a:gd name="T37" fmla="*/ 0 h 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181"/>
              <a:gd name="T59" fmla="*/ 66 w 66"/>
              <a:gd name="T60" fmla="*/ 181 h 1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181">
                <a:moveTo>
                  <a:pt x="64" y="0"/>
                </a:moveTo>
                <a:lnTo>
                  <a:pt x="55" y="10"/>
                </a:lnTo>
                <a:lnTo>
                  <a:pt x="46" y="32"/>
                </a:lnTo>
                <a:lnTo>
                  <a:pt x="37" y="58"/>
                </a:lnTo>
                <a:lnTo>
                  <a:pt x="27" y="92"/>
                </a:lnTo>
                <a:lnTo>
                  <a:pt x="18" y="124"/>
                </a:lnTo>
                <a:lnTo>
                  <a:pt x="9" y="151"/>
                </a:lnTo>
                <a:lnTo>
                  <a:pt x="3" y="172"/>
                </a:lnTo>
                <a:lnTo>
                  <a:pt x="0" y="179"/>
                </a:lnTo>
                <a:lnTo>
                  <a:pt x="9" y="181"/>
                </a:lnTo>
                <a:lnTo>
                  <a:pt x="12" y="174"/>
                </a:lnTo>
                <a:lnTo>
                  <a:pt x="18" y="154"/>
                </a:lnTo>
                <a:lnTo>
                  <a:pt x="27" y="126"/>
                </a:lnTo>
                <a:lnTo>
                  <a:pt x="35" y="94"/>
                </a:lnTo>
                <a:lnTo>
                  <a:pt x="46" y="62"/>
                </a:lnTo>
                <a:lnTo>
                  <a:pt x="55" y="33"/>
                </a:lnTo>
                <a:lnTo>
                  <a:pt x="64" y="14"/>
                </a:lnTo>
                <a:lnTo>
                  <a:pt x="66" y="9"/>
                </a:lnTo>
                <a:lnTo>
                  <a:pt x="64" y="0"/>
                </a:lnTo>
                <a:close/>
              </a:path>
            </a:pathLst>
          </a:custGeom>
          <a:solidFill>
            <a:srgbClr val="000000"/>
          </a:solidFill>
          <a:ln w="9525">
            <a:noFill/>
            <a:round/>
            <a:headEnd/>
            <a:tailEnd/>
          </a:ln>
        </p:spPr>
        <p:txBody>
          <a:bodyPr/>
          <a:lstStyle/>
          <a:p>
            <a:endParaRPr lang="en-US"/>
          </a:p>
        </p:txBody>
      </p:sp>
      <p:sp>
        <p:nvSpPr>
          <p:cNvPr id="33902" name="Freeform 117"/>
          <p:cNvSpPr>
            <a:spLocks/>
          </p:cNvSpPr>
          <p:nvPr/>
        </p:nvSpPr>
        <p:spPr bwMode="auto">
          <a:xfrm>
            <a:off x="4746625" y="3441700"/>
            <a:ext cx="7938" cy="14288"/>
          </a:xfrm>
          <a:custGeom>
            <a:avLst/>
            <a:gdLst>
              <a:gd name="T0" fmla="*/ 2 w 5"/>
              <a:gd name="T1" fmla="*/ 9 h 9"/>
              <a:gd name="T2" fmla="*/ 4 w 5"/>
              <a:gd name="T3" fmla="*/ 9 h 9"/>
              <a:gd name="T4" fmla="*/ 4 w 5"/>
              <a:gd name="T5" fmla="*/ 7 h 9"/>
              <a:gd name="T6" fmla="*/ 5 w 5"/>
              <a:gd name="T7" fmla="*/ 5 h 9"/>
              <a:gd name="T8" fmla="*/ 5 w 5"/>
              <a:gd name="T9" fmla="*/ 3 h 9"/>
              <a:gd name="T10" fmla="*/ 4 w 5"/>
              <a:gd name="T11" fmla="*/ 1 h 9"/>
              <a:gd name="T12" fmla="*/ 4 w 5"/>
              <a:gd name="T13" fmla="*/ 0 h 9"/>
              <a:gd name="T14" fmla="*/ 2 w 5"/>
              <a:gd name="T15" fmla="*/ 0 h 9"/>
              <a:gd name="T16" fmla="*/ 0 w 5"/>
              <a:gd name="T17" fmla="*/ 0 h 9"/>
              <a:gd name="T18" fmla="*/ 2 w 5"/>
              <a:gd name="T19" fmla="*/ 9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2" y="9"/>
                </a:moveTo>
                <a:lnTo>
                  <a:pt x="4" y="9"/>
                </a:lnTo>
                <a:lnTo>
                  <a:pt x="4" y="7"/>
                </a:lnTo>
                <a:lnTo>
                  <a:pt x="5" y="5"/>
                </a:lnTo>
                <a:lnTo>
                  <a:pt x="5" y="3"/>
                </a:lnTo>
                <a:lnTo>
                  <a:pt x="4" y="1"/>
                </a:lnTo>
                <a:lnTo>
                  <a:pt x="4" y="0"/>
                </a:lnTo>
                <a:lnTo>
                  <a:pt x="2" y="0"/>
                </a:lnTo>
                <a:lnTo>
                  <a:pt x="0" y="0"/>
                </a:lnTo>
                <a:lnTo>
                  <a:pt x="2" y="9"/>
                </a:lnTo>
                <a:close/>
              </a:path>
            </a:pathLst>
          </a:custGeom>
          <a:solidFill>
            <a:srgbClr val="000000"/>
          </a:solidFill>
          <a:ln w="9525">
            <a:noFill/>
            <a:round/>
            <a:headEnd/>
            <a:tailEnd/>
          </a:ln>
        </p:spPr>
        <p:txBody>
          <a:bodyPr/>
          <a:lstStyle/>
          <a:p>
            <a:endParaRPr lang="en-US"/>
          </a:p>
        </p:txBody>
      </p:sp>
      <p:sp>
        <p:nvSpPr>
          <p:cNvPr id="33903" name="Freeform 118"/>
          <p:cNvSpPr>
            <a:spLocks/>
          </p:cNvSpPr>
          <p:nvPr/>
        </p:nvSpPr>
        <p:spPr bwMode="auto">
          <a:xfrm>
            <a:off x="6829425" y="5889625"/>
            <a:ext cx="57150" cy="19050"/>
          </a:xfrm>
          <a:custGeom>
            <a:avLst/>
            <a:gdLst>
              <a:gd name="T0" fmla="*/ 36 w 36"/>
              <a:gd name="T1" fmla="*/ 12 h 12"/>
              <a:gd name="T2" fmla="*/ 34 w 36"/>
              <a:gd name="T3" fmla="*/ 5 h 12"/>
              <a:gd name="T4" fmla="*/ 29 w 36"/>
              <a:gd name="T5" fmla="*/ 2 h 12"/>
              <a:gd name="T6" fmla="*/ 23 w 36"/>
              <a:gd name="T7" fmla="*/ 0 h 12"/>
              <a:gd name="T8" fmla="*/ 16 w 36"/>
              <a:gd name="T9" fmla="*/ 0 h 12"/>
              <a:gd name="T10" fmla="*/ 11 w 36"/>
              <a:gd name="T11" fmla="*/ 0 h 12"/>
              <a:gd name="T12" fmla="*/ 5 w 36"/>
              <a:gd name="T13" fmla="*/ 0 h 12"/>
              <a:gd name="T14" fmla="*/ 2 w 36"/>
              <a:gd name="T15" fmla="*/ 0 h 12"/>
              <a:gd name="T16" fmla="*/ 0 w 36"/>
              <a:gd name="T17" fmla="*/ 0 h 12"/>
              <a:gd name="T18" fmla="*/ 2 w 36"/>
              <a:gd name="T19" fmla="*/ 11 h 12"/>
              <a:gd name="T20" fmla="*/ 4 w 36"/>
              <a:gd name="T21" fmla="*/ 11 h 12"/>
              <a:gd name="T22" fmla="*/ 5 w 36"/>
              <a:gd name="T23" fmla="*/ 11 h 12"/>
              <a:gd name="T24" fmla="*/ 11 w 36"/>
              <a:gd name="T25" fmla="*/ 11 h 12"/>
              <a:gd name="T26" fmla="*/ 16 w 36"/>
              <a:gd name="T27" fmla="*/ 11 h 12"/>
              <a:gd name="T28" fmla="*/ 20 w 36"/>
              <a:gd name="T29" fmla="*/ 11 h 12"/>
              <a:gd name="T30" fmla="*/ 23 w 36"/>
              <a:gd name="T31" fmla="*/ 12 h 12"/>
              <a:gd name="T32" fmla="*/ 25 w 36"/>
              <a:gd name="T33" fmla="*/ 12 h 12"/>
              <a:gd name="T34" fmla="*/ 36 w 36"/>
              <a:gd name="T35" fmla="*/ 12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12"/>
              <a:gd name="T56" fmla="*/ 36 w 36"/>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12">
                <a:moveTo>
                  <a:pt x="36" y="12"/>
                </a:moveTo>
                <a:lnTo>
                  <a:pt x="34" y="5"/>
                </a:lnTo>
                <a:lnTo>
                  <a:pt x="29" y="2"/>
                </a:lnTo>
                <a:lnTo>
                  <a:pt x="23" y="0"/>
                </a:lnTo>
                <a:lnTo>
                  <a:pt x="16" y="0"/>
                </a:lnTo>
                <a:lnTo>
                  <a:pt x="11" y="0"/>
                </a:lnTo>
                <a:lnTo>
                  <a:pt x="5" y="0"/>
                </a:lnTo>
                <a:lnTo>
                  <a:pt x="2" y="0"/>
                </a:lnTo>
                <a:lnTo>
                  <a:pt x="0" y="0"/>
                </a:lnTo>
                <a:lnTo>
                  <a:pt x="2" y="11"/>
                </a:lnTo>
                <a:lnTo>
                  <a:pt x="4" y="11"/>
                </a:lnTo>
                <a:lnTo>
                  <a:pt x="5" y="11"/>
                </a:lnTo>
                <a:lnTo>
                  <a:pt x="11" y="11"/>
                </a:lnTo>
                <a:lnTo>
                  <a:pt x="16" y="11"/>
                </a:lnTo>
                <a:lnTo>
                  <a:pt x="20" y="11"/>
                </a:lnTo>
                <a:lnTo>
                  <a:pt x="23" y="12"/>
                </a:lnTo>
                <a:lnTo>
                  <a:pt x="25" y="12"/>
                </a:lnTo>
                <a:lnTo>
                  <a:pt x="36" y="12"/>
                </a:lnTo>
                <a:close/>
              </a:path>
            </a:pathLst>
          </a:custGeom>
          <a:solidFill>
            <a:srgbClr val="000000"/>
          </a:solidFill>
          <a:ln w="9525">
            <a:noFill/>
            <a:round/>
            <a:headEnd/>
            <a:tailEnd/>
          </a:ln>
        </p:spPr>
        <p:txBody>
          <a:bodyPr/>
          <a:lstStyle/>
          <a:p>
            <a:endParaRPr lang="en-US"/>
          </a:p>
        </p:txBody>
      </p:sp>
      <p:sp>
        <p:nvSpPr>
          <p:cNvPr id="33904" name="Freeform 119"/>
          <p:cNvSpPr>
            <a:spLocks/>
          </p:cNvSpPr>
          <p:nvPr/>
        </p:nvSpPr>
        <p:spPr bwMode="auto">
          <a:xfrm>
            <a:off x="6807200" y="5889625"/>
            <a:ext cx="79375" cy="36513"/>
          </a:xfrm>
          <a:custGeom>
            <a:avLst/>
            <a:gdLst>
              <a:gd name="T0" fmla="*/ 14 w 50"/>
              <a:gd name="T1" fmla="*/ 0 h 23"/>
              <a:gd name="T2" fmla="*/ 12 w 50"/>
              <a:gd name="T3" fmla="*/ 11 h 23"/>
              <a:gd name="T4" fmla="*/ 14 w 50"/>
              <a:gd name="T5" fmla="*/ 11 h 23"/>
              <a:gd name="T6" fmla="*/ 18 w 50"/>
              <a:gd name="T7" fmla="*/ 12 h 23"/>
              <a:gd name="T8" fmla="*/ 21 w 50"/>
              <a:gd name="T9" fmla="*/ 16 h 23"/>
              <a:gd name="T10" fmla="*/ 28 w 50"/>
              <a:gd name="T11" fmla="*/ 19 h 23"/>
              <a:gd name="T12" fmla="*/ 34 w 50"/>
              <a:gd name="T13" fmla="*/ 21 h 23"/>
              <a:gd name="T14" fmla="*/ 39 w 50"/>
              <a:gd name="T15" fmla="*/ 23 h 23"/>
              <a:gd name="T16" fmla="*/ 46 w 50"/>
              <a:gd name="T17" fmla="*/ 19 h 23"/>
              <a:gd name="T18" fmla="*/ 50 w 50"/>
              <a:gd name="T19" fmla="*/ 12 h 23"/>
              <a:gd name="T20" fmla="*/ 39 w 50"/>
              <a:gd name="T21" fmla="*/ 12 h 23"/>
              <a:gd name="T22" fmla="*/ 39 w 50"/>
              <a:gd name="T23" fmla="*/ 11 h 23"/>
              <a:gd name="T24" fmla="*/ 41 w 50"/>
              <a:gd name="T25" fmla="*/ 11 h 23"/>
              <a:gd name="T26" fmla="*/ 37 w 50"/>
              <a:gd name="T27" fmla="*/ 11 h 23"/>
              <a:gd name="T28" fmla="*/ 32 w 50"/>
              <a:gd name="T29" fmla="*/ 9 h 23"/>
              <a:gd name="T30" fmla="*/ 27 w 50"/>
              <a:gd name="T31" fmla="*/ 5 h 23"/>
              <a:gd name="T32" fmla="*/ 23 w 50"/>
              <a:gd name="T33" fmla="*/ 3 h 23"/>
              <a:gd name="T34" fmla="*/ 19 w 50"/>
              <a:gd name="T35" fmla="*/ 2 h 23"/>
              <a:gd name="T36" fmla="*/ 18 w 50"/>
              <a:gd name="T37" fmla="*/ 0 h 23"/>
              <a:gd name="T38" fmla="*/ 16 w 50"/>
              <a:gd name="T39" fmla="*/ 11 h 23"/>
              <a:gd name="T40" fmla="*/ 14 w 50"/>
              <a:gd name="T41" fmla="*/ 0 h 23"/>
              <a:gd name="T42" fmla="*/ 0 w 50"/>
              <a:gd name="T43" fmla="*/ 2 h 23"/>
              <a:gd name="T44" fmla="*/ 12 w 50"/>
              <a:gd name="T45" fmla="*/ 11 h 23"/>
              <a:gd name="T46" fmla="*/ 14 w 50"/>
              <a:gd name="T47" fmla="*/ 0 h 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0"/>
              <a:gd name="T73" fmla="*/ 0 h 23"/>
              <a:gd name="T74" fmla="*/ 50 w 50"/>
              <a:gd name="T75" fmla="*/ 23 h 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0" h="23">
                <a:moveTo>
                  <a:pt x="14" y="0"/>
                </a:moveTo>
                <a:lnTo>
                  <a:pt x="12" y="11"/>
                </a:lnTo>
                <a:lnTo>
                  <a:pt x="14" y="11"/>
                </a:lnTo>
                <a:lnTo>
                  <a:pt x="18" y="12"/>
                </a:lnTo>
                <a:lnTo>
                  <a:pt x="21" y="16"/>
                </a:lnTo>
                <a:lnTo>
                  <a:pt x="28" y="19"/>
                </a:lnTo>
                <a:lnTo>
                  <a:pt x="34" y="21"/>
                </a:lnTo>
                <a:lnTo>
                  <a:pt x="39" y="23"/>
                </a:lnTo>
                <a:lnTo>
                  <a:pt x="46" y="19"/>
                </a:lnTo>
                <a:lnTo>
                  <a:pt x="50" y="12"/>
                </a:lnTo>
                <a:lnTo>
                  <a:pt x="39" y="12"/>
                </a:lnTo>
                <a:lnTo>
                  <a:pt x="39" y="11"/>
                </a:lnTo>
                <a:lnTo>
                  <a:pt x="41" y="11"/>
                </a:lnTo>
                <a:lnTo>
                  <a:pt x="37" y="11"/>
                </a:lnTo>
                <a:lnTo>
                  <a:pt x="32" y="9"/>
                </a:lnTo>
                <a:lnTo>
                  <a:pt x="27" y="5"/>
                </a:lnTo>
                <a:lnTo>
                  <a:pt x="23" y="3"/>
                </a:lnTo>
                <a:lnTo>
                  <a:pt x="19" y="2"/>
                </a:lnTo>
                <a:lnTo>
                  <a:pt x="18" y="0"/>
                </a:lnTo>
                <a:lnTo>
                  <a:pt x="16" y="11"/>
                </a:lnTo>
                <a:lnTo>
                  <a:pt x="14" y="0"/>
                </a:lnTo>
                <a:lnTo>
                  <a:pt x="0" y="2"/>
                </a:lnTo>
                <a:lnTo>
                  <a:pt x="12" y="11"/>
                </a:lnTo>
                <a:lnTo>
                  <a:pt x="14" y="0"/>
                </a:lnTo>
                <a:close/>
              </a:path>
            </a:pathLst>
          </a:custGeom>
          <a:solidFill>
            <a:srgbClr val="000000"/>
          </a:solidFill>
          <a:ln w="9525">
            <a:solidFill>
              <a:srgbClr val="0367A3"/>
            </a:solidFill>
            <a:round/>
            <a:headEnd/>
            <a:tailEnd/>
          </a:ln>
        </p:spPr>
        <p:txBody>
          <a:bodyPr/>
          <a:lstStyle/>
          <a:p>
            <a:endParaRPr lang="en-US"/>
          </a:p>
        </p:txBody>
      </p:sp>
      <p:sp>
        <p:nvSpPr>
          <p:cNvPr id="33905" name="Freeform 120"/>
          <p:cNvSpPr>
            <a:spLocks/>
          </p:cNvSpPr>
          <p:nvPr/>
        </p:nvSpPr>
        <p:spPr bwMode="auto">
          <a:xfrm>
            <a:off x="6811963" y="5991225"/>
            <a:ext cx="50800" cy="39688"/>
          </a:xfrm>
          <a:custGeom>
            <a:avLst/>
            <a:gdLst>
              <a:gd name="T0" fmla="*/ 32 w 32"/>
              <a:gd name="T1" fmla="*/ 23 h 25"/>
              <a:gd name="T2" fmla="*/ 32 w 32"/>
              <a:gd name="T3" fmla="*/ 25 h 25"/>
              <a:gd name="T4" fmla="*/ 32 w 32"/>
              <a:gd name="T5" fmla="*/ 16 h 25"/>
              <a:gd name="T6" fmla="*/ 29 w 32"/>
              <a:gd name="T7" fmla="*/ 10 h 25"/>
              <a:gd name="T8" fmla="*/ 25 w 32"/>
              <a:gd name="T9" fmla="*/ 7 h 25"/>
              <a:gd name="T10" fmla="*/ 18 w 32"/>
              <a:gd name="T11" fmla="*/ 5 h 25"/>
              <a:gd name="T12" fmla="*/ 13 w 32"/>
              <a:gd name="T13" fmla="*/ 2 h 25"/>
              <a:gd name="T14" fmla="*/ 9 w 32"/>
              <a:gd name="T15" fmla="*/ 0 h 25"/>
              <a:gd name="T16" fmla="*/ 6 w 32"/>
              <a:gd name="T17" fmla="*/ 0 h 25"/>
              <a:gd name="T18" fmla="*/ 4 w 32"/>
              <a:gd name="T19" fmla="*/ 0 h 25"/>
              <a:gd name="T20" fmla="*/ 0 w 32"/>
              <a:gd name="T21" fmla="*/ 10 h 25"/>
              <a:gd name="T22" fmla="*/ 2 w 32"/>
              <a:gd name="T23" fmla="*/ 10 h 25"/>
              <a:gd name="T24" fmla="*/ 6 w 32"/>
              <a:gd name="T25" fmla="*/ 12 h 25"/>
              <a:gd name="T26" fmla="*/ 9 w 32"/>
              <a:gd name="T27" fmla="*/ 12 h 25"/>
              <a:gd name="T28" fmla="*/ 15 w 32"/>
              <a:gd name="T29" fmla="*/ 14 h 25"/>
              <a:gd name="T30" fmla="*/ 18 w 32"/>
              <a:gd name="T31" fmla="*/ 18 h 25"/>
              <a:gd name="T32" fmla="*/ 22 w 32"/>
              <a:gd name="T33" fmla="*/ 19 h 25"/>
              <a:gd name="T34" fmla="*/ 32 w 32"/>
              <a:gd name="T35" fmla="*/ 23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25"/>
              <a:gd name="T56" fmla="*/ 32 w 32"/>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25">
                <a:moveTo>
                  <a:pt x="32" y="23"/>
                </a:moveTo>
                <a:lnTo>
                  <a:pt x="32" y="25"/>
                </a:lnTo>
                <a:lnTo>
                  <a:pt x="32" y="16"/>
                </a:lnTo>
                <a:lnTo>
                  <a:pt x="29" y="10"/>
                </a:lnTo>
                <a:lnTo>
                  <a:pt x="25" y="7"/>
                </a:lnTo>
                <a:lnTo>
                  <a:pt x="18" y="5"/>
                </a:lnTo>
                <a:lnTo>
                  <a:pt x="13" y="2"/>
                </a:lnTo>
                <a:lnTo>
                  <a:pt x="9" y="0"/>
                </a:lnTo>
                <a:lnTo>
                  <a:pt x="6" y="0"/>
                </a:lnTo>
                <a:lnTo>
                  <a:pt x="4" y="0"/>
                </a:lnTo>
                <a:lnTo>
                  <a:pt x="0" y="10"/>
                </a:lnTo>
                <a:lnTo>
                  <a:pt x="2" y="10"/>
                </a:lnTo>
                <a:lnTo>
                  <a:pt x="6" y="12"/>
                </a:lnTo>
                <a:lnTo>
                  <a:pt x="9" y="12"/>
                </a:lnTo>
                <a:lnTo>
                  <a:pt x="15" y="14"/>
                </a:lnTo>
                <a:lnTo>
                  <a:pt x="18" y="18"/>
                </a:lnTo>
                <a:lnTo>
                  <a:pt x="22" y="19"/>
                </a:lnTo>
                <a:lnTo>
                  <a:pt x="32" y="23"/>
                </a:lnTo>
                <a:close/>
              </a:path>
            </a:pathLst>
          </a:custGeom>
          <a:solidFill>
            <a:srgbClr val="000000"/>
          </a:solidFill>
          <a:ln w="9525">
            <a:noFill/>
            <a:round/>
            <a:headEnd/>
            <a:tailEnd/>
          </a:ln>
        </p:spPr>
        <p:txBody>
          <a:bodyPr/>
          <a:lstStyle/>
          <a:p>
            <a:endParaRPr lang="en-US"/>
          </a:p>
        </p:txBody>
      </p:sp>
      <p:sp>
        <p:nvSpPr>
          <p:cNvPr id="33906" name="Freeform 121"/>
          <p:cNvSpPr>
            <a:spLocks/>
          </p:cNvSpPr>
          <p:nvPr/>
        </p:nvSpPr>
        <p:spPr bwMode="auto">
          <a:xfrm>
            <a:off x="6792913" y="5984875"/>
            <a:ext cx="69850" cy="53975"/>
          </a:xfrm>
          <a:custGeom>
            <a:avLst/>
            <a:gdLst>
              <a:gd name="T0" fmla="*/ 16 w 44"/>
              <a:gd name="T1" fmla="*/ 4 h 34"/>
              <a:gd name="T2" fmla="*/ 11 w 44"/>
              <a:gd name="T3" fmla="*/ 13 h 34"/>
              <a:gd name="T4" fmla="*/ 14 w 44"/>
              <a:gd name="T5" fmla="*/ 16 h 34"/>
              <a:gd name="T6" fmla="*/ 18 w 44"/>
              <a:gd name="T7" fmla="*/ 22 h 34"/>
              <a:gd name="T8" fmla="*/ 21 w 44"/>
              <a:gd name="T9" fmla="*/ 25 h 34"/>
              <a:gd name="T10" fmla="*/ 27 w 44"/>
              <a:gd name="T11" fmla="*/ 30 h 34"/>
              <a:gd name="T12" fmla="*/ 32 w 44"/>
              <a:gd name="T13" fmla="*/ 32 h 34"/>
              <a:gd name="T14" fmla="*/ 39 w 44"/>
              <a:gd name="T15" fmla="*/ 34 h 34"/>
              <a:gd name="T16" fmla="*/ 44 w 44"/>
              <a:gd name="T17" fmla="*/ 27 h 34"/>
              <a:gd name="T18" fmla="*/ 34 w 44"/>
              <a:gd name="T19" fmla="*/ 23 h 34"/>
              <a:gd name="T20" fmla="*/ 36 w 44"/>
              <a:gd name="T21" fmla="*/ 23 h 34"/>
              <a:gd name="T22" fmla="*/ 36 w 44"/>
              <a:gd name="T23" fmla="*/ 22 h 34"/>
              <a:gd name="T24" fmla="*/ 34 w 44"/>
              <a:gd name="T25" fmla="*/ 20 h 34"/>
              <a:gd name="T26" fmla="*/ 30 w 44"/>
              <a:gd name="T27" fmla="*/ 18 h 34"/>
              <a:gd name="T28" fmla="*/ 25 w 44"/>
              <a:gd name="T29" fmla="*/ 13 h 34"/>
              <a:gd name="T30" fmla="*/ 23 w 44"/>
              <a:gd name="T31" fmla="*/ 9 h 34"/>
              <a:gd name="T32" fmla="*/ 20 w 44"/>
              <a:gd name="T33" fmla="*/ 6 h 34"/>
              <a:gd name="T34" fmla="*/ 12 w 44"/>
              <a:gd name="T35" fmla="*/ 14 h 34"/>
              <a:gd name="T36" fmla="*/ 16 w 44"/>
              <a:gd name="T37" fmla="*/ 4 h 34"/>
              <a:gd name="T38" fmla="*/ 0 w 44"/>
              <a:gd name="T39" fmla="*/ 0 h 34"/>
              <a:gd name="T40" fmla="*/ 11 w 44"/>
              <a:gd name="T41" fmla="*/ 13 h 34"/>
              <a:gd name="T42" fmla="*/ 16 w 44"/>
              <a:gd name="T43" fmla="*/ 4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34"/>
              <a:gd name="T68" fmla="*/ 44 w 44"/>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34">
                <a:moveTo>
                  <a:pt x="16" y="4"/>
                </a:moveTo>
                <a:lnTo>
                  <a:pt x="11" y="13"/>
                </a:lnTo>
                <a:lnTo>
                  <a:pt x="14" y="16"/>
                </a:lnTo>
                <a:lnTo>
                  <a:pt x="18" y="22"/>
                </a:lnTo>
                <a:lnTo>
                  <a:pt x="21" y="25"/>
                </a:lnTo>
                <a:lnTo>
                  <a:pt x="27" y="30"/>
                </a:lnTo>
                <a:lnTo>
                  <a:pt x="32" y="32"/>
                </a:lnTo>
                <a:lnTo>
                  <a:pt x="39" y="34"/>
                </a:lnTo>
                <a:lnTo>
                  <a:pt x="44" y="27"/>
                </a:lnTo>
                <a:lnTo>
                  <a:pt x="34" y="23"/>
                </a:lnTo>
                <a:lnTo>
                  <a:pt x="36" y="23"/>
                </a:lnTo>
                <a:lnTo>
                  <a:pt x="36" y="22"/>
                </a:lnTo>
                <a:lnTo>
                  <a:pt x="34" y="20"/>
                </a:lnTo>
                <a:lnTo>
                  <a:pt x="30" y="18"/>
                </a:lnTo>
                <a:lnTo>
                  <a:pt x="25" y="13"/>
                </a:lnTo>
                <a:lnTo>
                  <a:pt x="23" y="9"/>
                </a:lnTo>
                <a:lnTo>
                  <a:pt x="20" y="6"/>
                </a:lnTo>
                <a:lnTo>
                  <a:pt x="12" y="14"/>
                </a:lnTo>
                <a:lnTo>
                  <a:pt x="16" y="4"/>
                </a:lnTo>
                <a:lnTo>
                  <a:pt x="0" y="0"/>
                </a:lnTo>
                <a:lnTo>
                  <a:pt x="11" y="13"/>
                </a:lnTo>
                <a:lnTo>
                  <a:pt x="16" y="4"/>
                </a:lnTo>
                <a:close/>
              </a:path>
            </a:pathLst>
          </a:custGeom>
          <a:solidFill>
            <a:srgbClr val="000000"/>
          </a:solidFill>
          <a:ln w="9525">
            <a:solidFill>
              <a:srgbClr val="0367A3"/>
            </a:solidFill>
            <a:round/>
            <a:headEnd/>
            <a:tailEnd/>
          </a:ln>
        </p:spPr>
        <p:txBody>
          <a:bodyPr/>
          <a:lstStyle/>
          <a:p>
            <a:endParaRPr lang="en-US"/>
          </a:p>
        </p:txBody>
      </p:sp>
      <p:sp>
        <p:nvSpPr>
          <p:cNvPr id="33907" name="Freeform 122"/>
          <p:cNvSpPr>
            <a:spLocks/>
          </p:cNvSpPr>
          <p:nvPr/>
        </p:nvSpPr>
        <p:spPr bwMode="auto">
          <a:xfrm>
            <a:off x="6673850" y="2265363"/>
            <a:ext cx="898525" cy="61912"/>
          </a:xfrm>
          <a:custGeom>
            <a:avLst/>
            <a:gdLst>
              <a:gd name="T0" fmla="*/ 0 w 566"/>
              <a:gd name="T1" fmla="*/ 11 h 39"/>
              <a:gd name="T2" fmla="*/ 23 w 566"/>
              <a:gd name="T3" fmla="*/ 11 h 39"/>
              <a:gd name="T4" fmla="*/ 82 w 566"/>
              <a:gd name="T5" fmla="*/ 11 h 39"/>
              <a:gd name="T6" fmla="*/ 168 w 566"/>
              <a:gd name="T7" fmla="*/ 11 h 39"/>
              <a:gd name="T8" fmla="*/ 265 w 566"/>
              <a:gd name="T9" fmla="*/ 15 h 39"/>
              <a:gd name="T10" fmla="*/ 367 w 566"/>
              <a:gd name="T11" fmla="*/ 18 h 39"/>
              <a:gd name="T12" fmla="*/ 458 w 566"/>
              <a:gd name="T13" fmla="*/ 24 h 39"/>
              <a:gd name="T14" fmla="*/ 495 w 566"/>
              <a:gd name="T15" fmla="*/ 25 h 39"/>
              <a:gd name="T16" fmla="*/ 527 w 566"/>
              <a:gd name="T17" fmla="*/ 31 h 39"/>
              <a:gd name="T18" fmla="*/ 550 w 566"/>
              <a:gd name="T19" fmla="*/ 34 h 39"/>
              <a:gd name="T20" fmla="*/ 563 w 566"/>
              <a:gd name="T21" fmla="*/ 39 h 39"/>
              <a:gd name="T22" fmla="*/ 566 w 566"/>
              <a:gd name="T23" fmla="*/ 31 h 39"/>
              <a:gd name="T24" fmla="*/ 552 w 566"/>
              <a:gd name="T25" fmla="*/ 25 h 39"/>
              <a:gd name="T26" fmla="*/ 529 w 566"/>
              <a:gd name="T27" fmla="*/ 22 h 39"/>
              <a:gd name="T28" fmla="*/ 497 w 566"/>
              <a:gd name="T29" fmla="*/ 16 h 39"/>
              <a:gd name="T30" fmla="*/ 458 w 566"/>
              <a:gd name="T31" fmla="*/ 13 h 39"/>
              <a:gd name="T32" fmla="*/ 367 w 566"/>
              <a:gd name="T33" fmla="*/ 8 h 39"/>
              <a:gd name="T34" fmla="*/ 265 w 566"/>
              <a:gd name="T35" fmla="*/ 6 h 39"/>
              <a:gd name="T36" fmla="*/ 168 w 566"/>
              <a:gd name="T37" fmla="*/ 2 h 39"/>
              <a:gd name="T38" fmla="*/ 82 w 566"/>
              <a:gd name="T39" fmla="*/ 2 h 39"/>
              <a:gd name="T40" fmla="*/ 23 w 566"/>
              <a:gd name="T41" fmla="*/ 0 h 39"/>
              <a:gd name="T42" fmla="*/ 0 w 566"/>
              <a:gd name="T43" fmla="*/ 0 h 39"/>
              <a:gd name="T44" fmla="*/ 0 w 566"/>
              <a:gd name="T45" fmla="*/ 11 h 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6"/>
              <a:gd name="T70" fmla="*/ 0 h 39"/>
              <a:gd name="T71" fmla="*/ 566 w 566"/>
              <a:gd name="T72" fmla="*/ 39 h 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6" h="39">
                <a:moveTo>
                  <a:pt x="0" y="11"/>
                </a:moveTo>
                <a:lnTo>
                  <a:pt x="23" y="11"/>
                </a:lnTo>
                <a:lnTo>
                  <a:pt x="82" y="11"/>
                </a:lnTo>
                <a:lnTo>
                  <a:pt x="168" y="11"/>
                </a:lnTo>
                <a:lnTo>
                  <a:pt x="265" y="15"/>
                </a:lnTo>
                <a:lnTo>
                  <a:pt x="367" y="18"/>
                </a:lnTo>
                <a:lnTo>
                  <a:pt x="458" y="24"/>
                </a:lnTo>
                <a:lnTo>
                  <a:pt x="495" y="25"/>
                </a:lnTo>
                <a:lnTo>
                  <a:pt x="527" y="31"/>
                </a:lnTo>
                <a:lnTo>
                  <a:pt x="550" y="34"/>
                </a:lnTo>
                <a:lnTo>
                  <a:pt x="563" y="39"/>
                </a:lnTo>
                <a:lnTo>
                  <a:pt x="566" y="31"/>
                </a:lnTo>
                <a:lnTo>
                  <a:pt x="552" y="25"/>
                </a:lnTo>
                <a:lnTo>
                  <a:pt x="529" y="22"/>
                </a:lnTo>
                <a:lnTo>
                  <a:pt x="497" y="16"/>
                </a:lnTo>
                <a:lnTo>
                  <a:pt x="458" y="13"/>
                </a:lnTo>
                <a:lnTo>
                  <a:pt x="367" y="8"/>
                </a:lnTo>
                <a:lnTo>
                  <a:pt x="265" y="6"/>
                </a:lnTo>
                <a:lnTo>
                  <a:pt x="168" y="2"/>
                </a:lnTo>
                <a:lnTo>
                  <a:pt x="82" y="2"/>
                </a:lnTo>
                <a:lnTo>
                  <a:pt x="23" y="0"/>
                </a:lnTo>
                <a:lnTo>
                  <a:pt x="0" y="0"/>
                </a:lnTo>
                <a:lnTo>
                  <a:pt x="0" y="11"/>
                </a:lnTo>
                <a:close/>
              </a:path>
            </a:pathLst>
          </a:custGeom>
          <a:solidFill>
            <a:srgbClr val="000000"/>
          </a:solidFill>
          <a:ln w="9525">
            <a:noFill/>
            <a:round/>
            <a:headEnd/>
            <a:tailEnd/>
          </a:ln>
        </p:spPr>
        <p:txBody>
          <a:bodyPr/>
          <a:lstStyle/>
          <a:p>
            <a:endParaRPr lang="en-US"/>
          </a:p>
        </p:txBody>
      </p:sp>
      <p:sp>
        <p:nvSpPr>
          <p:cNvPr id="33908" name="Freeform 123"/>
          <p:cNvSpPr>
            <a:spLocks/>
          </p:cNvSpPr>
          <p:nvPr/>
        </p:nvSpPr>
        <p:spPr bwMode="auto">
          <a:xfrm>
            <a:off x="7724775" y="2344738"/>
            <a:ext cx="180975" cy="98425"/>
          </a:xfrm>
          <a:custGeom>
            <a:avLst/>
            <a:gdLst>
              <a:gd name="T0" fmla="*/ 114 w 114"/>
              <a:gd name="T1" fmla="*/ 57 h 62"/>
              <a:gd name="T2" fmla="*/ 105 w 114"/>
              <a:gd name="T3" fmla="*/ 50 h 62"/>
              <a:gd name="T4" fmla="*/ 93 w 114"/>
              <a:gd name="T5" fmla="*/ 41 h 62"/>
              <a:gd name="T6" fmla="*/ 75 w 114"/>
              <a:gd name="T7" fmla="*/ 32 h 62"/>
              <a:gd name="T8" fmla="*/ 56 w 114"/>
              <a:gd name="T9" fmla="*/ 23 h 62"/>
              <a:gd name="T10" fmla="*/ 38 w 114"/>
              <a:gd name="T11" fmla="*/ 14 h 62"/>
              <a:gd name="T12" fmla="*/ 20 w 114"/>
              <a:gd name="T13" fmla="*/ 7 h 62"/>
              <a:gd name="T14" fmla="*/ 9 w 114"/>
              <a:gd name="T15" fmla="*/ 2 h 62"/>
              <a:gd name="T16" fmla="*/ 4 w 114"/>
              <a:gd name="T17" fmla="*/ 0 h 62"/>
              <a:gd name="T18" fmla="*/ 0 w 114"/>
              <a:gd name="T19" fmla="*/ 7 h 62"/>
              <a:gd name="T20" fmla="*/ 6 w 114"/>
              <a:gd name="T21" fmla="*/ 9 h 62"/>
              <a:gd name="T22" fmla="*/ 16 w 114"/>
              <a:gd name="T23" fmla="*/ 14 h 62"/>
              <a:gd name="T24" fmla="*/ 32 w 114"/>
              <a:gd name="T25" fmla="*/ 23 h 62"/>
              <a:gd name="T26" fmla="*/ 52 w 114"/>
              <a:gd name="T27" fmla="*/ 32 h 62"/>
              <a:gd name="T28" fmla="*/ 72 w 114"/>
              <a:gd name="T29" fmla="*/ 41 h 62"/>
              <a:gd name="T30" fmla="*/ 88 w 114"/>
              <a:gd name="T31" fmla="*/ 50 h 62"/>
              <a:gd name="T32" fmla="*/ 102 w 114"/>
              <a:gd name="T33" fmla="*/ 57 h 62"/>
              <a:gd name="T34" fmla="*/ 107 w 114"/>
              <a:gd name="T35" fmla="*/ 62 h 62"/>
              <a:gd name="T36" fmla="*/ 114 w 114"/>
              <a:gd name="T37" fmla="*/ 57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62"/>
              <a:gd name="T59" fmla="*/ 114 w 114"/>
              <a:gd name="T60" fmla="*/ 62 h 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62">
                <a:moveTo>
                  <a:pt x="114" y="57"/>
                </a:moveTo>
                <a:lnTo>
                  <a:pt x="105" y="50"/>
                </a:lnTo>
                <a:lnTo>
                  <a:pt x="93" y="41"/>
                </a:lnTo>
                <a:lnTo>
                  <a:pt x="75" y="32"/>
                </a:lnTo>
                <a:lnTo>
                  <a:pt x="56" y="23"/>
                </a:lnTo>
                <a:lnTo>
                  <a:pt x="38" y="14"/>
                </a:lnTo>
                <a:lnTo>
                  <a:pt x="20" y="7"/>
                </a:lnTo>
                <a:lnTo>
                  <a:pt x="9" y="2"/>
                </a:lnTo>
                <a:lnTo>
                  <a:pt x="4" y="0"/>
                </a:lnTo>
                <a:lnTo>
                  <a:pt x="0" y="7"/>
                </a:lnTo>
                <a:lnTo>
                  <a:pt x="6" y="9"/>
                </a:lnTo>
                <a:lnTo>
                  <a:pt x="16" y="14"/>
                </a:lnTo>
                <a:lnTo>
                  <a:pt x="32" y="23"/>
                </a:lnTo>
                <a:lnTo>
                  <a:pt x="52" y="32"/>
                </a:lnTo>
                <a:lnTo>
                  <a:pt x="72" y="41"/>
                </a:lnTo>
                <a:lnTo>
                  <a:pt x="88" y="50"/>
                </a:lnTo>
                <a:lnTo>
                  <a:pt x="102" y="57"/>
                </a:lnTo>
                <a:lnTo>
                  <a:pt x="107" y="62"/>
                </a:lnTo>
                <a:lnTo>
                  <a:pt x="114" y="57"/>
                </a:lnTo>
                <a:close/>
              </a:path>
            </a:pathLst>
          </a:custGeom>
          <a:solidFill>
            <a:srgbClr val="000000"/>
          </a:solidFill>
          <a:ln w="9525">
            <a:noFill/>
            <a:round/>
            <a:headEnd/>
            <a:tailEnd/>
          </a:ln>
        </p:spPr>
        <p:txBody>
          <a:bodyPr/>
          <a:lstStyle/>
          <a:p>
            <a:endParaRPr lang="en-US"/>
          </a:p>
        </p:txBody>
      </p:sp>
      <p:sp>
        <p:nvSpPr>
          <p:cNvPr id="33909" name="Freeform 124"/>
          <p:cNvSpPr>
            <a:spLocks/>
          </p:cNvSpPr>
          <p:nvPr/>
        </p:nvSpPr>
        <p:spPr bwMode="auto">
          <a:xfrm>
            <a:off x="6713538" y="2265363"/>
            <a:ext cx="952500" cy="166687"/>
          </a:xfrm>
          <a:custGeom>
            <a:avLst/>
            <a:gdLst>
              <a:gd name="T0" fmla="*/ 600 w 600"/>
              <a:gd name="T1" fmla="*/ 98 h 105"/>
              <a:gd name="T2" fmla="*/ 566 w 600"/>
              <a:gd name="T3" fmla="*/ 89 h 105"/>
              <a:gd name="T4" fmla="*/ 493 w 600"/>
              <a:gd name="T5" fmla="*/ 77 h 105"/>
              <a:gd name="T6" fmla="*/ 397 w 600"/>
              <a:gd name="T7" fmla="*/ 61 h 105"/>
              <a:gd name="T8" fmla="*/ 290 w 600"/>
              <a:gd name="T9" fmla="*/ 43 h 105"/>
              <a:gd name="T10" fmla="*/ 183 w 600"/>
              <a:gd name="T11" fmla="*/ 27 h 105"/>
              <a:gd name="T12" fmla="*/ 91 w 600"/>
              <a:gd name="T13" fmla="*/ 15 h 105"/>
              <a:gd name="T14" fmla="*/ 27 w 600"/>
              <a:gd name="T15" fmla="*/ 4 h 105"/>
              <a:gd name="T16" fmla="*/ 2 w 600"/>
              <a:gd name="T17" fmla="*/ 0 h 105"/>
              <a:gd name="T18" fmla="*/ 0 w 600"/>
              <a:gd name="T19" fmla="*/ 11 h 105"/>
              <a:gd name="T20" fmla="*/ 25 w 600"/>
              <a:gd name="T21" fmla="*/ 15 h 105"/>
              <a:gd name="T22" fmla="*/ 91 w 600"/>
              <a:gd name="T23" fmla="*/ 24 h 105"/>
              <a:gd name="T24" fmla="*/ 182 w 600"/>
              <a:gd name="T25" fmla="*/ 38 h 105"/>
              <a:gd name="T26" fmla="*/ 288 w 600"/>
              <a:gd name="T27" fmla="*/ 54 h 105"/>
              <a:gd name="T28" fmla="*/ 395 w 600"/>
              <a:gd name="T29" fmla="*/ 70 h 105"/>
              <a:gd name="T30" fmla="*/ 493 w 600"/>
              <a:gd name="T31" fmla="*/ 86 h 105"/>
              <a:gd name="T32" fmla="*/ 564 w 600"/>
              <a:gd name="T33" fmla="*/ 98 h 105"/>
              <a:gd name="T34" fmla="*/ 597 w 600"/>
              <a:gd name="T35" fmla="*/ 105 h 105"/>
              <a:gd name="T36" fmla="*/ 600 w 600"/>
              <a:gd name="T37" fmla="*/ 98 h 1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0"/>
              <a:gd name="T58" fmla="*/ 0 h 105"/>
              <a:gd name="T59" fmla="*/ 600 w 600"/>
              <a:gd name="T60" fmla="*/ 105 h 1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0" h="105">
                <a:moveTo>
                  <a:pt x="600" y="98"/>
                </a:moveTo>
                <a:lnTo>
                  <a:pt x="566" y="89"/>
                </a:lnTo>
                <a:lnTo>
                  <a:pt x="493" y="77"/>
                </a:lnTo>
                <a:lnTo>
                  <a:pt x="397" y="61"/>
                </a:lnTo>
                <a:lnTo>
                  <a:pt x="290" y="43"/>
                </a:lnTo>
                <a:lnTo>
                  <a:pt x="183" y="27"/>
                </a:lnTo>
                <a:lnTo>
                  <a:pt x="91" y="15"/>
                </a:lnTo>
                <a:lnTo>
                  <a:pt x="27" y="4"/>
                </a:lnTo>
                <a:lnTo>
                  <a:pt x="2" y="0"/>
                </a:lnTo>
                <a:lnTo>
                  <a:pt x="0" y="11"/>
                </a:lnTo>
                <a:lnTo>
                  <a:pt x="25" y="15"/>
                </a:lnTo>
                <a:lnTo>
                  <a:pt x="91" y="24"/>
                </a:lnTo>
                <a:lnTo>
                  <a:pt x="182" y="38"/>
                </a:lnTo>
                <a:lnTo>
                  <a:pt x="288" y="54"/>
                </a:lnTo>
                <a:lnTo>
                  <a:pt x="395" y="70"/>
                </a:lnTo>
                <a:lnTo>
                  <a:pt x="493" y="86"/>
                </a:lnTo>
                <a:lnTo>
                  <a:pt x="564" y="98"/>
                </a:lnTo>
                <a:lnTo>
                  <a:pt x="597" y="105"/>
                </a:lnTo>
                <a:lnTo>
                  <a:pt x="600" y="98"/>
                </a:lnTo>
                <a:close/>
              </a:path>
            </a:pathLst>
          </a:custGeom>
          <a:solidFill>
            <a:srgbClr val="000000"/>
          </a:solidFill>
          <a:ln w="9525">
            <a:noFill/>
            <a:round/>
            <a:headEnd/>
            <a:tailEnd/>
          </a:ln>
        </p:spPr>
        <p:txBody>
          <a:bodyPr/>
          <a:lstStyle/>
          <a:p>
            <a:endParaRPr lang="en-US"/>
          </a:p>
        </p:txBody>
      </p:sp>
      <p:sp>
        <p:nvSpPr>
          <p:cNvPr id="33910" name="Freeform 125"/>
          <p:cNvSpPr>
            <a:spLocks/>
          </p:cNvSpPr>
          <p:nvPr/>
        </p:nvSpPr>
        <p:spPr bwMode="auto">
          <a:xfrm>
            <a:off x="6996113" y="2336800"/>
            <a:ext cx="684212" cy="242888"/>
          </a:xfrm>
          <a:custGeom>
            <a:avLst/>
            <a:gdLst>
              <a:gd name="T0" fmla="*/ 431 w 431"/>
              <a:gd name="T1" fmla="*/ 145 h 153"/>
              <a:gd name="T2" fmla="*/ 422 w 431"/>
              <a:gd name="T3" fmla="*/ 140 h 153"/>
              <a:gd name="T4" fmla="*/ 406 w 431"/>
              <a:gd name="T5" fmla="*/ 133 h 153"/>
              <a:gd name="T6" fmla="*/ 383 w 431"/>
              <a:gd name="T7" fmla="*/ 124 h 153"/>
              <a:gd name="T8" fmla="*/ 354 w 431"/>
              <a:gd name="T9" fmla="*/ 114 h 153"/>
              <a:gd name="T10" fmla="*/ 285 w 431"/>
              <a:gd name="T11" fmla="*/ 90 h 153"/>
              <a:gd name="T12" fmla="*/ 208 w 431"/>
              <a:gd name="T13" fmla="*/ 64 h 153"/>
              <a:gd name="T14" fmla="*/ 132 w 431"/>
              <a:gd name="T15" fmla="*/ 41 h 153"/>
              <a:gd name="T16" fmla="*/ 66 w 431"/>
              <a:gd name="T17" fmla="*/ 19 h 153"/>
              <a:gd name="T18" fmla="*/ 21 w 431"/>
              <a:gd name="T19" fmla="*/ 5 h 153"/>
              <a:gd name="T20" fmla="*/ 4 w 431"/>
              <a:gd name="T21" fmla="*/ 0 h 153"/>
              <a:gd name="T22" fmla="*/ 0 w 431"/>
              <a:gd name="T23" fmla="*/ 9 h 153"/>
              <a:gd name="T24" fmla="*/ 18 w 431"/>
              <a:gd name="T25" fmla="*/ 14 h 153"/>
              <a:gd name="T26" fmla="*/ 64 w 431"/>
              <a:gd name="T27" fmla="*/ 28 h 153"/>
              <a:gd name="T28" fmla="*/ 130 w 431"/>
              <a:gd name="T29" fmla="*/ 50 h 153"/>
              <a:gd name="T30" fmla="*/ 205 w 431"/>
              <a:gd name="T31" fmla="*/ 73 h 153"/>
              <a:gd name="T32" fmla="*/ 283 w 431"/>
              <a:gd name="T33" fmla="*/ 98 h 153"/>
              <a:gd name="T34" fmla="*/ 351 w 431"/>
              <a:gd name="T35" fmla="*/ 122 h 153"/>
              <a:gd name="T36" fmla="*/ 379 w 431"/>
              <a:gd name="T37" fmla="*/ 131 h 153"/>
              <a:gd name="T38" fmla="*/ 402 w 431"/>
              <a:gd name="T39" fmla="*/ 142 h 153"/>
              <a:gd name="T40" fmla="*/ 419 w 431"/>
              <a:gd name="T41" fmla="*/ 149 h 153"/>
              <a:gd name="T42" fmla="*/ 426 w 431"/>
              <a:gd name="T43" fmla="*/ 153 h 153"/>
              <a:gd name="T44" fmla="*/ 431 w 431"/>
              <a:gd name="T45" fmla="*/ 145 h 15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1"/>
              <a:gd name="T70" fmla="*/ 0 h 153"/>
              <a:gd name="T71" fmla="*/ 431 w 431"/>
              <a:gd name="T72" fmla="*/ 153 h 15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1" h="153">
                <a:moveTo>
                  <a:pt x="431" y="145"/>
                </a:moveTo>
                <a:lnTo>
                  <a:pt x="422" y="140"/>
                </a:lnTo>
                <a:lnTo>
                  <a:pt x="406" y="133"/>
                </a:lnTo>
                <a:lnTo>
                  <a:pt x="383" y="124"/>
                </a:lnTo>
                <a:lnTo>
                  <a:pt x="354" y="114"/>
                </a:lnTo>
                <a:lnTo>
                  <a:pt x="285" y="90"/>
                </a:lnTo>
                <a:lnTo>
                  <a:pt x="208" y="64"/>
                </a:lnTo>
                <a:lnTo>
                  <a:pt x="132" y="41"/>
                </a:lnTo>
                <a:lnTo>
                  <a:pt x="66" y="19"/>
                </a:lnTo>
                <a:lnTo>
                  <a:pt x="21" y="5"/>
                </a:lnTo>
                <a:lnTo>
                  <a:pt x="4" y="0"/>
                </a:lnTo>
                <a:lnTo>
                  <a:pt x="0" y="9"/>
                </a:lnTo>
                <a:lnTo>
                  <a:pt x="18" y="14"/>
                </a:lnTo>
                <a:lnTo>
                  <a:pt x="64" y="28"/>
                </a:lnTo>
                <a:lnTo>
                  <a:pt x="130" y="50"/>
                </a:lnTo>
                <a:lnTo>
                  <a:pt x="205" y="73"/>
                </a:lnTo>
                <a:lnTo>
                  <a:pt x="283" y="98"/>
                </a:lnTo>
                <a:lnTo>
                  <a:pt x="351" y="122"/>
                </a:lnTo>
                <a:lnTo>
                  <a:pt x="379" y="131"/>
                </a:lnTo>
                <a:lnTo>
                  <a:pt x="402" y="142"/>
                </a:lnTo>
                <a:lnTo>
                  <a:pt x="419" y="149"/>
                </a:lnTo>
                <a:lnTo>
                  <a:pt x="426" y="153"/>
                </a:lnTo>
                <a:lnTo>
                  <a:pt x="431" y="145"/>
                </a:lnTo>
                <a:close/>
              </a:path>
            </a:pathLst>
          </a:custGeom>
          <a:solidFill>
            <a:srgbClr val="000000"/>
          </a:solidFill>
          <a:ln w="9525">
            <a:noFill/>
            <a:round/>
            <a:headEnd/>
            <a:tailEnd/>
          </a:ln>
        </p:spPr>
        <p:txBody>
          <a:bodyPr/>
          <a:lstStyle/>
          <a:p>
            <a:endParaRPr lang="en-US"/>
          </a:p>
        </p:txBody>
      </p:sp>
      <p:sp>
        <p:nvSpPr>
          <p:cNvPr id="33911" name="Freeform 126"/>
          <p:cNvSpPr>
            <a:spLocks/>
          </p:cNvSpPr>
          <p:nvPr/>
        </p:nvSpPr>
        <p:spPr bwMode="auto">
          <a:xfrm>
            <a:off x="7250113" y="2366963"/>
            <a:ext cx="354012" cy="125412"/>
          </a:xfrm>
          <a:custGeom>
            <a:avLst/>
            <a:gdLst>
              <a:gd name="T0" fmla="*/ 223 w 223"/>
              <a:gd name="T1" fmla="*/ 71 h 79"/>
              <a:gd name="T2" fmla="*/ 209 w 223"/>
              <a:gd name="T3" fmla="*/ 64 h 79"/>
              <a:gd name="T4" fmla="*/ 182 w 223"/>
              <a:gd name="T5" fmla="*/ 55 h 79"/>
              <a:gd name="T6" fmla="*/ 148 w 223"/>
              <a:gd name="T7" fmla="*/ 43 h 79"/>
              <a:gd name="T8" fmla="*/ 107 w 223"/>
              <a:gd name="T9" fmla="*/ 31 h 79"/>
              <a:gd name="T10" fmla="*/ 68 w 223"/>
              <a:gd name="T11" fmla="*/ 20 h 79"/>
              <a:gd name="T12" fmla="*/ 36 w 223"/>
              <a:gd name="T13" fmla="*/ 9 h 79"/>
              <a:gd name="T14" fmla="*/ 11 w 223"/>
              <a:gd name="T15" fmla="*/ 2 h 79"/>
              <a:gd name="T16" fmla="*/ 2 w 223"/>
              <a:gd name="T17" fmla="*/ 0 h 79"/>
              <a:gd name="T18" fmla="*/ 0 w 223"/>
              <a:gd name="T19" fmla="*/ 9 h 79"/>
              <a:gd name="T20" fmla="*/ 9 w 223"/>
              <a:gd name="T21" fmla="*/ 11 h 79"/>
              <a:gd name="T22" fmla="*/ 32 w 223"/>
              <a:gd name="T23" fmla="*/ 18 h 79"/>
              <a:gd name="T24" fmla="*/ 66 w 223"/>
              <a:gd name="T25" fmla="*/ 29 h 79"/>
              <a:gd name="T26" fmla="*/ 105 w 223"/>
              <a:gd name="T27" fmla="*/ 39 h 79"/>
              <a:gd name="T28" fmla="*/ 145 w 223"/>
              <a:gd name="T29" fmla="*/ 52 h 79"/>
              <a:gd name="T30" fmla="*/ 180 w 223"/>
              <a:gd name="T31" fmla="*/ 64 h 79"/>
              <a:gd name="T32" fmla="*/ 205 w 223"/>
              <a:gd name="T33" fmla="*/ 73 h 79"/>
              <a:gd name="T34" fmla="*/ 218 w 223"/>
              <a:gd name="T35" fmla="*/ 79 h 79"/>
              <a:gd name="T36" fmla="*/ 223 w 223"/>
              <a:gd name="T37" fmla="*/ 71 h 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79"/>
              <a:gd name="T59" fmla="*/ 223 w 223"/>
              <a:gd name="T60" fmla="*/ 79 h 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79">
                <a:moveTo>
                  <a:pt x="223" y="71"/>
                </a:moveTo>
                <a:lnTo>
                  <a:pt x="209" y="64"/>
                </a:lnTo>
                <a:lnTo>
                  <a:pt x="182" y="55"/>
                </a:lnTo>
                <a:lnTo>
                  <a:pt x="148" y="43"/>
                </a:lnTo>
                <a:lnTo>
                  <a:pt x="107" y="31"/>
                </a:lnTo>
                <a:lnTo>
                  <a:pt x="68" y="20"/>
                </a:lnTo>
                <a:lnTo>
                  <a:pt x="36" y="9"/>
                </a:lnTo>
                <a:lnTo>
                  <a:pt x="11" y="2"/>
                </a:lnTo>
                <a:lnTo>
                  <a:pt x="2" y="0"/>
                </a:lnTo>
                <a:lnTo>
                  <a:pt x="0" y="9"/>
                </a:lnTo>
                <a:lnTo>
                  <a:pt x="9" y="11"/>
                </a:lnTo>
                <a:lnTo>
                  <a:pt x="32" y="18"/>
                </a:lnTo>
                <a:lnTo>
                  <a:pt x="66" y="29"/>
                </a:lnTo>
                <a:lnTo>
                  <a:pt x="105" y="39"/>
                </a:lnTo>
                <a:lnTo>
                  <a:pt x="145" y="52"/>
                </a:lnTo>
                <a:lnTo>
                  <a:pt x="180" y="64"/>
                </a:lnTo>
                <a:lnTo>
                  <a:pt x="205" y="73"/>
                </a:lnTo>
                <a:lnTo>
                  <a:pt x="218" y="79"/>
                </a:lnTo>
                <a:lnTo>
                  <a:pt x="223" y="71"/>
                </a:lnTo>
                <a:close/>
              </a:path>
            </a:pathLst>
          </a:custGeom>
          <a:solidFill>
            <a:srgbClr val="000000"/>
          </a:solidFill>
          <a:ln w="9525">
            <a:noFill/>
            <a:round/>
            <a:headEnd/>
            <a:tailEnd/>
          </a:ln>
        </p:spPr>
        <p:txBody>
          <a:bodyPr/>
          <a:lstStyle/>
          <a:p>
            <a:endParaRPr lang="en-US"/>
          </a:p>
        </p:txBody>
      </p:sp>
      <p:sp>
        <p:nvSpPr>
          <p:cNvPr id="33912" name="Freeform 127"/>
          <p:cNvSpPr>
            <a:spLocks/>
          </p:cNvSpPr>
          <p:nvPr/>
        </p:nvSpPr>
        <p:spPr bwMode="auto">
          <a:xfrm>
            <a:off x="6713538" y="2297113"/>
            <a:ext cx="774700" cy="334962"/>
          </a:xfrm>
          <a:custGeom>
            <a:avLst/>
            <a:gdLst>
              <a:gd name="T0" fmla="*/ 488 w 488"/>
              <a:gd name="T1" fmla="*/ 204 h 211"/>
              <a:gd name="T2" fmla="*/ 477 w 488"/>
              <a:gd name="T3" fmla="*/ 197 h 211"/>
              <a:gd name="T4" fmla="*/ 459 w 488"/>
              <a:gd name="T5" fmla="*/ 188 h 211"/>
              <a:gd name="T6" fmla="*/ 434 w 488"/>
              <a:gd name="T7" fmla="*/ 176 h 211"/>
              <a:gd name="T8" fmla="*/ 402 w 488"/>
              <a:gd name="T9" fmla="*/ 162 h 211"/>
              <a:gd name="T10" fmla="*/ 324 w 488"/>
              <a:gd name="T11" fmla="*/ 130 h 211"/>
              <a:gd name="T12" fmla="*/ 237 w 488"/>
              <a:gd name="T13" fmla="*/ 94 h 211"/>
              <a:gd name="T14" fmla="*/ 151 w 488"/>
              <a:gd name="T15" fmla="*/ 59 h 211"/>
              <a:gd name="T16" fmla="*/ 77 w 488"/>
              <a:gd name="T17" fmla="*/ 28 h 211"/>
              <a:gd name="T18" fmla="*/ 23 w 488"/>
              <a:gd name="T19" fmla="*/ 9 h 211"/>
              <a:gd name="T20" fmla="*/ 4 w 488"/>
              <a:gd name="T21" fmla="*/ 0 h 211"/>
              <a:gd name="T22" fmla="*/ 0 w 488"/>
              <a:gd name="T23" fmla="*/ 9 h 211"/>
              <a:gd name="T24" fmla="*/ 20 w 488"/>
              <a:gd name="T25" fmla="*/ 16 h 211"/>
              <a:gd name="T26" fmla="*/ 73 w 488"/>
              <a:gd name="T27" fmla="*/ 37 h 211"/>
              <a:gd name="T28" fmla="*/ 148 w 488"/>
              <a:gd name="T29" fmla="*/ 67 h 211"/>
              <a:gd name="T30" fmla="*/ 233 w 488"/>
              <a:gd name="T31" fmla="*/ 101 h 211"/>
              <a:gd name="T32" fmla="*/ 321 w 488"/>
              <a:gd name="T33" fmla="*/ 139 h 211"/>
              <a:gd name="T34" fmla="*/ 399 w 488"/>
              <a:gd name="T35" fmla="*/ 170 h 211"/>
              <a:gd name="T36" fmla="*/ 431 w 488"/>
              <a:gd name="T37" fmla="*/ 185 h 211"/>
              <a:gd name="T38" fmla="*/ 456 w 488"/>
              <a:gd name="T39" fmla="*/ 197 h 211"/>
              <a:gd name="T40" fmla="*/ 474 w 488"/>
              <a:gd name="T41" fmla="*/ 206 h 211"/>
              <a:gd name="T42" fmla="*/ 481 w 488"/>
              <a:gd name="T43" fmla="*/ 211 h 211"/>
              <a:gd name="T44" fmla="*/ 488 w 488"/>
              <a:gd name="T45" fmla="*/ 204 h 2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88"/>
              <a:gd name="T70" fmla="*/ 0 h 211"/>
              <a:gd name="T71" fmla="*/ 488 w 488"/>
              <a:gd name="T72" fmla="*/ 211 h 2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88" h="211">
                <a:moveTo>
                  <a:pt x="488" y="204"/>
                </a:moveTo>
                <a:lnTo>
                  <a:pt x="477" y="197"/>
                </a:lnTo>
                <a:lnTo>
                  <a:pt x="459" y="188"/>
                </a:lnTo>
                <a:lnTo>
                  <a:pt x="434" y="176"/>
                </a:lnTo>
                <a:lnTo>
                  <a:pt x="402" y="162"/>
                </a:lnTo>
                <a:lnTo>
                  <a:pt x="324" y="130"/>
                </a:lnTo>
                <a:lnTo>
                  <a:pt x="237" y="94"/>
                </a:lnTo>
                <a:lnTo>
                  <a:pt x="151" y="59"/>
                </a:lnTo>
                <a:lnTo>
                  <a:pt x="77" y="28"/>
                </a:lnTo>
                <a:lnTo>
                  <a:pt x="23" y="9"/>
                </a:lnTo>
                <a:lnTo>
                  <a:pt x="4" y="0"/>
                </a:lnTo>
                <a:lnTo>
                  <a:pt x="0" y="9"/>
                </a:lnTo>
                <a:lnTo>
                  <a:pt x="20" y="16"/>
                </a:lnTo>
                <a:lnTo>
                  <a:pt x="73" y="37"/>
                </a:lnTo>
                <a:lnTo>
                  <a:pt x="148" y="67"/>
                </a:lnTo>
                <a:lnTo>
                  <a:pt x="233" y="101"/>
                </a:lnTo>
                <a:lnTo>
                  <a:pt x="321" y="139"/>
                </a:lnTo>
                <a:lnTo>
                  <a:pt x="399" y="170"/>
                </a:lnTo>
                <a:lnTo>
                  <a:pt x="431" y="185"/>
                </a:lnTo>
                <a:lnTo>
                  <a:pt x="456" y="197"/>
                </a:lnTo>
                <a:lnTo>
                  <a:pt x="474" y="206"/>
                </a:lnTo>
                <a:lnTo>
                  <a:pt x="481" y="211"/>
                </a:lnTo>
                <a:lnTo>
                  <a:pt x="488" y="204"/>
                </a:lnTo>
                <a:close/>
              </a:path>
            </a:pathLst>
          </a:custGeom>
          <a:solidFill>
            <a:srgbClr val="000000"/>
          </a:solidFill>
          <a:ln w="9525">
            <a:noFill/>
            <a:round/>
            <a:headEnd/>
            <a:tailEnd/>
          </a:ln>
        </p:spPr>
        <p:txBody>
          <a:bodyPr/>
          <a:lstStyle/>
          <a:p>
            <a:endParaRPr lang="en-US"/>
          </a:p>
        </p:txBody>
      </p:sp>
      <p:sp>
        <p:nvSpPr>
          <p:cNvPr id="33913" name="Freeform 128"/>
          <p:cNvSpPr>
            <a:spLocks/>
          </p:cNvSpPr>
          <p:nvPr/>
        </p:nvSpPr>
        <p:spPr bwMode="auto">
          <a:xfrm>
            <a:off x="6835775" y="2373313"/>
            <a:ext cx="503238" cy="290512"/>
          </a:xfrm>
          <a:custGeom>
            <a:avLst/>
            <a:gdLst>
              <a:gd name="T0" fmla="*/ 315 w 317"/>
              <a:gd name="T1" fmla="*/ 178 h 183"/>
              <a:gd name="T2" fmla="*/ 317 w 317"/>
              <a:gd name="T3" fmla="*/ 174 h 183"/>
              <a:gd name="T4" fmla="*/ 5 w 317"/>
              <a:gd name="T5" fmla="*/ 0 h 183"/>
              <a:gd name="T6" fmla="*/ 0 w 317"/>
              <a:gd name="T7" fmla="*/ 9 h 183"/>
              <a:gd name="T8" fmla="*/ 311 w 317"/>
              <a:gd name="T9" fmla="*/ 183 h 183"/>
              <a:gd name="T10" fmla="*/ 315 w 317"/>
              <a:gd name="T11" fmla="*/ 178 h 183"/>
              <a:gd name="T12" fmla="*/ 0 60000 65536"/>
              <a:gd name="T13" fmla="*/ 0 60000 65536"/>
              <a:gd name="T14" fmla="*/ 0 60000 65536"/>
              <a:gd name="T15" fmla="*/ 0 60000 65536"/>
              <a:gd name="T16" fmla="*/ 0 60000 65536"/>
              <a:gd name="T17" fmla="*/ 0 60000 65536"/>
              <a:gd name="T18" fmla="*/ 0 w 317"/>
              <a:gd name="T19" fmla="*/ 0 h 183"/>
              <a:gd name="T20" fmla="*/ 317 w 317"/>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17" h="183">
                <a:moveTo>
                  <a:pt x="315" y="178"/>
                </a:moveTo>
                <a:lnTo>
                  <a:pt x="317" y="174"/>
                </a:lnTo>
                <a:lnTo>
                  <a:pt x="5" y="0"/>
                </a:lnTo>
                <a:lnTo>
                  <a:pt x="0" y="9"/>
                </a:lnTo>
                <a:lnTo>
                  <a:pt x="311" y="183"/>
                </a:lnTo>
                <a:lnTo>
                  <a:pt x="315" y="178"/>
                </a:lnTo>
                <a:close/>
              </a:path>
            </a:pathLst>
          </a:custGeom>
          <a:solidFill>
            <a:srgbClr val="000000"/>
          </a:solidFill>
          <a:ln w="9525">
            <a:noFill/>
            <a:round/>
            <a:headEnd/>
            <a:tailEnd/>
          </a:ln>
        </p:spPr>
        <p:txBody>
          <a:bodyPr/>
          <a:lstStyle/>
          <a:p>
            <a:endParaRPr lang="en-US"/>
          </a:p>
        </p:txBody>
      </p:sp>
      <p:sp>
        <p:nvSpPr>
          <p:cNvPr id="33914" name="Freeform 129"/>
          <p:cNvSpPr>
            <a:spLocks/>
          </p:cNvSpPr>
          <p:nvPr/>
        </p:nvSpPr>
        <p:spPr bwMode="auto">
          <a:xfrm>
            <a:off x="7056438" y="2466975"/>
            <a:ext cx="233362" cy="125413"/>
          </a:xfrm>
          <a:custGeom>
            <a:avLst/>
            <a:gdLst>
              <a:gd name="T0" fmla="*/ 145 w 147"/>
              <a:gd name="T1" fmla="*/ 74 h 79"/>
              <a:gd name="T2" fmla="*/ 147 w 147"/>
              <a:gd name="T3" fmla="*/ 71 h 79"/>
              <a:gd name="T4" fmla="*/ 3 w 147"/>
              <a:gd name="T5" fmla="*/ 0 h 79"/>
              <a:gd name="T6" fmla="*/ 0 w 147"/>
              <a:gd name="T7" fmla="*/ 8 h 79"/>
              <a:gd name="T8" fmla="*/ 144 w 147"/>
              <a:gd name="T9" fmla="*/ 79 h 79"/>
              <a:gd name="T10" fmla="*/ 145 w 147"/>
              <a:gd name="T11" fmla="*/ 74 h 79"/>
              <a:gd name="T12" fmla="*/ 0 60000 65536"/>
              <a:gd name="T13" fmla="*/ 0 60000 65536"/>
              <a:gd name="T14" fmla="*/ 0 60000 65536"/>
              <a:gd name="T15" fmla="*/ 0 60000 65536"/>
              <a:gd name="T16" fmla="*/ 0 60000 65536"/>
              <a:gd name="T17" fmla="*/ 0 60000 65536"/>
              <a:gd name="T18" fmla="*/ 0 w 147"/>
              <a:gd name="T19" fmla="*/ 0 h 79"/>
              <a:gd name="T20" fmla="*/ 147 w 147"/>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147" h="79">
                <a:moveTo>
                  <a:pt x="145" y="74"/>
                </a:moveTo>
                <a:lnTo>
                  <a:pt x="147" y="71"/>
                </a:lnTo>
                <a:lnTo>
                  <a:pt x="3" y="0"/>
                </a:lnTo>
                <a:lnTo>
                  <a:pt x="0" y="8"/>
                </a:lnTo>
                <a:lnTo>
                  <a:pt x="144" y="79"/>
                </a:lnTo>
                <a:lnTo>
                  <a:pt x="145" y="74"/>
                </a:lnTo>
                <a:close/>
              </a:path>
            </a:pathLst>
          </a:custGeom>
          <a:solidFill>
            <a:srgbClr val="000000"/>
          </a:solidFill>
          <a:ln w="9525">
            <a:noFill/>
            <a:round/>
            <a:headEnd/>
            <a:tailEnd/>
          </a:ln>
        </p:spPr>
        <p:txBody>
          <a:bodyPr/>
          <a:lstStyle/>
          <a:p>
            <a:endParaRPr lang="en-US"/>
          </a:p>
        </p:txBody>
      </p:sp>
      <p:sp>
        <p:nvSpPr>
          <p:cNvPr id="33915" name="Freeform 130"/>
          <p:cNvSpPr>
            <a:spLocks/>
          </p:cNvSpPr>
          <p:nvPr/>
        </p:nvSpPr>
        <p:spPr bwMode="auto">
          <a:xfrm>
            <a:off x="6618288" y="2235200"/>
            <a:ext cx="36512" cy="69850"/>
          </a:xfrm>
          <a:custGeom>
            <a:avLst/>
            <a:gdLst>
              <a:gd name="T0" fmla="*/ 14 w 23"/>
              <a:gd name="T1" fmla="*/ 12 h 44"/>
              <a:gd name="T2" fmla="*/ 10 w 23"/>
              <a:gd name="T3" fmla="*/ 5 h 44"/>
              <a:gd name="T4" fmla="*/ 0 w 23"/>
              <a:gd name="T5" fmla="*/ 43 h 44"/>
              <a:gd name="T6" fmla="*/ 10 w 23"/>
              <a:gd name="T7" fmla="*/ 44 h 44"/>
              <a:gd name="T8" fmla="*/ 21 w 23"/>
              <a:gd name="T9" fmla="*/ 7 h 44"/>
              <a:gd name="T10" fmla="*/ 17 w 23"/>
              <a:gd name="T11" fmla="*/ 0 h 44"/>
              <a:gd name="T12" fmla="*/ 21 w 23"/>
              <a:gd name="T13" fmla="*/ 7 h 44"/>
              <a:gd name="T14" fmla="*/ 23 w 23"/>
              <a:gd name="T15" fmla="*/ 2 h 44"/>
              <a:gd name="T16" fmla="*/ 17 w 23"/>
              <a:gd name="T17" fmla="*/ 0 h 44"/>
              <a:gd name="T18" fmla="*/ 14 w 23"/>
              <a:gd name="T19" fmla="*/ 12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44"/>
              <a:gd name="T32" fmla="*/ 23 w 23"/>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44">
                <a:moveTo>
                  <a:pt x="14" y="12"/>
                </a:moveTo>
                <a:lnTo>
                  <a:pt x="10" y="5"/>
                </a:lnTo>
                <a:lnTo>
                  <a:pt x="0" y="43"/>
                </a:lnTo>
                <a:lnTo>
                  <a:pt x="10" y="44"/>
                </a:lnTo>
                <a:lnTo>
                  <a:pt x="21" y="7"/>
                </a:lnTo>
                <a:lnTo>
                  <a:pt x="17" y="0"/>
                </a:lnTo>
                <a:lnTo>
                  <a:pt x="21" y="7"/>
                </a:lnTo>
                <a:lnTo>
                  <a:pt x="23" y="2"/>
                </a:lnTo>
                <a:lnTo>
                  <a:pt x="17" y="0"/>
                </a:lnTo>
                <a:lnTo>
                  <a:pt x="14" y="12"/>
                </a:lnTo>
                <a:close/>
              </a:path>
            </a:pathLst>
          </a:custGeom>
          <a:solidFill>
            <a:srgbClr val="000000"/>
          </a:solidFill>
          <a:ln w="9525">
            <a:noFill/>
            <a:round/>
            <a:headEnd/>
            <a:tailEnd/>
          </a:ln>
        </p:spPr>
        <p:txBody>
          <a:bodyPr/>
          <a:lstStyle/>
          <a:p>
            <a:endParaRPr lang="en-US"/>
          </a:p>
        </p:txBody>
      </p:sp>
      <p:sp>
        <p:nvSpPr>
          <p:cNvPr id="33916" name="Freeform 131"/>
          <p:cNvSpPr>
            <a:spLocks/>
          </p:cNvSpPr>
          <p:nvPr/>
        </p:nvSpPr>
        <p:spPr bwMode="auto">
          <a:xfrm>
            <a:off x="6283325" y="2151063"/>
            <a:ext cx="42863" cy="114300"/>
          </a:xfrm>
          <a:custGeom>
            <a:avLst/>
            <a:gdLst>
              <a:gd name="T0" fmla="*/ 8 w 27"/>
              <a:gd name="T1" fmla="*/ 62 h 72"/>
              <a:gd name="T2" fmla="*/ 13 w 27"/>
              <a:gd name="T3" fmla="*/ 67 h 72"/>
              <a:gd name="T4" fmla="*/ 27 w 27"/>
              <a:gd name="T5" fmla="*/ 1 h 72"/>
              <a:gd name="T6" fmla="*/ 16 w 27"/>
              <a:gd name="T7" fmla="*/ 0 h 72"/>
              <a:gd name="T8" fmla="*/ 2 w 27"/>
              <a:gd name="T9" fmla="*/ 65 h 72"/>
              <a:gd name="T10" fmla="*/ 6 w 27"/>
              <a:gd name="T11" fmla="*/ 72 h 72"/>
              <a:gd name="T12" fmla="*/ 2 w 27"/>
              <a:gd name="T13" fmla="*/ 65 h 72"/>
              <a:gd name="T14" fmla="*/ 0 w 27"/>
              <a:gd name="T15" fmla="*/ 71 h 72"/>
              <a:gd name="T16" fmla="*/ 6 w 27"/>
              <a:gd name="T17" fmla="*/ 72 h 72"/>
              <a:gd name="T18" fmla="*/ 8 w 27"/>
              <a:gd name="T19" fmla="*/ 62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72"/>
              <a:gd name="T32" fmla="*/ 27 w 27"/>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72">
                <a:moveTo>
                  <a:pt x="8" y="62"/>
                </a:moveTo>
                <a:lnTo>
                  <a:pt x="13" y="67"/>
                </a:lnTo>
                <a:lnTo>
                  <a:pt x="27" y="1"/>
                </a:lnTo>
                <a:lnTo>
                  <a:pt x="16" y="0"/>
                </a:lnTo>
                <a:lnTo>
                  <a:pt x="2" y="65"/>
                </a:lnTo>
                <a:lnTo>
                  <a:pt x="6" y="72"/>
                </a:lnTo>
                <a:lnTo>
                  <a:pt x="2" y="65"/>
                </a:lnTo>
                <a:lnTo>
                  <a:pt x="0" y="71"/>
                </a:lnTo>
                <a:lnTo>
                  <a:pt x="6" y="72"/>
                </a:lnTo>
                <a:lnTo>
                  <a:pt x="8" y="62"/>
                </a:lnTo>
                <a:close/>
              </a:path>
            </a:pathLst>
          </a:custGeom>
          <a:solidFill>
            <a:srgbClr val="000000"/>
          </a:solidFill>
          <a:ln w="9525">
            <a:noFill/>
            <a:round/>
            <a:headEnd/>
            <a:tailEnd/>
          </a:ln>
        </p:spPr>
        <p:txBody>
          <a:bodyPr/>
          <a:lstStyle/>
          <a:p>
            <a:endParaRPr lang="en-US"/>
          </a:p>
        </p:txBody>
      </p:sp>
      <p:sp>
        <p:nvSpPr>
          <p:cNvPr id="33917" name="Freeform 132"/>
          <p:cNvSpPr>
            <a:spLocks/>
          </p:cNvSpPr>
          <p:nvPr/>
        </p:nvSpPr>
        <p:spPr bwMode="auto">
          <a:xfrm>
            <a:off x="6292850" y="2249488"/>
            <a:ext cx="341313" cy="65087"/>
          </a:xfrm>
          <a:custGeom>
            <a:avLst/>
            <a:gdLst>
              <a:gd name="T0" fmla="*/ 205 w 215"/>
              <a:gd name="T1" fmla="*/ 34 h 41"/>
              <a:gd name="T2" fmla="*/ 210 w 215"/>
              <a:gd name="T3" fmla="*/ 28 h 41"/>
              <a:gd name="T4" fmla="*/ 2 w 215"/>
              <a:gd name="T5" fmla="*/ 0 h 41"/>
              <a:gd name="T6" fmla="*/ 0 w 215"/>
              <a:gd name="T7" fmla="*/ 10 h 41"/>
              <a:gd name="T8" fmla="*/ 208 w 215"/>
              <a:gd name="T9" fmla="*/ 41 h 41"/>
              <a:gd name="T10" fmla="*/ 215 w 215"/>
              <a:gd name="T11" fmla="*/ 35 h 41"/>
              <a:gd name="T12" fmla="*/ 208 w 215"/>
              <a:gd name="T13" fmla="*/ 41 h 41"/>
              <a:gd name="T14" fmla="*/ 213 w 215"/>
              <a:gd name="T15" fmla="*/ 41 h 41"/>
              <a:gd name="T16" fmla="*/ 215 w 215"/>
              <a:gd name="T17" fmla="*/ 35 h 41"/>
              <a:gd name="T18" fmla="*/ 205 w 215"/>
              <a:gd name="T19" fmla="*/ 34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5"/>
              <a:gd name="T31" fmla="*/ 0 h 41"/>
              <a:gd name="T32" fmla="*/ 215 w 215"/>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5" h="41">
                <a:moveTo>
                  <a:pt x="205" y="34"/>
                </a:moveTo>
                <a:lnTo>
                  <a:pt x="210" y="28"/>
                </a:lnTo>
                <a:lnTo>
                  <a:pt x="2" y="0"/>
                </a:lnTo>
                <a:lnTo>
                  <a:pt x="0" y="10"/>
                </a:lnTo>
                <a:lnTo>
                  <a:pt x="208" y="41"/>
                </a:lnTo>
                <a:lnTo>
                  <a:pt x="215" y="35"/>
                </a:lnTo>
                <a:lnTo>
                  <a:pt x="208" y="41"/>
                </a:lnTo>
                <a:lnTo>
                  <a:pt x="213" y="41"/>
                </a:lnTo>
                <a:lnTo>
                  <a:pt x="215" y="35"/>
                </a:lnTo>
                <a:lnTo>
                  <a:pt x="205" y="34"/>
                </a:lnTo>
                <a:close/>
              </a:path>
            </a:pathLst>
          </a:custGeom>
          <a:solidFill>
            <a:srgbClr val="000000"/>
          </a:solidFill>
          <a:ln w="9525">
            <a:noFill/>
            <a:round/>
            <a:headEnd/>
            <a:tailEnd/>
          </a:ln>
        </p:spPr>
        <p:txBody>
          <a:bodyPr/>
          <a:lstStyle/>
          <a:p>
            <a:endParaRPr lang="en-US"/>
          </a:p>
        </p:txBody>
      </p:sp>
      <p:sp>
        <p:nvSpPr>
          <p:cNvPr id="33918" name="Freeform 133"/>
          <p:cNvSpPr>
            <a:spLocks/>
          </p:cNvSpPr>
          <p:nvPr/>
        </p:nvSpPr>
        <p:spPr bwMode="auto">
          <a:xfrm>
            <a:off x="679450" y="1981200"/>
            <a:ext cx="5588000" cy="225425"/>
          </a:xfrm>
          <a:custGeom>
            <a:avLst/>
            <a:gdLst>
              <a:gd name="T0" fmla="*/ 3520 w 3520"/>
              <a:gd name="T1" fmla="*/ 101 h 142"/>
              <a:gd name="T2" fmla="*/ 3367 w 3520"/>
              <a:gd name="T3" fmla="*/ 80 h 142"/>
              <a:gd name="T4" fmla="*/ 3212 w 3520"/>
              <a:gd name="T5" fmla="*/ 62 h 142"/>
              <a:gd name="T6" fmla="*/ 3057 w 3520"/>
              <a:gd name="T7" fmla="*/ 46 h 142"/>
              <a:gd name="T8" fmla="*/ 2902 w 3520"/>
              <a:gd name="T9" fmla="*/ 32 h 142"/>
              <a:gd name="T10" fmla="*/ 2745 w 3520"/>
              <a:gd name="T11" fmla="*/ 21 h 142"/>
              <a:gd name="T12" fmla="*/ 2590 w 3520"/>
              <a:gd name="T13" fmla="*/ 14 h 142"/>
              <a:gd name="T14" fmla="*/ 2437 w 3520"/>
              <a:gd name="T15" fmla="*/ 7 h 142"/>
              <a:gd name="T16" fmla="*/ 2284 w 3520"/>
              <a:gd name="T17" fmla="*/ 4 h 142"/>
              <a:gd name="T18" fmla="*/ 2133 w 3520"/>
              <a:gd name="T19" fmla="*/ 0 h 142"/>
              <a:gd name="T20" fmla="*/ 1983 w 3520"/>
              <a:gd name="T21" fmla="*/ 0 h 142"/>
              <a:gd name="T22" fmla="*/ 1836 w 3520"/>
              <a:gd name="T23" fmla="*/ 2 h 142"/>
              <a:gd name="T24" fmla="*/ 1691 w 3520"/>
              <a:gd name="T25" fmla="*/ 4 h 142"/>
              <a:gd name="T26" fmla="*/ 1551 w 3520"/>
              <a:gd name="T27" fmla="*/ 7 h 142"/>
              <a:gd name="T28" fmla="*/ 1412 w 3520"/>
              <a:gd name="T29" fmla="*/ 12 h 142"/>
              <a:gd name="T30" fmla="*/ 1280 w 3520"/>
              <a:gd name="T31" fmla="*/ 18 h 142"/>
              <a:gd name="T32" fmla="*/ 1150 w 3520"/>
              <a:gd name="T33" fmla="*/ 25 h 142"/>
              <a:gd name="T34" fmla="*/ 906 w 3520"/>
              <a:gd name="T35" fmla="*/ 41 h 142"/>
              <a:gd name="T36" fmla="*/ 685 w 3520"/>
              <a:gd name="T37" fmla="*/ 57 h 142"/>
              <a:gd name="T38" fmla="*/ 490 w 3520"/>
              <a:gd name="T39" fmla="*/ 75 h 142"/>
              <a:gd name="T40" fmla="*/ 322 w 3520"/>
              <a:gd name="T41" fmla="*/ 92 h 142"/>
              <a:gd name="T42" fmla="*/ 85 w 3520"/>
              <a:gd name="T43" fmla="*/ 119 h 142"/>
              <a:gd name="T44" fmla="*/ 0 w 3520"/>
              <a:gd name="T45" fmla="*/ 131 h 142"/>
              <a:gd name="T46" fmla="*/ 2 w 3520"/>
              <a:gd name="T47" fmla="*/ 142 h 142"/>
              <a:gd name="T48" fmla="*/ 85 w 3520"/>
              <a:gd name="T49" fmla="*/ 131 h 142"/>
              <a:gd name="T50" fmla="*/ 322 w 3520"/>
              <a:gd name="T51" fmla="*/ 103 h 142"/>
              <a:gd name="T52" fmla="*/ 490 w 3520"/>
              <a:gd name="T53" fmla="*/ 87 h 142"/>
              <a:gd name="T54" fmla="*/ 685 w 3520"/>
              <a:gd name="T55" fmla="*/ 69 h 142"/>
              <a:gd name="T56" fmla="*/ 908 w 3520"/>
              <a:gd name="T57" fmla="*/ 52 h 142"/>
              <a:gd name="T58" fmla="*/ 1150 w 3520"/>
              <a:gd name="T59" fmla="*/ 36 h 142"/>
              <a:gd name="T60" fmla="*/ 1280 w 3520"/>
              <a:gd name="T61" fmla="*/ 30 h 142"/>
              <a:gd name="T62" fmla="*/ 1414 w 3520"/>
              <a:gd name="T63" fmla="*/ 23 h 142"/>
              <a:gd name="T64" fmla="*/ 1551 w 3520"/>
              <a:gd name="T65" fmla="*/ 18 h 142"/>
              <a:gd name="T66" fmla="*/ 1691 w 3520"/>
              <a:gd name="T67" fmla="*/ 14 h 142"/>
              <a:gd name="T68" fmla="*/ 1836 w 3520"/>
              <a:gd name="T69" fmla="*/ 12 h 142"/>
              <a:gd name="T70" fmla="*/ 1983 w 3520"/>
              <a:gd name="T71" fmla="*/ 11 h 142"/>
              <a:gd name="T72" fmla="*/ 2131 w 3520"/>
              <a:gd name="T73" fmla="*/ 12 h 142"/>
              <a:gd name="T74" fmla="*/ 2282 w 3520"/>
              <a:gd name="T75" fmla="*/ 14 h 142"/>
              <a:gd name="T76" fmla="*/ 2436 w 3520"/>
              <a:gd name="T77" fmla="*/ 18 h 142"/>
              <a:gd name="T78" fmla="*/ 2590 w 3520"/>
              <a:gd name="T79" fmla="*/ 25 h 142"/>
              <a:gd name="T80" fmla="*/ 2745 w 3520"/>
              <a:gd name="T81" fmla="*/ 34 h 142"/>
              <a:gd name="T82" fmla="*/ 2900 w 3520"/>
              <a:gd name="T83" fmla="*/ 44 h 142"/>
              <a:gd name="T84" fmla="*/ 3055 w 3520"/>
              <a:gd name="T85" fmla="*/ 57 h 142"/>
              <a:gd name="T86" fmla="*/ 3210 w 3520"/>
              <a:gd name="T87" fmla="*/ 73 h 142"/>
              <a:gd name="T88" fmla="*/ 3365 w 3520"/>
              <a:gd name="T89" fmla="*/ 91 h 142"/>
              <a:gd name="T90" fmla="*/ 3518 w 3520"/>
              <a:gd name="T91" fmla="*/ 112 h 142"/>
              <a:gd name="T92" fmla="*/ 3520 w 3520"/>
              <a:gd name="T93" fmla="*/ 101 h 1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20"/>
              <a:gd name="T142" fmla="*/ 0 h 142"/>
              <a:gd name="T143" fmla="*/ 3520 w 3520"/>
              <a:gd name="T144" fmla="*/ 142 h 14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20" h="142">
                <a:moveTo>
                  <a:pt x="3520" y="101"/>
                </a:moveTo>
                <a:lnTo>
                  <a:pt x="3367" y="80"/>
                </a:lnTo>
                <a:lnTo>
                  <a:pt x="3212" y="62"/>
                </a:lnTo>
                <a:lnTo>
                  <a:pt x="3057" y="46"/>
                </a:lnTo>
                <a:lnTo>
                  <a:pt x="2902" y="32"/>
                </a:lnTo>
                <a:lnTo>
                  <a:pt x="2745" y="21"/>
                </a:lnTo>
                <a:lnTo>
                  <a:pt x="2590" y="14"/>
                </a:lnTo>
                <a:lnTo>
                  <a:pt x="2437" y="7"/>
                </a:lnTo>
                <a:lnTo>
                  <a:pt x="2284" y="4"/>
                </a:lnTo>
                <a:lnTo>
                  <a:pt x="2133" y="0"/>
                </a:lnTo>
                <a:lnTo>
                  <a:pt x="1983" y="0"/>
                </a:lnTo>
                <a:lnTo>
                  <a:pt x="1836" y="2"/>
                </a:lnTo>
                <a:lnTo>
                  <a:pt x="1691" y="4"/>
                </a:lnTo>
                <a:lnTo>
                  <a:pt x="1551" y="7"/>
                </a:lnTo>
                <a:lnTo>
                  <a:pt x="1412" y="12"/>
                </a:lnTo>
                <a:lnTo>
                  <a:pt x="1280" y="18"/>
                </a:lnTo>
                <a:lnTo>
                  <a:pt x="1150" y="25"/>
                </a:lnTo>
                <a:lnTo>
                  <a:pt x="906" y="41"/>
                </a:lnTo>
                <a:lnTo>
                  <a:pt x="685" y="57"/>
                </a:lnTo>
                <a:lnTo>
                  <a:pt x="490" y="75"/>
                </a:lnTo>
                <a:lnTo>
                  <a:pt x="322" y="92"/>
                </a:lnTo>
                <a:lnTo>
                  <a:pt x="85" y="119"/>
                </a:lnTo>
                <a:lnTo>
                  <a:pt x="0" y="131"/>
                </a:lnTo>
                <a:lnTo>
                  <a:pt x="2" y="142"/>
                </a:lnTo>
                <a:lnTo>
                  <a:pt x="85" y="131"/>
                </a:lnTo>
                <a:lnTo>
                  <a:pt x="322" y="103"/>
                </a:lnTo>
                <a:lnTo>
                  <a:pt x="490" y="87"/>
                </a:lnTo>
                <a:lnTo>
                  <a:pt x="685" y="69"/>
                </a:lnTo>
                <a:lnTo>
                  <a:pt x="908" y="52"/>
                </a:lnTo>
                <a:lnTo>
                  <a:pt x="1150" y="36"/>
                </a:lnTo>
                <a:lnTo>
                  <a:pt x="1280" y="30"/>
                </a:lnTo>
                <a:lnTo>
                  <a:pt x="1414" y="23"/>
                </a:lnTo>
                <a:lnTo>
                  <a:pt x="1551" y="18"/>
                </a:lnTo>
                <a:lnTo>
                  <a:pt x="1691" y="14"/>
                </a:lnTo>
                <a:lnTo>
                  <a:pt x="1836" y="12"/>
                </a:lnTo>
                <a:lnTo>
                  <a:pt x="1983" y="11"/>
                </a:lnTo>
                <a:lnTo>
                  <a:pt x="2131" y="12"/>
                </a:lnTo>
                <a:lnTo>
                  <a:pt x="2282" y="14"/>
                </a:lnTo>
                <a:lnTo>
                  <a:pt x="2436" y="18"/>
                </a:lnTo>
                <a:lnTo>
                  <a:pt x="2590" y="25"/>
                </a:lnTo>
                <a:lnTo>
                  <a:pt x="2745" y="34"/>
                </a:lnTo>
                <a:lnTo>
                  <a:pt x="2900" y="44"/>
                </a:lnTo>
                <a:lnTo>
                  <a:pt x="3055" y="57"/>
                </a:lnTo>
                <a:lnTo>
                  <a:pt x="3210" y="73"/>
                </a:lnTo>
                <a:lnTo>
                  <a:pt x="3365" y="91"/>
                </a:lnTo>
                <a:lnTo>
                  <a:pt x="3518" y="112"/>
                </a:lnTo>
                <a:lnTo>
                  <a:pt x="3520" y="101"/>
                </a:lnTo>
                <a:close/>
              </a:path>
            </a:pathLst>
          </a:custGeom>
          <a:solidFill>
            <a:srgbClr val="005400"/>
          </a:solidFill>
          <a:ln w="9525">
            <a:solidFill>
              <a:srgbClr val="005400"/>
            </a:solidFill>
            <a:round/>
            <a:headEnd/>
            <a:tailEnd/>
          </a:ln>
        </p:spPr>
        <p:txBody>
          <a:bodyPr/>
          <a:lstStyle/>
          <a:p>
            <a:endParaRPr lang="en-US"/>
          </a:p>
        </p:txBody>
      </p:sp>
      <p:sp>
        <p:nvSpPr>
          <p:cNvPr id="33919" name="Freeform 134"/>
          <p:cNvSpPr>
            <a:spLocks/>
          </p:cNvSpPr>
          <p:nvPr/>
        </p:nvSpPr>
        <p:spPr bwMode="auto">
          <a:xfrm>
            <a:off x="6221413" y="2122488"/>
            <a:ext cx="50800" cy="130175"/>
          </a:xfrm>
          <a:custGeom>
            <a:avLst/>
            <a:gdLst>
              <a:gd name="T0" fmla="*/ 27 w 32"/>
              <a:gd name="T1" fmla="*/ 0 h 82"/>
              <a:gd name="T2" fmla="*/ 20 w 32"/>
              <a:gd name="T3" fmla="*/ 3 h 82"/>
              <a:gd name="T4" fmla="*/ 0 w 32"/>
              <a:gd name="T5" fmla="*/ 78 h 82"/>
              <a:gd name="T6" fmla="*/ 11 w 32"/>
              <a:gd name="T7" fmla="*/ 82 h 82"/>
              <a:gd name="T8" fmla="*/ 32 w 32"/>
              <a:gd name="T9" fmla="*/ 7 h 82"/>
              <a:gd name="T10" fmla="*/ 25 w 32"/>
              <a:gd name="T11" fmla="*/ 12 h 82"/>
              <a:gd name="T12" fmla="*/ 27 w 32"/>
              <a:gd name="T13" fmla="*/ 0 h 82"/>
              <a:gd name="T14" fmla="*/ 22 w 32"/>
              <a:gd name="T15" fmla="*/ 0 h 82"/>
              <a:gd name="T16" fmla="*/ 20 w 32"/>
              <a:gd name="T17" fmla="*/ 3 h 82"/>
              <a:gd name="T18" fmla="*/ 27 w 32"/>
              <a:gd name="T19" fmla="*/ 0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82"/>
              <a:gd name="T32" fmla="*/ 32 w 32"/>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82">
                <a:moveTo>
                  <a:pt x="27" y="0"/>
                </a:moveTo>
                <a:lnTo>
                  <a:pt x="20" y="3"/>
                </a:lnTo>
                <a:lnTo>
                  <a:pt x="0" y="78"/>
                </a:lnTo>
                <a:lnTo>
                  <a:pt x="11" y="82"/>
                </a:lnTo>
                <a:lnTo>
                  <a:pt x="32" y="7"/>
                </a:lnTo>
                <a:lnTo>
                  <a:pt x="25" y="12"/>
                </a:lnTo>
                <a:lnTo>
                  <a:pt x="27" y="0"/>
                </a:lnTo>
                <a:lnTo>
                  <a:pt x="22" y="0"/>
                </a:lnTo>
                <a:lnTo>
                  <a:pt x="20" y="3"/>
                </a:lnTo>
                <a:lnTo>
                  <a:pt x="27" y="0"/>
                </a:lnTo>
                <a:close/>
              </a:path>
            </a:pathLst>
          </a:custGeom>
          <a:solidFill>
            <a:srgbClr val="000000"/>
          </a:solidFill>
          <a:ln w="9525">
            <a:noFill/>
            <a:round/>
            <a:headEnd/>
            <a:tailEnd/>
          </a:ln>
        </p:spPr>
        <p:txBody>
          <a:bodyPr/>
          <a:lstStyle/>
          <a:p>
            <a:endParaRPr lang="en-US"/>
          </a:p>
        </p:txBody>
      </p:sp>
      <p:sp>
        <p:nvSpPr>
          <p:cNvPr id="33920" name="Freeform 135"/>
          <p:cNvSpPr>
            <a:spLocks/>
          </p:cNvSpPr>
          <p:nvPr/>
        </p:nvSpPr>
        <p:spPr bwMode="auto">
          <a:xfrm>
            <a:off x="6261100" y="2122488"/>
            <a:ext cx="68263" cy="22225"/>
          </a:xfrm>
          <a:custGeom>
            <a:avLst/>
            <a:gdLst>
              <a:gd name="T0" fmla="*/ 41 w 43"/>
              <a:gd name="T1" fmla="*/ 10 h 14"/>
              <a:gd name="T2" fmla="*/ 38 w 43"/>
              <a:gd name="T3" fmla="*/ 3 h 14"/>
              <a:gd name="T4" fmla="*/ 2 w 43"/>
              <a:gd name="T5" fmla="*/ 0 h 14"/>
              <a:gd name="T6" fmla="*/ 0 w 43"/>
              <a:gd name="T7" fmla="*/ 12 h 14"/>
              <a:gd name="T8" fmla="*/ 36 w 43"/>
              <a:gd name="T9" fmla="*/ 14 h 14"/>
              <a:gd name="T10" fmla="*/ 30 w 43"/>
              <a:gd name="T11" fmla="*/ 7 h 14"/>
              <a:gd name="T12" fmla="*/ 41 w 43"/>
              <a:gd name="T13" fmla="*/ 10 h 14"/>
              <a:gd name="T14" fmla="*/ 43 w 43"/>
              <a:gd name="T15" fmla="*/ 3 h 14"/>
              <a:gd name="T16" fmla="*/ 38 w 43"/>
              <a:gd name="T17" fmla="*/ 3 h 14"/>
              <a:gd name="T18" fmla="*/ 41 w 43"/>
              <a:gd name="T19" fmla="*/ 1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14"/>
              <a:gd name="T32" fmla="*/ 43 w 43"/>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14">
                <a:moveTo>
                  <a:pt x="41" y="10"/>
                </a:moveTo>
                <a:lnTo>
                  <a:pt x="38" y="3"/>
                </a:lnTo>
                <a:lnTo>
                  <a:pt x="2" y="0"/>
                </a:lnTo>
                <a:lnTo>
                  <a:pt x="0" y="12"/>
                </a:lnTo>
                <a:lnTo>
                  <a:pt x="36" y="14"/>
                </a:lnTo>
                <a:lnTo>
                  <a:pt x="30" y="7"/>
                </a:lnTo>
                <a:lnTo>
                  <a:pt x="41" y="10"/>
                </a:lnTo>
                <a:lnTo>
                  <a:pt x="43" y="3"/>
                </a:lnTo>
                <a:lnTo>
                  <a:pt x="38" y="3"/>
                </a:lnTo>
                <a:lnTo>
                  <a:pt x="41" y="10"/>
                </a:lnTo>
                <a:close/>
              </a:path>
            </a:pathLst>
          </a:custGeom>
          <a:solidFill>
            <a:srgbClr val="000000"/>
          </a:solidFill>
          <a:ln w="9525">
            <a:noFill/>
            <a:round/>
            <a:headEnd/>
            <a:tailEnd/>
          </a:ln>
        </p:spPr>
        <p:txBody>
          <a:bodyPr/>
          <a:lstStyle/>
          <a:p>
            <a:endParaRPr lang="en-US"/>
          </a:p>
        </p:txBody>
      </p:sp>
      <p:sp>
        <p:nvSpPr>
          <p:cNvPr id="33921" name="Freeform 136"/>
          <p:cNvSpPr>
            <a:spLocks/>
          </p:cNvSpPr>
          <p:nvPr/>
        </p:nvSpPr>
        <p:spPr bwMode="auto">
          <a:xfrm>
            <a:off x="6275388" y="2133600"/>
            <a:ext cx="50800" cy="144463"/>
          </a:xfrm>
          <a:custGeom>
            <a:avLst/>
            <a:gdLst>
              <a:gd name="T0" fmla="*/ 4 w 32"/>
              <a:gd name="T1" fmla="*/ 89 h 91"/>
              <a:gd name="T2" fmla="*/ 11 w 32"/>
              <a:gd name="T3" fmla="*/ 85 h 91"/>
              <a:gd name="T4" fmla="*/ 32 w 32"/>
              <a:gd name="T5" fmla="*/ 3 h 91"/>
              <a:gd name="T6" fmla="*/ 21 w 32"/>
              <a:gd name="T7" fmla="*/ 0 h 91"/>
              <a:gd name="T8" fmla="*/ 0 w 32"/>
              <a:gd name="T9" fmla="*/ 82 h 91"/>
              <a:gd name="T10" fmla="*/ 7 w 32"/>
              <a:gd name="T11" fmla="*/ 78 h 91"/>
              <a:gd name="T12" fmla="*/ 4 w 32"/>
              <a:gd name="T13" fmla="*/ 89 h 91"/>
              <a:gd name="T14" fmla="*/ 9 w 32"/>
              <a:gd name="T15" fmla="*/ 91 h 91"/>
              <a:gd name="T16" fmla="*/ 11 w 32"/>
              <a:gd name="T17" fmla="*/ 85 h 91"/>
              <a:gd name="T18" fmla="*/ 4 w 32"/>
              <a:gd name="T19" fmla="*/ 89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91"/>
              <a:gd name="T32" fmla="*/ 32 w 32"/>
              <a:gd name="T33" fmla="*/ 91 h 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91">
                <a:moveTo>
                  <a:pt x="4" y="89"/>
                </a:moveTo>
                <a:lnTo>
                  <a:pt x="11" y="85"/>
                </a:lnTo>
                <a:lnTo>
                  <a:pt x="32" y="3"/>
                </a:lnTo>
                <a:lnTo>
                  <a:pt x="21" y="0"/>
                </a:lnTo>
                <a:lnTo>
                  <a:pt x="0" y="82"/>
                </a:lnTo>
                <a:lnTo>
                  <a:pt x="7" y="78"/>
                </a:lnTo>
                <a:lnTo>
                  <a:pt x="4" y="89"/>
                </a:lnTo>
                <a:lnTo>
                  <a:pt x="9" y="91"/>
                </a:lnTo>
                <a:lnTo>
                  <a:pt x="11" y="85"/>
                </a:lnTo>
                <a:lnTo>
                  <a:pt x="4" y="89"/>
                </a:lnTo>
                <a:close/>
              </a:path>
            </a:pathLst>
          </a:custGeom>
          <a:solidFill>
            <a:srgbClr val="000000"/>
          </a:solidFill>
          <a:ln w="9525">
            <a:noFill/>
            <a:round/>
            <a:headEnd/>
            <a:tailEnd/>
          </a:ln>
        </p:spPr>
        <p:txBody>
          <a:bodyPr/>
          <a:lstStyle/>
          <a:p>
            <a:endParaRPr lang="en-US"/>
          </a:p>
        </p:txBody>
      </p:sp>
      <p:sp>
        <p:nvSpPr>
          <p:cNvPr id="33922" name="Freeform 137"/>
          <p:cNvSpPr>
            <a:spLocks/>
          </p:cNvSpPr>
          <p:nvPr/>
        </p:nvSpPr>
        <p:spPr bwMode="auto">
          <a:xfrm>
            <a:off x="6227763" y="2243138"/>
            <a:ext cx="58737" cy="31750"/>
          </a:xfrm>
          <a:custGeom>
            <a:avLst/>
            <a:gdLst>
              <a:gd name="T0" fmla="*/ 2 w 37"/>
              <a:gd name="T1" fmla="*/ 6 h 20"/>
              <a:gd name="T2" fmla="*/ 0 w 37"/>
              <a:gd name="T3" fmla="*/ 11 h 20"/>
              <a:gd name="T4" fmla="*/ 34 w 37"/>
              <a:gd name="T5" fmla="*/ 20 h 20"/>
              <a:gd name="T6" fmla="*/ 37 w 37"/>
              <a:gd name="T7" fmla="*/ 9 h 20"/>
              <a:gd name="T8" fmla="*/ 2 w 37"/>
              <a:gd name="T9" fmla="*/ 0 h 20"/>
              <a:gd name="T10" fmla="*/ 2 w 37"/>
              <a:gd name="T11" fmla="*/ 6 h 20"/>
              <a:gd name="T12" fmla="*/ 0 60000 65536"/>
              <a:gd name="T13" fmla="*/ 0 60000 65536"/>
              <a:gd name="T14" fmla="*/ 0 60000 65536"/>
              <a:gd name="T15" fmla="*/ 0 60000 65536"/>
              <a:gd name="T16" fmla="*/ 0 60000 65536"/>
              <a:gd name="T17" fmla="*/ 0 60000 65536"/>
              <a:gd name="T18" fmla="*/ 0 w 37"/>
              <a:gd name="T19" fmla="*/ 0 h 20"/>
              <a:gd name="T20" fmla="*/ 37 w 3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37" h="20">
                <a:moveTo>
                  <a:pt x="2" y="6"/>
                </a:moveTo>
                <a:lnTo>
                  <a:pt x="0" y="11"/>
                </a:lnTo>
                <a:lnTo>
                  <a:pt x="34" y="20"/>
                </a:lnTo>
                <a:lnTo>
                  <a:pt x="37" y="9"/>
                </a:lnTo>
                <a:lnTo>
                  <a:pt x="2" y="0"/>
                </a:lnTo>
                <a:lnTo>
                  <a:pt x="2" y="6"/>
                </a:lnTo>
                <a:close/>
              </a:path>
            </a:pathLst>
          </a:custGeom>
          <a:solidFill>
            <a:srgbClr val="000000"/>
          </a:solidFill>
          <a:ln w="9525">
            <a:noFill/>
            <a:round/>
            <a:headEnd/>
            <a:tailEnd/>
          </a:ln>
        </p:spPr>
        <p:txBody>
          <a:bodyPr/>
          <a:lstStyle/>
          <a:p>
            <a:endParaRPr lang="en-US"/>
          </a:p>
        </p:txBody>
      </p:sp>
      <p:sp>
        <p:nvSpPr>
          <p:cNvPr id="33923" name="Freeform 138"/>
          <p:cNvSpPr>
            <a:spLocks/>
          </p:cNvSpPr>
          <p:nvPr/>
        </p:nvSpPr>
        <p:spPr bwMode="auto">
          <a:xfrm>
            <a:off x="6651625" y="2249488"/>
            <a:ext cx="30163" cy="58737"/>
          </a:xfrm>
          <a:custGeom>
            <a:avLst/>
            <a:gdLst>
              <a:gd name="T0" fmla="*/ 12 w 19"/>
              <a:gd name="T1" fmla="*/ 10 h 37"/>
              <a:gd name="T2" fmla="*/ 7 w 19"/>
              <a:gd name="T3" fmla="*/ 3 h 37"/>
              <a:gd name="T4" fmla="*/ 0 w 19"/>
              <a:gd name="T5" fmla="*/ 34 h 37"/>
              <a:gd name="T6" fmla="*/ 11 w 19"/>
              <a:gd name="T7" fmla="*/ 37 h 37"/>
              <a:gd name="T8" fmla="*/ 19 w 19"/>
              <a:gd name="T9" fmla="*/ 7 h 37"/>
              <a:gd name="T10" fmla="*/ 14 w 19"/>
              <a:gd name="T11" fmla="*/ 0 h 37"/>
              <a:gd name="T12" fmla="*/ 19 w 19"/>
              <a:gd name="T13" fmla="*/ 7 h 37"/>
              <a:gd name="T14" fmla="*/ 19 w 19"/>
              <a:gd name="T15" fmla="*/ 2 h 37"/>
              <a:gd name="T16" fmla="*/ 14 w 19"/>
              <a:gd name="T17" fmla="*/ 0 h 37"/>
              <a:gd name="T18" fmla="*/ 12 w 19"/>
              <a:gd name="T19" fmla="*/ 1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37"/>
              <a:gd name="T32" fmla="*/ 19 w 19"/>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37">
                <a:moveTo>
                  <a:pt x="12" y="10"/>
                </a:moveTo>
                <a:lnTo>
                  <a:pt x="7" y="3"/>
                </a:lnTo>
                <a:lnTo>
                  <a:pt x="0" y="34"/>
                </a:lnTo>
                <a:lnTo>
                  <a:pt x="11" y="37"/>
                </a:lnTo>
                <a:lnTo>
                  <a:pt x="19" y="7"/>
                </a:lnTo>
                <a:lnTo>
                  <a:pt x="14" y="0"/>
                </a:lnTo>
                <a:lnTo>
                  <a:pt x="19" y="7"/>
                </a:lnTo>
                <a:lnTo>
                  <a:pt x="19" y="2"/>
                </a:lnTo>
                <a:lnTo>
                  <a:pt x="14" y="0"/>
                </a:lnTo>
                <a:lnTo>
                  <a:pt x="12" y="10"/>
                </a:lnTo>
                <a:close/>
              </a:path>
            </a:pathLst>
          </a:custGeom>
          <a:solidFill>
            <a:srgbClr val="000000"/>
          </a:solidFill>
          <a:ln w="9525">
            <a:noFill/>
            <a:round/>
            <a:headEnd/>
            <a:tailEnd/>
          </a:ln>
        </p:spPr>
        <p:txBody>
          <a:bodyPr/>
          <a:lstStyle/>
          <a:p>
            <a:endParaRPr lang="en-US"/>
          </a:p>
        </p:txBody>
      </p:sp>
      <p:sp>
        <p:nvSpPr>
          <p:cNvPr id="33924" name="Freeform 139"/>
          <p:cNvSpPr>
            <a:spLocks/>
          </p:cNvSpPr>
          <p:nvPr/>
        </p:nvSpPr>
        <p:spPr bwMode="auto">
          <a:xfrm>
            <a:off x="6630988" y="2238375"/>
            <a:ext cx="42862" cy="26988"/>
          </a:xfrm>
          <a:custGeom>
            <a:avLst/>
            <a:gdLst>
              <a:gd name="T0" fmla="*/ 11 w 27"/>
              <a:gd name="T1" fmla="*/ 9 h 17"/>
              <a:gd name="T2" fmla="*/ 4 w 27"/>
              <a:gd name="T3" fmla="*/ 12 h 17"/>
              <a:gd name="T4" fmla="*/ 25 w 27"/>
              <a:gd name="T5" fmla="*/ 17 h 17"/>
              <a:gd name="T6" fmla="*/ 27 w 27"/>
              <a:gd name="T7" fmla="*/ 7 h 17"/>
              <a:gd name="T8" fmla="*/ 8 w 27"/>
              <a:gd name="T9" fmla="*/ 1 h 17"/>
              <a:gd name="T10" fmla="*/ 0 w 27"/>
              <a:gd name="T11" fmla="*/ 5 h 17"/>
              <a:gd name="T12" fmla="*/ 8 w 27"/>
              <a:gd name="T13" fmla="*/ 1 h 17"/>
              <a:gd name="T14" fmla="*/ 0 w 27"/>
              <a:gd name="T15" fmla="*/ 0 h 17"/>
              <a:gd name="T16" fmla="*/ 0 w 27"/>
              <a:gd name="T17" fmla="*/ 5 h 17"/>
              <a:gd name="T18" fmla="*/ 11 w 27"/>
              <a:gd name="T19" fmla="*/ 9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7"/>
              <a:gd name="T32" fmla="*/ 27 w 2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7">
                <a:moveTo>
                  <a:pt x="11" y="9"/>
                </a:moveTo>
                <a:lnTo>
                  <a:pt x="4" y="12"/>
                </a:lnTo>
                <a:lnTo>
                  <a:pt x="25" y="17"/>
                </a:lnTo>
                <a:lnTo>
                  <a:pt x="27" y="7"/>
                </a:lnTo>
                <a:lnTo>
                  <a:pt x="8" y="1"/>
                </a:lnTo>
                <a:lnTo>
                  <a:pt x="0" y="5"/>
                </a:lnTo>
                <a:lnTo>
                  <a:pt x="8" y="1"/>
                </a:lnTo>
                <a:lnTo>
                  <a:pt x="0" y="0"/>
                </a:lnTo>
                <a:lnTo>
                  <a:pt x="0" y="5"/>
                </a:lnTo>
                <a:lnTo>
                  <a:pt x="11" y="9"/>
                </a:lnTo>
                <a:close/>
              </a:path>
            </a:pathLst>
          </a:custGeom>
          <a:solidFill>
            <a:srgbClr val="000000"/>
          </a:solidFill>
          <a:ln w="9525">
            <a:noFill/>
            <a:round/>
            <a:headEnd/>
            <a:tailEnd/>
          </a:ln>
        </p:spPr>
        <p:txBody>
          <a:bodyPr/>
          <a:lstStyle/>
          <a:p>
            <a:endParaRPr lang="en-US"/>
          </a:p>
        </p:txBody>
      </p:sp>
      <p:sp>
        <p:nvSpPr>
          <p:cNvPr id="33925" name="Freeform 140"/>
          <p:cNvSpPr>
            <a:spLocks/>
          </p:cNvSpPr>
          <p:nvPr/>
        </p:nvSpPr>
        <p:spPr bwMode="auto">
          <a:xfrm>
            <a:off x="6615113" y="2246313"/>
            <a:ext cx="33337" cy="58737"/>
          </a:xfrm>
          <a:custGeom>
            <a:avLst/>
            <a:gdLst>
              <a:gd name="T0" fmla="*/ 9 w 21"/>
              <a:gd name="T1" fmla="*/ 27 h 37"/>
              <a:gd name="T2" fmla="*/ 12 w 21"/>
              <a:gd name="T3" fmla="*/ 34 h 37"/>
              <a:gd name="T4" fmla="*/ 21 w 21"/>
              <a:gd name="T5" fmla="*/ 4 h 37"/>
              <a:gd name="T6" fmla="*/ 10 w 21"/>
              <a:gd name="T7" fmla="*/ 0 h 37"/>
              <a:gd name="T8" fmla="*/ 2 w 21"/>
              <a:gd name="T9" fmla="*/ 30 h 37"/>
              <a:gd name="T10" fmla="*/ 5 w 21"/>
              <a:gd name="T11" fmla="*/ 37 h 37"/>
              <a:gd name="T12" fmla="*/ 2 w 21"/>
              <a:gd name="T13" fmla="*/ 30 h 37"/>
              <a:gd name="T14" fmla="*/ 0 w 21"/>
              <a:gd name="T15" fmla="*/ 36 h 37"/>
              <a:gd name="T16" fmla="*/ 5 w 21"/>
              <a:gd name="T17" fmla="*/ 37 h 37"/>
              <a:gd name="T18" fmla="*/ 9 w 21"/>
              <a:gd name="T19" fmla="*/ 27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37"/>
              <a:gd name="T32" fmla="*/ 21 w 21"/>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37">
                <a:moveTo>
                  <a:pt x="9" y="27"/>
                </a:moveTo>
                <a:lnTo>
                  <a:pt x="12" y="34"/>
                </a:lnTo>
                <a:lnTo>
                  <a:pt x="21" y="4"/>
                </a:lnTo>
                <a:lnTo>
                  <a:pt x="10" y="0"/>
                </a:lnTo>
                <a:lnTo>
                  <a:pt x="2" y="30"/>
                </a:lnTo>
                <a:lnTo>
                  <a:pt x="5" y="37"/>
                </a:lnTo>
                <a:lnTo>
                  <a:pt x="2" y="30"/>
                </a:lnTo>
                <a:lnTo>
                  <a:pt x="0" y="36"/>
                </a:lnTo>
                <a:lnTo>
                  <a:pt x="5" y="37"/>
                </a:lnTo>
                <a:lnTo>
                  <a:pt x="9" y="27"/>
                </a:lnTo>
                <a:close/>
              </a:path>
            </a:pathLst>
          </a:custGeom>
          <a:solidFill>
            <a:srgbClr val="000000"/>
          </a:solidFill>
          <a:ln w="9525">
            <a:noFill/>
            <a:round/>
            <a:headEnd/>
            <a:tailEnd/>
          </a:ln>
        </p:spPr>
        <p:txBody>
          <a:bodyPr/>
          <a:lstStyle/>
          <a:p>
            <a:endParaRPr lang="en-US"/>
          </a:p>
        </p:txBody>
      </p:sp>
      <p:sp>
        <p:nvSpPr>
          <p:cNvPr id="33926" name="Freeform 141"/>
          <p:cNvSpPr>
            <a:spLocks/>
          </p:cNvSpPr>
          <p:nvPr/>
        </p:nvSpPr>
        <p:spPr bwMode="auto">
          <a:xfrm>
            <a:off x="6623050" y="2289175"/>
            <a:ext cx="46038" cy="26988"/>
          </a:xfrm>
          <a:custGeom>
            <a:avLst/>
            <a:gdLst>
              <a:gd name="T0" fmla="*/ 18 w 29"/>
              <a:gd name="T1" fmla="*/ 9 h 17"/>
              <a:gd name="T2" fmla="*/ 25 w 29"/>
              <a:gd name="T3" fmla="*/ 5 h 17"/>
              <a:gd name="T4" fmla="*/ 4 w 29"/>
              <a:gd name="T5" fmla="*/ 0 h 17"/>
              <a:gd name="T6" fmla="*/ 0 w 29"/>
              <a:gd name="T7" fmla="*/ 10 h 17"/>
              <a:gd name="T8" fmla="*/ 21 w 29"/>
              <a:gd name="T9" fmla="*/ 16 h 17"/>
              <a:gd name="T10" fmla="*/ 29 w 29"/>
              <a:gd name="T11" fmla="*/ 12 h 17"/>
              <a:gd name="T12" fmla="*/ 21 w 29"/>
              <a:gd name="T13" fmla="*/ 16 h 17"/>
              <a:gd name="T14" fmla="*/ 27 w 29"/>
              <a:gd name="T15" fmla="*/ 17 h 17"/>
              <a:gd name="T16" fmla="*/ 29 w 29"/>
              <a:gd name="T17" fmla="*/ 12 h 17"/>
              <a:gd name="T18" fmla="*/ 18 w 29"/>
              <a:gd name="T19" fmla="*/ 9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17"/>
              <a:gd name="T32" fmla="*/ 29 w 2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17">
                <a:moveTo>
                  <a:pt x="18" y="9"/>
                </a:moveTo>
                <a:lnTo>
                  <a:pt x="25" y="5"/>
                </a:lnTo>
                <a:lnTo>
                  <a:pt x="4" y="0"/>
                </a:lnTo>
                <a:lnTo>
                  <a:pt x="0" y="10"/>
                </a:lnTo>
                <a:lnTo>
                  <a:pt x="21" y="16"/>
                </a:lnTo>
                <a:lnTo>
                  <a:pt x="29" y="12"/>
                </a:lnTo>
                <a:lnTo>
                  <a:pt x="21" y="16"/>
                </a:lnTo>
                <a:lnTo>
                  <a:pt x="27" y="17"/>
                </a:lnTo>
                <a:lnTo>
                  <a:pt x="29" y="12"/>
                </a:lnTo>
                <a:lnTo>
                  <a:pt x="18" y="9"/>
                </a:lnTo>
                <a:close/>
              </a:path>
            </a:pathLst>
          </a:custGeom>
          <a:solidFill>
            <a:srgbClr val="000000"/>
          </a:solidFill>
          <a:ln w="9525">
            <a:noFill/>
            <a:round/>
            <a:headEnd/>
            <a:tailEnd/>
          </a:ln>
        </p:spPr>
        <p:txBody>
          <a:bodyPr/>
          <a:lstStyle/>
          <a:p>
            <a:endParaRPr lang="en-US"/>
          </a:p>
        </p:txBody>
      </p:sp>
      <p:grpSp>
        <p:nvGrpSpPr>
          <p:cNvPr id="3" name="Group 142"/>
          <p:cNvGrpSpPr>
            <a:grpSpLocks/>
          </p:cNvGrpSpPr>
          <p:nvPr/>
        </p:nvGrpSpPr>
        <p:grpSpPr bwMode="auto">
          <a:xfrm>
            <a:off x="685800" y="2119313"/>
            <a:ext cx="7210425" cy="796925"/>
            <a:chOff x="432" y="1824"/>
            <a:chExt cx="4542" cy="502"/>
          </a:xfrm>
        </p:grpSpPr>
        <p:sp>
          <p:nvSpPr>
            <p:cNvPr id="33938" name="Freeform 143"/>
            <p:cNvSpPr>
              <a:spLocks/>
            </p:cNvSpPr>
            <p:nvPr/>
          </p:nvSpPr>
          <p:spPr bwMode="auto">
            <a:xfrm>
              <a:off x="4203" y="1914"/>
              <a:ext cx="459" cy="265"/>
            </a:xfrm>
            <a:custGeom>
              <a:avLst/>
              <a:gdLst>
                <a:gd name="T0" fmla="*/ 390 w 459"/>
                <a:gd name="T1" fmla="*/ 0 h 265"/>
                <a:gd name="T2" fmla="*/ 384 w 459"/>
                <a:gd name="T3" fmla="*/ 9 h 265"/>
                <a:gd name="T4" fmla="*/ 383 w 459"/>
                <a:gd name="T5" fmla="*/ 18 h 265"/>
                <a:gd name="T6" fmla="*/ 388 w 459"/>
                <a:gd name="T7" fmla="*/ 27 h 265"/>
                <a:gd name="T8" fmla="*/ 395 w 459"/>
                <a:gd name="T9" fmla="*/ 32 h 265"/>
                <a:gd name="T10" fmla="*/ 416 w 459"/>
                <a:gd name="T11" fmla="*/ 37 h 265"/>
                <a:gd name="T12" fmla="*/ 422 w 459"/>
                <a:gd name="T13" fmla="*/ 39 h 265"/>
                <a:gd name="T14" fmla="*/ 420 w 459"/>
                <a:gd name="T15" fmla="*/ 37 h 265"/>
                <a:gd name="T16" fmla="*/ 409 w 459"/>
                <a:gd name="T17" fmla="*/ 48 h 265"/>
                <a:gd name="T18" fmla="*/ 406 w 459"/>
                <a:gd name="T19" fmla="*/ 59 h 265"/>
                <a:gd name="T20" fmla="*/ 406 w 459"/>
                <a:gd name="T21" fmla="*/ 66 h 265"/>
                <a:gd name="T22" fmla="*/ 413 w 459"/>
                <a:gd name="T23" fmla="*/ 75 h 265"/>
                <a:gd name="T24" fmla="*/ 427 w 459"/>
                <a:gd name="T25" fmla="*/ 82 h 265"/>
                <a:gd name="T26" fmla="*/ 452 w 459"/>
                <a:gd name="T27" fmla="*/ 91 h 265"/>
                <a:gd name="T28" fmla="*/ 457 w 459"/>
                <a:gd name="T29" fmla="*/ 94 h 265"/>
                <a:gd name="T30" fmla="*/ 456 w 459"/>
                <a:gd name="T31" fmla="*/ 98 h 265"/>
                <a:gd name="T32" fmla="*/ 447 w 459"/>
                <a:gd name="T33" fmla="*/ 101 h 265"/>
                <a:gd name="T34" fmla="*/ 443 w 459"/>
                <a:gd name="T35" fmla="*/ 105 h 265"/>
                <a:gd name="T36" fmla="*/ 448 w 459"/>
                <a:gd name="T37" fmla="*/ 110 h 265"/>
                <a:gd name="T38" fmla="*/ 447 w 459"/>
                <a:gd name="T39" fmla="*/ 119 h 265"/>
                <a:gd name="T40" fmla="*/ 434 w 459"/>
                <a:gd name="T41" fmla="*/ 124 h 265"/>
                <a:gd name="T42" fmla="*/ 429 w 459"/>
                <a:gd name="T43" fmla="*/ 131 h 265"/>
                <a:gd name="T44" fmla="*/ 434 w 459"/>
                <a:gd name="T45" fmla="*/ 140 h 265"/>
                <a:gd name="T46" fmla="*/ 413 w 459"/>
                <a:gd name="T47" fmla="*/ 160 h 265"/>
                <a:gd name="T48" fmla="*/ 404 w 459"/>
                <a:gd name="T49" fmla="*/ 171 h 265"/>
                <a:gd name="T50" fmla="*/ 402 w 459"/>
                <a:gd name="T51" fmla="*/ 183 h 265"/>
                <a:gd name="T52" fmla="*/ 397 w 459"/>
                <a:gd name="T53" fmla="*/ 190 h 265"/>
                <a:gd name="T54" fmla="*/ 386 w 459"/>
                <a:gd name="T55" fmla="*/ 194 h 265"/>
                <a:gd name="T56" fmla="*/ 381 w 459"/>
                <a:gd name="T57" fmla="*/ 197 h 265"/>
                <a:gd name="T58" fmla="*/ 375 w 459"/>
                <a:gd name="T59" fmla="*/ 206 h 265"/>
                <a:gd name="T60" fmla="*/ 377 w 459"/>
                <a:gd name="T61" fmla="*/ 218 h 265"/>
                <a:gd name="T62" fmla="*/ 374 w 459"/>
                <a:gd name="T63" fmla="*/ 224 h 265"/>
                <a:gd name="T64" fmla="*/ 361 w 459"/>
                <a:gd name="T65" fmla="*/ 227 h 265"/>
                <a:gd name="T66" fmla="*/ 359 w 459"/>
                <a:gd name="T67" fmla="*/ 231 h 265"/>
                <a:gd name="T68" fmla="*/ 363 w 459"/>
                <a:gd name="T69" fmla="*/ 238 h 265"/>
                <a:gd name="T70" fmla="*/ 367 w 459"/>
                <a:gd name="T71" fmla="*/ 242 h 265"/>
                <a:gd name="T72" fmla="*/ 367 w 459"/>
                <a:gd name="T73" fmla="*/ 247 h 265"/>
                <a:gd name="T74" fmla="*/ 358 w 459"/>
                <a:gd name="T75" fmla="*/ 256 h 265"/>
                <a:gd name="T76" fmla="*/ 342 w 459"/>
                <a:gd name="T77" fmla="*/ 265 h 265"/>
                <a:gd name="T78" fmla="*/ 10 w 459"/>
                <a:gd name="T79" fmla="*/ 20 h 2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59"/>
                <a:gd name="T121" fmla="*/ 0 h 265"/>
                <a:gd name="T122" fmla="*/ 459 w 459"/>
                <a:gd name="T123" fmla="*/ 265 h 26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59" h="265">
                  <a:moveTo>
                    <a:pt x="10" y="20"/>
                  </a:moveTo>
                  <a:lnTo>
                    <a:pt x="390" y="0"/>
                  </a:lnTo>
                  <a:lnTo>
                    <a:pt x="386" y="4"/>
                  </a:lnTo>
                  <a:lnTo>
                    <a:pt x="384" y="9"/>
                  </a:lnTo>
                  <a:lnTo>
                    <a:pt x="383" y="12"/>
                  </a:lnTo>
                  <a:lnTo>
                    <a:pt x="383" y="18"/>
                  </a:lnTo>
                  <a:lnTo>
                    <a:pt x="384" y="25"/>
                  </a:lnTo>
                  <a:lnTo>
                    <a:pt x="388" y="27"/>
                  </a:lnTo>
                  <a:lnTo>
                    <a:pt x="391" y="28"/>
                  </a:lnTo>
                  <a:lnTo>
                    <a:pt x="395" y="32"/>
                  </a:lnTo>
                  <a:lnTo>
                    <a:pt x="400" y="34"/>
                  </a:lnTo>
                  <a:lnTo>
                    <a:pt x="416" y="37"/>
                  </a:lnTo>
                  <a:lnTo>
                    <a:pt x="420" y="39"/>
                  </a:lnTo>
                  <a:lnTo>
                    <a:pt x="422" y="39"/>
                  </a:lnTo>
                  <a:lnTo>
                    <a:pt x="420" y="37"/>
                  </a:lnTo>
                  <a:lnTo>
                    <a:pt x="413" y="43"/>
                  </a:lnTo>
                  <a:lnTo>
                    <a:pt x="409" y="48"/>
                  </a:lnTo>
                  <a:lnTo>
                    <a:pt x="406" y="55"/>
                  </a:lnTo>
                  <a:lnTo>
                    <a:pt x="406" y="59"/>
                  </a:lnTo>
                  <a:lnTo>
                    <a:pt x="406" y="62"/>
                  </a:lnTo>
                  <a:lnTo>
                    <a:pt x="406" y="66"/>
                  </a:lnTo>
                  <a:lnTo>
                    <a:pt x="409" y="69"/>
                  </a:lnTo>
                  <a:lnTo>
                    <a:pt x="413" y="75"/>
                  </a:lnTo>
                  <a:lnTo>
                    <a:pt x="420" y="78"/>
                  </a:lnTo>
                  <a:lnTo>
                    <a:pt x="427" y="82"/>
                  </a:lnTo>
                  <a:lnTo>
                    <a:pt x="438" y="85"/>
                  </a:lnTo>
                  <a:lnTo>
                    <a:pt x="452" y="91"/>
                  </a:lnTo>
                  <a:lnTo>
                    <a:pt x="456" y="92"/>
                  </a:lnTo>
                  <a:lnTo>
                    <a:pt x="457" y="94"/>
                  </a:lnTo>
                  <a:lnTo>
                    <a:pt x="457" y="96"/>
                  </a:lnTo>
                  <a:lnTo>
                    <a:pt x="456" y="98"/>
                  </a:lnTo>
                  <a:lnTo>
                    <a:pt x="450" y="99"/>
                  </a:lnTo>
                  <a:lnTo>
                    <a:pt x="447" y="101"/>
                  </a:lnTo>
                  <a:lnTo>
                    <a:pt x="445" y="103"/>
                  </a:lnTo>
                  <a:lnTo>
                    <a:pt x="443" y="105"/>
                  </a:lnTo>
                  <a:lnTo>
                    <a:pt x="445" y="107"/>
                  </a:lnTo>
                  <a:lnTo>
                    <a:pt x="448" y="110"/>
                  </a:lnTo>
                  <a:lnTo>
                    <a:pt x="459" y="115"/>
                  </a:lnTo>
                  <a:lnTo>
                    <a:pt x="447" y="119"/>
                  </a:lnTo>
                  <a:lnTo>
                    <a:pt x="440" y="123"/>
                  </a:lnTo>
                  <a:lnTo>
                    <a:pt x="434" y="124"/>
                  </a:lnTo>
                  <a:lnTo>
                    <a:pt x="431" y="128"/>
                  </a:lnTo>
                  <a:lnTo>
                    <a:pt x="429" y="131"/>
                  </a:lnTo>
                  <a:lnTo>
                    <a:pt x="431" y="137"/>
                  </a:lnTo>
                  <a:lnTo>
                    <a:pt x="434" y="140"/>
                  </a:lnTo>
                  <a:lnTo>
                    <a:pt x="420" y="155"/>
                  </a:lnTo>
                  <a:lnTo>
                    <a:pt x="413" y="160"/>
                  </a:lnTo>
                  <a:lnTo>
                    <a:pt x="408" y="165"/>
                  </a:lnTo>
                  <a:lnTo>
                    <a:pt x="404" y="171"/>
                  </a:lnTo>
                  <a:lnTo>
                    <a:pt x="402" y="178"/>
                  </a:lnTo>
                  <a:lnTo>
                    <a:pt x="402" y="183"/>
                  </a:lnTo>
                  <a:lnTo>
                    <a:pt x="404" y="188"/>
                  </a:lnTo>
                  <a:lnTo>
                    <a:pt x="397" y="190"/>
                  </a:lnTo>
                  <a:lnTo>
                    <a:pt x="391" y="192"/>
                  </a:lnTo>
                  <a:lnTo>
                    <a:pt x="386" y="194"/>
                  </a:lnTo>
                  <a:lnTo>
                    <a:pt x="383" y="195"/>
                  </a:lnTo>
                  <a:lnTo>
                    <a:pt x="381" y="197"/>
                  </a:lnTo>
                  <a:lnTo>
                    <a:pt x="379" y="201"/>
                  </a:lnTo>
                  <a:lnTo>
                    <a:pt x="375" y="206"/>
                  </a:lnTo>
                  <a:lnTo>
                    <a:pt x="375" y="213"/>
                  </a:lnTo>
                  <a:lnTo>
                    <a:pt x="377" y="218"/>
                  </a:lnTo>
                  <a:lnTo>
                    <a:pt x="379" y="222"/>
                  </a:lnTo>
                  <a:lnTo>
                    <a:pt x="374" y="224"/>
                  </a:lnTo>
                  <a:lnTo>
                    <a:pt x="365" y="226"/>
                  </a:lnTo>
                  <a:lnTo>
                    <a:pt x="361" y="227"/>
                  </a:lnTo>
                  <a:lnTo>
                    <a:pt x="359" y="231"/>
                  </a:lnTo>
                  <a:lnTo>
                    <a:pt x="359" y="234"/>
                  </a:lnTo>
                  <a:lnTo>
                    <a:pt x="363" y="238"/>
                  </a:lnTo>
                  <a:lnTo>
                    <a:pt x="367" y="240"/>
                  </a:lnTo>
                  <a:lnTo>
                    <a:pt x="367" y="242"/>
                  </a:lnTo>
                  <a:lnTo>
                    <a:pt x="367" y="243"/>
                  </a:lnTo>
                  <a:lnTo>
                    <a:pt x="367" y="247"/>
                  </a:lnTo>
                  <a:lnTo>
                    <a:pt x="363" y="250"/>
                  </a:lnTo>
                  <a:lnTo>
                    <a:pt x="358" y="256"/>
                  </a:lnTo>
                  <a:lnTo>
                    <a:pt x="347" y="263"/>
                  </a:lnTo>
                  <a:lnTo>
                    <a:pt x="342" y="265"/>
                  </a:lnTo>
                  <a:lnTo>
                    <a:pt x="0" y="59"/>
                  </a:lnTo>
                  <a:lnTo>
                    <a:pt x="10" y="20"/>
                  </a:lnTo>
                  <a:close/>
                </a:path>
              </a:pathLst>
            </a:custGeom>
            <a:solidFill>
              <a:srgbClr val="0367A3"/>
            </a:solidFill>
            <a:ln w="9525">
              <a:noFill/>
              <a:round/>
              <a:headEnd/>
              <a:tailEnd/>
            </a:ln>
          </p:spPr>
          <p:txBody>
            <a:bodyPr/>
            <a:lstStyle/>
            <a:p>
              <a:endParaRPr lang="en-US"/>
            </a:p>
          </p:txBody>
        </p:sp>
        <p:sp>
          <p:nvSpPr>
            <p:cNvPr id="33939" name="Freeform 144"/>
            <p:cNvSpPr>
              <a:spLocks/>
            </p:cNvSpPr>
            <p:nvPr/>
          </p:nvSpPr>
          <p:spPr bwMode="auto">
            <a:xfrm>
              <a:off x="4215" y="1916"/>
              <a:ext cx="682" cy="62"/>
            </a:xfrm>
            <a:custGeom>
              <a:avLst/>
              <a:gdLst>
                <a:gd name="T0" fmla="*/ 682 w 682"/>
                <a:gd name="T1" fmla="*/ 53 h 62"/>
                <a:gd name="T2" fmla="*/ 668 w 682"/>
                <a:gd name="T3" fmla="*/ 44 h 62"/>
                <a:gd name="T4" fmla="*/ 650 w 682"/>
                <a:gd name="T5" fmla="*/ 37 h 62"/>
                <a:gd name="T6" fmla="*/ 632 w 682"/>
                <a:gd name="T7" fmla="*/ 30 h 62"/>
                <a:gd name="T8" fmla="*/ 611 w 682"/>
                <a:gd name="T9" fmla="*/ 25 h 62"/>
                <a:gd name="T10" fmla="*/ 566 w 682"/>
                <a:gd name="T11" fmla="*/ 16 h 62"/>
                <a:gd name="T12" fmla="*/ 515 w 682"/>
                <a:gd name="T13" fmla="*/ 9 h 62"/>
                <a:gd name="T14" fmla="*/ 461 w 682"/>
                <a:gd name="T15" fmla="*/ 3 h 62"/>
                <a:gd name="T16" fmla="*/ 404 w 682"/>
                <a:gd name="T17" fmla="*/ 0 h 62"/>
                <a:gd name="T18" fmla="*/ 346 w 682"/>
                <a:gd name="T19" fmla="*/ 0 h 62"/>
                <a:gd name="T20" fmla="*/ 289 w 682"/>
                <a:gd name="T21" fmla="*/ 0 h 62"/>
                <a:gd name="T22" fmla="*/ 178 w 682"/>
                <a:gd name="T23" fmla="*/ 3 h 62"/>
                <a:gd name="T24" fmla="*/ 88 w 682"/>
                <a:gd name="T25" fmla="*/ 9 h 62"/>
                <a:gd name="T26" fmla="*/ 23 w 682"/>
                <a:gd name="T27" fmla="*/ 14 h 62"/>
                <a:gd name="T28" fmla="*/ 0 w 682"/>
                <a:gd name="T29" fmla="*/ 16 h 62"/>
                <a:gd name="T30" fmla="*/ 2 w 682"/>
                <a:gd name="T31" fmla="*/ 25 h 62"/>
                <a:gd name="T32" fmla="*/ 25 w 682"/>
                <a:gd name="T33" fmla="*/ 23 h 62"/>
                <a:gd name="T34" fmla="*/ 88 w 682"/>
                <a:gd name="T35" fmla="*/ 18 h 62"/>
                <a:gd name="T36" fmla="*/ 178 w 682"/>
                <a:gd name="T37" fmla="*/ 12 h 62"/>
                <a:gd name="T38" fmla="*/ 289 w 682"/>
                <a:gd name="T39" fmla="*/ 9 h 62"/>
                <a:gd name="T40" fmla="*/ 346 w 682"/>
                <a:gd name="T41" fmla="*/ 9 h 62"/>
                <a:gd name="T42" fmla="*/ 403 w 682"/>
                <a:gd name="T43" fmla="*/ 10 h 62"/>
                <a:gd name="T44" fmla="*/ 460 w 682"/>
                <a:gd name="T45" fmla="*/ 12 h 62"/>
                <a:gd name="T46" fmla="*/ 515 w 682"/>
                <a:gd name="T47" fmla="*/ 18 h 62"/>
                <a:gd name="T48" fmla="*/ 565 w 682"/>
                <a:gd name="T49" fmla="*/ 25 h 62"/>
                <a:gd name="T50" fmla="*/ 609 w 682"/>
                <a:gd name="T51" fmla="*/ 34 h 62"/>
                <a:gd name="T52" fmla="*/ 629 w 682"/>
                <a:gd name="T53" fmla="*/ 39 h 62"/>
                <a:gd name="T54" fmla="*/ 647 w 682"/>
                <a:gd name="T55" fmla="*/ 46 h 62"/>
                <a:gd name="T56" fmla="*/ 664 w 682"/>
                <a:gd name="T57" fmla="*/ 53 h 62"/>
                <a:gd name="T58" fmla="*/ 677 w 682"/>
                <a:gd name="T59" fmla="*/ 62 h 62"/>
                <a:gd name="T60" fmla="*/ 682 w 682"/>
                <a:gd name="T61" fmla="*/ 53 h 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82"/>
                <a:gd name="T94" fmla="*/ 0 h 62"/>
                <a:gd name="T95" fmla="*/ 682 w 682"/>
                <a:gd name="T96" fmla="*/ 62 h 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82" h="62">
                  <a:moveTo>
                    <a:pt x="682" y="53"/>
                  </a:moveTo>
                  <a:lnTo>
                    <a:pt x="668" y="44"/>
                  </a:lnTo>
                  <a:lnTo>
                    <a:pt x="650" y="37"/>
                  </a:lnTo>
                  <a:lnTo>
                    <a:pt x="632" y="30"/>
                  </a:lnTo>
                  <a:lnTo>
                    <a:pt x="611" y="25"/>
                  </a:lnTo>
                  <a:lnTo>
                    <a:pt x="566" y="16"/>
                  </a:lnTo>
                  <a:lnTo>
                    <a:pt x="515" y="9"/>
                  </a:lnTo>
                  <a:lnTo>
                    <a:pt x="461" y="3"/>
                  </a:lnTo>
                  <a:lnTo>
                    <a:pt x="404" y="0"/>
                  </a:lnTo>
                  <a:lnTo>
                    <a:pt x="346" y="0"/>
                  </a:lnTo>
                  <a:lnTo>
                    <a:pt x="289" y="0"/>
                  </a:lnTo>
                  <a:lnTo>
                    <a:pt x="178" y="3"/>
                  </a:lnTo>
                  <a:lnTo>
                    <a:pt x="88" y="9"/>
                  </a:lnTo>
                  <a:lnTo>
                    <a:pt x="23" y="14"/>
                  </a:lnTo>
                  <a:lnTo>
                    <a:pt x="0" y="16"/>
                  </a:lnTo>
                  <a:lnTo>
                    <a:pt x="2" y="25"/>
                  </a:lnTo>
                  <a:lnTo>
                    <a:pt x="25" y="23"/>
                  </a:lnTo>
                  <a:lnTo>
                    <a:pt x="88" y="18"/>
                  </a:lnTo>
                  <a:lnTo>
                    <a:pt x="178" y="12"/>
                  </a:lnTo>
                  <a:lnTo>
                    <a:pt x="289" y="9"/>
                  </a:lnTo>
                  <a:lnTo>
                    <a:pt x="346" y="9"/>
                  </a:lnTo>
                  <a:lnTo>
                    <a:pt x="403" y="10"/>
                  </a:lnTo>
                  <a:lnTo>
                    <a:pt x="460" y="12"/>
                  </a:lnTo>
                  <a:lnTo>
                    <a:pt x="515" y="18"/>
                  </a:lnTo>
                  <a:lnTo>
                    <a:pt x="565" y="25"/>
                  </a:lnTo>
                  <a:lnTo>
                    <a:pt x="609" y="34"/>
                  </a:lnTo>
                  <a:lnTo>
                    <a:pt x="629" y="39"/>
                  </a:lnTo>
                  <a:lnTo>
                    <a:pt x="647" y="46"/>
                  </a:lnTo>
                  <a:lnTo>
                    <a:pt x="664" y="53"/>
                  </a:lnTo>
                  <a:lnTo>
                    <a:pt x="677" y="62"/>
                  </a:lnTo>
                  <a:lnTo>
                    <a:pt x="682" y="53"/>
                  </a:lnTo>
                  <a:close/>
                </a:path>
              </a:pathLst>
            </a:custGeom>
            <a:solidFill>
              <a:srgbClr val="000000"/>
            </a:solidFill>
            <a:ln w="9525">
              <a:noFill/>
              <a:round/>
              <a:headEnd/>
              <a:tailEnd/>
            </a:ln>
          </p:spPr>
          <p:txBody>
            <a:bodyPr/>
            <a:lstStyle/>
            <a:p>
              <a:endParaRPr lang="en-US"/>
            </a:p>
          </p:txBody>
        </p:sp>
        <p:sp>
          <p:nvSpPr>
            <p:cNvPr id="33940" name="Freeform 145"/>
            <p:cNvSpPr>
              <a:spLocks/>
            </p:cNvSpPr>
            <p:nvPr/>
          </p:nvSpPr>
          <p:spPr bwMode="auto">
            <a:xfrm>
              <a:off x="4203" y="1969"/>
              <a:ext cx="564" cy="357"/>
            </a:xfrm>
            <a:custGeom>
              <a:avLst/>
              <a:gdLst>
                <a:gd name="T0" fmla="*/ 562 w 564"/>
                <a:gd name="T1" fmla="*/ 352 h 357"/>
                <a:gd name="T2" fmla="*/ 564 w 564"/>
                <a:gd name="T3" fmla="*/ 348 h 357"/>
                <a:gd name="T4" fmla="*/ 5 w 564"/>
                <a:gd name="T5" fmla="*/ 0 h 357"/>
                <a:gd name="T6" fmla="*/ 0 w 564"/>
                <a:gd name="T7" fmla="*/ 9 h 357"/>
                <a:gd name="T8" fmla="*/ 559 w 564"/>
                <a:gd name="T9" fmla="*/ 357 h 357"/>
                <a:gd name="T10" fmla="*/ 562 w 564"/>
                <a:gd name="T11" fmla="*/ 352 h 357"/>
                <a:gd name="T12" fmla="*/ 0 60000 65536"/>
                <a:gd name="T13" fmla="*/ 0 60000 65536"/>
                <a:gd name="T14" fmla="*/ 0 60000 65536"/>
                <a:gd name="T15" fmla="*/ 0 60000 65536"/>
                <a:gd name="T16" fmla="*/ 0 60000 65536"/>
                <a:gd name="T17" fmla="*/ 0 60000 65536"/>
                <a:gd name="T18" fmla="*/ 0 w 564"/>
                <a:gd name="T19" fmla="*/ 0 h 357"/>
                <a:gd name="T20" fmla="*/ 564 w 564"/>
                <a:gd name="T21" fmla="*/ 357 h 357"/>
              </a:gdLst>
              <a:ahLst/>
              <a:cxnLst>
                <a:cxn ang="T12">
                  <a:pos x="T0" y="T1"/>
                </a:cxn>
                <a:cxn ang="T13">
                  <a:pos x="T2" y="T3"/>
                </a:cxn>
                <a:cxn ang="T14">
                  <a:pos x="T4" y="T5"/>
                </a:cxn>
                <a:cxn ang="T15">
                  <a:pos x="T6" y="T7"/>
                </a:cxn>
                <a:cxn ang="T16">
                  <a:pos x="T8" y="T9"/>
                </a:cxn>
                <a:cxn ang="T17">
                  <a:pos x="T10" y="T11"/>
                </a:cxn>
              </a:cxnLst>
              <a:rect l="T18" t="T19" r="T20" b="T21"/>
              <a:pathLst>
                <a:path w="564" h="357">
                  <a:moveTo>
                    <a:pt x="562" y="352"/>
                  </a:moveTo>
                  <a:lnTo>
                    <a:pt x="564" y="348"/>
                  </a:lnTo>
                  <a:lnTo>
                    <a:pt x="5" y="0"/>
                  </a:lnTo>
                  <a:lnTo>
                    <a:pt x="0" y="9"/>
                  </a:lnTo>
                  <a:lnTo>
                    <a:pt x="559" y="357"/>
                  </a:lnTo>
                  <a:lnTo>
                    <a:pt x="562" y="352"/>
                  </a:lnTo>
                  <a:close/>
                </a:path>
              </a:pathLst>
            </a:custGeom>
            <a:solidFill>
              <a:srgbClr val="000000"/>
            </a:solidFill>
            <a:ln w="9525">
              <a:noFill/>
              <a:round/>
              <a:headEnd/>
              <a:tailEnd/>
            </a:ln>
          </p:spPr>
          <p:txBody>
            <a:bodyPr/>
            <a:lstStyle/>
            <a:p>
              <a:endParaRPr lang="en-US"/>
            </a:p>
          </p:txBody>
        </p:sp>
        <p:sp>
          <p:nvSpPr>
            <p:cNvPr id="33941" name="Freeform 146"/>
            <p:cNvSpPr>
              <a:spLocks/>
            </p:cNvSpPr>
            <p:nvPr/>
          </p:nvSpPr>
          <p:spPr bwMode="auto">
            <a:xfrm>
              <a:off x="4833" y="2077"/>
              <a:ext cx="141" cy="87"/>
            </a:xfrm>
            <a:custGeom>
              <a:avLst/>
              <a:gdLst>
                <a:gd name="T0" fmla="*/ 141 w 141"/>
                <a:gd name="T1" fmla="*/ 84 h 87"/>
                <a:gd name="T2" fmla="*/ 132 w 141"/>
                <a:gd name="T3" fmla="*/ 75 h 87"/>
                <a:gd name="T4" fmla="*/ 116 w 141"/>
                <a:gd name="T5" fmla="*/ 64 h 87"/>
                <a:gd name="T6" fmla="*/ 94 w 141"/>
                <a:gd name="T7" fmla="*/ 50 h 87"/>
                <a:gd name="T8" fmla="*/ 69 w 141"/>
                <a:gd name="T9" fmla="*/ 36 h 87"/>
                <a:gd name="T10" fmla="*/ 46 w 141"/>
                <a:gd name="T11" fmla="*/ 24 h 87"/>
                <a:gd name="T12" fmla="*/ 25 w 141"/>
                <a:gd name="T13" fmla="*/ 11 h 87"/>
                <a:gd name="T14" fmla="*/ 11 w 141"/>
                <a:gd name="T15" fmla="*/ 2 h 87"/>
                <a:gd name="T16" fmla="*/ 5 w 141"/>
                <a:gd name="T17" fmla="*/ 0 h 87"/>
                <a:gd name="T18" fmla="*/ 0 w 141"/>
                <a:gd name="T19" fmla="*/ 8 h 87"/>
                <a:gd name="T20" fmla="*/ 5 w 141"/>
                <a:gd name="T21" fmla="*/ 11 h 87"/>
                <a:gd name="T22" fmla="*/ 21 w 141"/>
                <a:gd name="T23" fmla="*/ 20 h 87"/>
                <a:gd name="T24" fmla="*/ 41 w 141"/>
                <a:gd name="T25" fmla="*/ 31 h 87"/>
                <a:gd name="T26" fmla="*/ 66 w 141"/>
                <a:gd name="T27" fmla="*/ 45 h 87"/>
                <a:gd name="T28" fmla="*/ 89 w 141"/>
                <a:gd name="T29" fmla="*/ 59 h 87"/>
                <a:gd name="T30" fmla="*/ 110 w 141"/>
                <a:gd name="T31" fmla="*/ 71 h 87"/>
                <a:gd name="T32" fmla="*/ 126 w 141"/>
                <a:gd name="T33" fmla="*/ 82 h 87"/>
                <a:gd name="T34" fmla="*/ 132 w 141"/>
                <a:gd name="T35" fmla="*/ 87 h 87"/>
                <a:gd name="T36" fmla="*/ 141 w 141"/>
                <a:gd name="T37" fmla="*/ 84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1"/>
                <a:gd name="T58" fmla="*/ 0 h 87"/>
                <a:gd name="T59" fmla="*/ 141 w 141"/>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1" h="87">
                  <a:moveTo>
                    <a:pt x="141" y="84"/>
                  </a:moveTo>
                  <a:lnTo>
                    <a:pt x="132" y="75"/>
                  </a:lnTo>
                  <a:lnTo>
                    <a:pt x="116" y="64"/>
                  </a:lnTo>
                  <a:lnTo>
                    <a:pt x="94" y="50"/>
                  </a:lnTo>
                  <a:lnTo>
                    <a:pt x="69" y="36"/>
                  </a:lnTo>
                  <a:lnTo>
                    <a:pt x="46" y="24"/>
                  </a:lnTo>
                  <a:lnTo>
                    <a:pt x="25" y="11"/>
                  </a:lnTo>
                  <a:lnTo>
                    <a:pt x="11" y="2"/>
                  </a:lnTo>
                  <a:lnTo>
                    <a:pt x="5" y="0"/>
                  </a:lnTo>
                  <a:lnTo>
                    <a:pt x="0" y="8"/>
                  </a:lnTo>
                  <a:lnTo>
                    <a:pt x="5" y="11"/>
                  </a:lnTo>
                  <a:lnTo>
                    <a:pt x="21" y="20"/>
                  </a:lnTo>
                  <a:lnTo>
                    <a:pt x="41" y="31"/>
                  </a:lnTo>
                  <a:lnTo>
                    <a:pt x="66" y="45"/>
                  </a:lnTo>
                  <a:lnTo>
                    <a:pt x="89" y="59"/>
                  </a:lnTo>
                  <a:lnTo>
                    <a:pt x="110" y="71"/>
                  </a:lnTo>
                  <a:lnTo>
                    <a:pt x="126" y="82"/>
                  </a:lnTo>
                  <a:lnTo>
                    <a:pt x="132" y="87"/>
                  </a:lnTo>
                  <a:lnTo>
                    <a:pt x="141" y="84"/>
                  </a:lnTo>
                  <a:close/>
                </a:path>
              </a:pathLst>
            </a:custGeom>
            <a:solidFill>
              <a:srgbClr val="000000"/>
            </a:solidFill>
            <a:ln w="9525">
              <a:noFill/>
              <a:round/>
              <a:headEnd/>
              <a:tailEnd/>
            </a:ln>
          </p:spPr>
          <p:txBody>
            <a:bodyPr/>
            <a:lstStyle/>
            <a:p>
              <a:endParaRPr lang="en-US"/>
            </a:p>
          </p:txBody>
        </p:sp>
        <p:sp>
          <p:nvSpPr>
            <p:cNvPr id="33942" name="Freeform 147"/>
            <p:cNvSpPr>
              <a:spLocks/>
            </p:cNvSpPr>
            <p:nvPr/>
          </p:nvSpPr>
          <p:spPr bwMode="auto">
            <a:xfrm>
              <a:off x="4794" y="2164"/>
              <a:ext cx="96" cy="73"/>
            </a:xfrm>
            <a:custGeom>
              <a:avLst/>
              <a:gdLst>
                <a:gd name="T0" fmla="*/ 94 w 96"/>
                <a:gd name="T1" fmla="*/ 70 h 73"/>
                <a:gd name="T2" fmla="*/ 96 w 96"/>
                <a:gd name="T3" fmla="*/ 64 h 73"/>
                <a:gd name="T4" fmla="*/ 5 w 96"/>
                <a:gd name="T5" fmla="*/ 0 h 73"/>
                <a:gd name="T6" fmla="*/ 0 w 96"/>
                <a:gd name="T7" fmla="*/ 8 h 73"/>
                <a:gd name="T8" fmla="*/ 91 w 96"/>
                <a:gd name="T9" fmla="*/ 73 h 73"/>
                <a:gd name="T10" fmla="*/ 94 w 96"/>
                <a:gd name="T11" fmla="*/ 70 h 73"/>
                <a:gd name="T12" fmla="*/ 0 60000 65536"/>
                <a:gd name="T13" fmla="*/ 0 60000 65536"/>
                <a:gd name="T14" fmla="*/ 0 60000 65536"/>
                <a:gd name="T15" fmla="*/ 0 60000 65536"/>
                <a:gd name="T16" fmla="*/ 0 60000 65536"/>
                <a:gd name="T17" fmla="*/ 0 60000 65536"/>
                <a:gd name="T18" fmla="*/ 0 w 96"/>
                <a:gd name="T19" fmla="*/ 0 h 73"/>
                <a:gd name="T20" fmla="*/ 96 w 96"/>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96" h="73">
                  <a:moveTo>
                    <a:pt x="94" y="70"/>
                  </a:moveTo>
                  <a:lnTo>
                    <a:pt x="96" y="64"/>
                  </a:lnTo>
                  <a:lnTo>
                    <a:pt x="5" y="0"/>
                  </a:lnTo>
                  <a:lnTo>
                    <a:pt x="0" y="8"/>
                  </a:lnTo>
                  <a:lnTo>
                    <a:pt x="91" y="73"/>
                  </a:lnTo>
                  <a:lnTo>
                    <a:pt x="94" y="70"/>
                  </a:lnTo>
                  <a:close/>
                </a:path>
              </a:pathLst>
            </a:custGeom>
            <a:solidFill>
              <a:srgbClr val="000000"/>
            </a:solidFill>
            <a:ln w="9525">
              <a:noFill/>
              <a:round/>
              <a:headEnd/>
              <a:tailEnd/>
            </a:ln>
          </p:spPr>
          <p:txBody>
            <a:bodyPr/>
            <a:lstStyle/>
            <a:p>
              <a:endParaRPr lang="en-US"/>
            </a:p>
          </p:txBody>
        </p:sp>
        <p:sp>
          <p:nvSpPr>
            <p:cNvPr id="33943" name="Freeform 148"/>
            <p:cNvSpPr>
              <a:spLocks/>
            </p:cNvSpPr>
            <p:nvPr/>
          </p:nvSpPr>
          <p:spPr bwMode="auto">
            <a:xfrm>
              <a:off x="4675" y="2195"/>
              <a:ext cx="171" cy="119"/>
            </a:xfrm>
            <a:custGeom>
              <a:avLst/>
              <a:gdLst>
                <a:gd name="T0" fmla="*/ 169 w 171"/>
                <a:gd name="T1" fmla="*/ 115 h 119"/>
                <a:gd name="T2" fmla="*/ 171 w 171"/>
                <a:gd name="T3" fmla="*/ 112 h 119"/>
                <a:gd name="T4" fmla="*/ 3 w 171"/>
                <a:gd name="T5" fmla="*/ 0 h 119"/>
                <a:gd name="T6" fmla="*/ 0 w 171"/>
                <a:gd name="T7" fmla="*/ 7 h 119"/>
                <a:gd name="T8" fmla="*/ 165 w 171"/>
                <a:gd name="T9" fmla="*/ 119 h 119"/>
                <a:gd name="T10" fmla="*/ 169 w 171"/>
                <a:gd name="T11" fmla="*/ 115 h 119"/>
                <a:gd name="T12" fmla="*/ 0 60000 65536"/>
                <a:gd name="T13" fmla="*/ 0 60000 65536"/>
                <a:gd name="T14" fmla="*/ 0 60000 65536"/>
                <a:gd name="T15" fmla="*/ 0 60000 65536"/>
                <a:gd name="T16" fmla="*/ 0 60000 65536"/>
                <a:gd name="T17" fmla="*/ 0 60000 65536"/>
                <a:gd name="T18" fmla="*/ 0 w 171"/>
                <a:gd name="T19" fmla="*/ 0 h 119"/>
                <a:gd name="T20" fmla="*/ 171 w 171"/>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171" h="119">
                  <a:moveTo>
                    <a:pt x="169" y="115"/>
                  </a:moveTo>
                  <a:lnTo>
                    <a:pt x="171" y="112"/>
                  </a:lnTo>
                  <a:lnTo>
                    <a:pt x="3" y="0"/>
                  </a:lnTo>
                  <a:lnTo>
                    <a:pt x="0" y="7"/>
                  </a:lnTo>
                  <a:lnTo>
                    <a:pt x="165" y="119"/>
                  </a:lnTo>
                  <a:lnTo>
                    <a:pt x="169" y="115"/>
                  </a:lnTo>
                  <a:close/>
                </a:path>
              </a:pathLst>
            </a:custGeom>
            <a:solidFill>
              <a:srgbClr val="000000"/>
            </a:solidFill>
            <a:ln w="9525">
              <a:noFill/>
              <a:round/>
              <a:headEnd/>
              <a:tailEnd/>
            </a:ln>
          </p:spPr>
          <p:txBody>
            <a:bodyPr/>
            <a:lstStyle/>
            <a:p>
              <a:endParaRPr lang="en-US"/>
            </a:p>
          </p:txBody>
        </p:sp>
        <p:sp>
          <p:nvSpPr>
            <p:cNvPr id="33944" name="Freeform 149"/>
            <p:cNvSpPr>
              <a:spLocks/>
            </p:cNvSpPr>
            <p:nvPr/>
          </p:nvSpPr>
          <p:spPr bwMode="auto">
            <a:xfrm>
              <a:off x="3978" y="1862"/>
              <a:ext cx="212" cy="73"/>
            </a:xfrm>
            <a:custGeom>
              <a:avLst/>
              <a:gdLst>
                <a:gd name="T0" fmla="*/ 11 w 212"/>
                <a:gd name="T1" fmla="*/ 9 h 73"/>
                <a:gd name="T2" fmla="*/ 4 w 212"/>
                <a:gd name="T3" fmla="*/ 13 h 73"/>
                <a:gd name="T4" fmla="*/ 209 w 212"/>
                <a:gd name="T5" fmla="*/ 73 h 73"/>
                <a:gd name="T6" fmla="*/ 212 w 212"/>
                <a:gd name="T7" fmla="*/ 61 h 73"/>
                <a:gd name="T8" fmla="*/ 8 w 212"/>
                <a:gd name="T9" fmla="*/ 2 h 73"/>
                <a:gd name="T10" fmla="*/ 0 w 212"/>
                <a:gd name="T11" fmla="*/ 8 h 73"/>
                <a:gd name="T12" fmla="*/ 8 w 212"/>
                <a:gd name="T13" fmla="*/ 2 h 73"/>
                <a:gd name="T14" fmla="*/ 2 w 212"/>
                <a:gd name="T15" fmla="*/ 0 h 73"/>
                <a:gd name="T16" fmla="*/ 0 w 212"/>
                <a:gd name="T17" fmla="*/ 8 h 73"/>
                <a:gd name="T18" fmla="*/ 11 w 212"/>
                <a:gd name="T19" fmla="*/ 9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2"/>
                <a:gd name="T31" fmla="*/ 0 h 73"/>
                <a:gd name="T32" fmla="*/ 212 w 212"/>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2" h="73">
                  <a:moveTo>
                    <a:pt x="11" y="9"/>
                  </a:moveTo>
                  <a:lnTo>
                    <a:pt x="4" y="13"/>
                  </a:lnTo>
                  <a:lnTo>
                    <a:pt x="209" y="73"/>
                  </a:lnTo>
                  <a:lnTo>
                    <a:pt x="212" y="61"/>
                  </a:lnTo>
                  <a:lnTo>
                    <a:pt x="8" y="2"/>
                  </a:lnTo>
                  <a:lnTo>
                    <a:pt x="0" y="8"/>
                  </a:lnTo>
                  <a:lnTo>
                    <a:pt x="8" y="2"/>
                  </a:lnTo>
                  <a:lnTo>
                    <a:pt x="2" y="0"/>
                  </a:lnTo>
                  <a:lnTo>
                    <a:pt x="0" y="8"/>
                  </a:lnTo>
                  <a:lnTo>
                    <a:pt x="11" y="9"/>
                  </a:lnTo>
                  <a:close/>
                </a:path>
              </a:pathLst>
            </a:custGeom>
            <a:solidFill>
              <a:srgbClr val="000000"/>
            </a:solidFill>
            <a:ln w="9525">
              <a:noFill/>
              <a:round/>
              <a:headEnd/>
              <a:tailEnd/>
            </a:ln>
          </p:spPr>
          <p:txBody>
            <a:bodyPr/>
            <a:lstStyle/>
            <a:p>
              <a:endParaRPr lang="en-US"/>
            </a:p>
          </p:txBody>
        </p:sp>
        <p:sp>
          <p:nvSpPr>
            <p:cNvPr id="33945" name="Freeform 150"/>
            <p:cNvSpPr>
              <a:spLocks/>
            </p:cNvSpPr>
            <p:nvPr/>
          </p:nvSpPr>
          <p:spPr bwMode="auto">
            <a:xfrm>
              <a:off x="432" y="1824"/>
              <a:ext cx="3500" cy="153"/>
            </a:xfrm>
            <a:custGeom>
              <a:avLst/>
              <a:gdLst>
                <a:gd name="T0" fmla="*/ 3500 w 3500"/>
                <a:gd name="T1" fmla="*/ 93 h 153"/>
                <a:gd name="T2" fmla="*/ 3306 w 3500"/>
                <a:gd name="T3" fmla="*/ 73 h 153"/>
                <a:gd name="T4" fmla="*/ 3116 w 3500"/>
                <a:gd name="T5" fmla="*/ 55 h 153"/>
                <a:gd name="T6" fmla="*/ 2930 w 3500"/>
                <a:gd name="T7" fmla="*/ 41 h 153"/>
                <a:gd name="T8" fmla="*/ 2749 w 3500"/>
                <a:gd name="T9" fmla="*/ 29 h 153"/>
                <a:gd name="T10" fmla="*/ 2573 w 3500"/>
                <a:gd name="T11" fmla="*/ 18 h 153"/>
                <a:gd name="T12" fmla="*/ 2400 w 3500"/>
                <a:gd name="T13" fmla="*/ 11 h 153"/>
                <a:gd name="T14" fmla="*/ 2233 w 3500"/>
                <a:gd name="T15" fmla="*/ 6 h 153"/>
                <a:gd name="T16" fmla="*/ 2071 w 3500"/>
                <a:gd name="T17" fmla="*/ 2 h 153"/>
                <a:gd name="T18" fmla="*/ 1914 w 3500"/>
                <a:gd name="T19" fmla="*/ 0 h 153"/>
                <a:gd name="T20" fmla="*/ 1761 w 3500"/>
                <a:gd name="T21" fmla="*/ 0 h 153"/>
                <a:gd name="T22" fmla="*/ 1615 w 3500"/>
                <a:gd name="T23" fmla="*/ 2 h 153"/>
                <a:gd name="T24" fmla="*/ 1472 w 3500"/>
                <a:gd name="T25" fmla="*/ 6 h 153"/>
                <a:gd name="T26" fmla="*/ 1337 w 3500"/>
                <a:gd name="T27" fmla="*/ 11 h 153"/>
                <a:gd name="T28" fmla="*/ 1207 w 3500"/>
                <a:gd name="T29" fmla="*/ 16 h 153"/>
                <a:gd name="T30" fmla="*/ 1084 w 3500"/>
                <a:gd name="T31" fmla="*/ 22 h 153"/>
                <a:gd name="T32" fmla="*/ 965 w 3500"/>
                <a:gd name="T33" fmla="*/ 29 h 153"/>
                <a:gd name="T34" fmla="*/ 853 w 3500"/>
                <a:gd name="T35" fmla="*/ 38 h 153"/>
                <a:gd name="T36" fmla="*/ 748 w 3500"/>
                <a:gd name="T37" fmla="*/ 47 h 153"/>
                <a:gd name="T38" fmla="*/ 648 w 3500"/>
                <a:gd name="T39" fmla="*/ 55 h 153"/>
                <a:gd name="T40" fmla="*/ 555 w 3500"/>
                <a:gd name="T41" fmla="*/ 64 h 153"/>
                <a:gd name="T42" fmla="*/ 390 w 3500"/>
                <a:gd name="T43" fmla="*/ 82 h 153"/>
                <a:gd name="T44" fmla="*/ 253 w 3500"/>
                <a:gd name="T45" fmla="*/ 100 h 153"/>
                <a:gd name="T46" fmla="*/ 64 w 3500"/>
                <a:gd name="T47" fmla="*/ 130 h 153"/>
                <a:gd name="T48" fmla="*/ 0 w 3500"/>
                <a:gd name="T49" fmla="*/ 141 h 153"/>
                <a:gd name="T50" fmla="*/ 2 w 3500"/>
                <a:gd name="T51" fmla="*/ 153 h 153"/>
                <a:gd name="T52" fmla="*/ 66 w 3500"/>
                <a:gd name="T53" fmla="*/ 141 h 153"/>
                <a:gd name="T54" fmla="*/ 255 w 3500"/>
                <a:gd name="T55" fmla="*/ 112 h 153"/>
                <a:gd name="T56" fmla="*/ 392 w 3500"/>
                <a:gd name="T57" fmla="*/ 95 h 153"/>
                <a:gd name="T58" fmla="*/ 557 w 3500"/>
                <a:gd name="T59" fmla="*/ 75 h 153"/>
                <a:gd name="T60" fmla="*/ 650 w 3500"/>
                <a:gd name="T61" fmla="*/ 66 h 153"/>
                <a:gd name="T62" fmla="*/ 750 w 3500"/>
                <a:gd name="T63" fmla="*/ 57 h 153"/>
                <a:gd name="T64" fmla="*/ 855 w 3500"/>
                <a:gd name="T65" fmla="*/ 48 h 153"/>
                <a:gd name="T66" fmla="*/ 967 w 3500"/>
                <a:gd name="T67" fmla="*/ 41 h 153"/>
                <a:gd name="T68" fmla="*/ 1084 w 3500"/>
                <a:gd name="T69" fmla="*/ 34 h 153"/>
                <a:gd name="T70" fmla="*/ 1209 w 3500"/>
                <a:gd name="T71" fmla="*/ 27 h 153"/>
                <a:gd name="T72" fmla="*/ 1339 w 3500"/>
                <a:gd name="T73" fmla="*/ 22 h 153"/>
                <a:gd name="T74" fmla="*/ 1474 w 3500"/>
                <a:gd name="T75" fmla="*/ 16 h 153"/>
                <a:gd name="T76" fmla="*/ 1615 w 3500"/>
                <a:gd name="T77" fmla="*/ 15 h 153"/>
                <a:gd name="T78" fmla="*/ 1761 w 3500"/>
                <a:gd name="T79" fmla="*/ 13 h 153"/>
                <a:gd name="T80" fmla="*/ 1914 w 3500"/>
                <a:gd name="T81" fmla="*/ 13 h 153"/>
                <a:gd name="T82" fmla="*/ 2071 w 3500"/>
                <a:gd name="T83" fmla="*/ 13 h 153"/>
                <a:gd name="T84" fmla="*/ 2233 w 3500"/>
                <a:gd name="T85" fmla="*/ 16 h 153"/>
                <a:gd name="T86" fmla="*/ 2400 w 3500"/>
                <a:gd name="T87" fmla="*/ 22 h 153"/>
                <a:gd name="T88" fmla="*/ 2573 w 3500"/>
                <a:gd name="T89" fmla="*/ 31 h 153"/>
                <a:gd name="T90" fmla="*/ 2749 w 3500"/>
                <a:gd name="T91" fmla="*/ 39 h 153"/>
                <a:gd name="T92" fmla="*/ 2930 w 3500"/>
                <a:gd name="T93" fmla="*/ 52 h 153"/>
                <a:gd name="T94" fmla="*/ 3116 w 3500"/>
                <a:gd name="T95" fmla="*/ 66 h 153"/>
                <a:gd name="T96" fmla="*/ 3306 w 3500"/>
                <a:gd name="T97" fmla="*/ 84 h 153"/>
                <a:gd name="T98" fmla="*/ 3500 w 3500"/>
                <a:gd name="T99" fmla="*/ 105 h 153"/>
                <a:gd name="T100" fmla="*/ 3500 w 3500"/>
                <a:gd name="T101" fmla="*/ 93 h 1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00"/>
                <a:gd name="T154" fmla="*/ 0 h 153"/>
                <a:gd name="T155" fmla="*/ 3500 w 3500"/>
                <a:gd name="T156" fmla="*/ 153 h 15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00" h="153">
                  <a:moveTo>
                    <a:pt x="3500" y="93"/>
                  </a:moveTo>
                  <a:lnTo>
                    <a:pt x="3306" y="73"/>
                  </a:lnTo>
                  <a:lnTo>
                    <a:pt x="3116" y="55"/>
                  </a:lnTo>
                  <a:lnTo>
                    <a:pt x="2930" y="41"/>
                  </a:lnTo>
                  <a:lnTo>
                    <a:pt x="2749" y="29"/>
                  </a:lnTo>
                  <a:lnTo>
                    <a:pt x="2573" y="18"/>
                  </a:lnTo>
                  <a:lnTo>
                    <a:pt x="2400" y="11"/>
                  </a:lnTo>
                  <a:lnTo>
                    <a:pt x="2233" y="6"/>
                  </a:lnTo>
                  <a:lnTo>
                    <a:pt x="2071" y="2"/>
                  </a:lnTo>
                  <a:lnTo>
                    <a:pt x="1914" y="0"/>
                  </a:lnTo>
                  <a:lnTo>
                    <a:pt x="1761" y="0"/>
                  </a:lnTo>
                  <a:lnTo>
                    <a:pt x="1615" y="2"/>
                  </a:lnTo>
                  <a:lnTo>
                    <a:pt x="1472" y="6"/>
                  </a:lnTo>
                  <a:lnTo>
                    <a:pt x="1337" y="11"/>
                  </a:lnTo>
                  <a:lnTo>
                    <a:pt x="1207" y="16"/>
                  </a:lnTo>
                  <a:lnTo>
                    <a:pt x="1084" y="22"/>
                  </a:lnTo>
                  <a:lnTo>
                    <a:pt x="965" y="29"/>
                  </a:lnTo>
                  <a:lnTo>
                    <a:pt x="853" y="38"/>
                  </a:lnTo>
                  <a:lnTo>
                    <a:pt x="748" y="47"/>
                  </a:lnTo>
                  <a:lnTo>
                    <a:pt x="648" y="55"/>
                  </a:lnTo>
                  <a:lnTo>
                    <a:pt x="555" y="64"/>
                  </a:lnTo>
                  <a:lnTo>
                    <a:pt x="390" y="82"/>
                  </a:lnTo>
                  <a:lnTo>
                    <a:pt x="253" y="100"/>
                  </a:lnTo>
                  <a:lnTo>
                    <a:pt x="64" y="130"/>
                  </a:lnTo>
                  <a:lnTo>
                    <a:pt x="0" y="141"/>
                  </a:lnTo>
                  <a:lnTo>
                    <a:pt x="2" y="153"/>
                  </a:lnTo>
                  <a:lnTo>
                    <a:pt x="66" y="141"/>
                  </a:lnTo>
                  <a:lnTo>
                    <a:pt x="255" y="112"/>
                  </a:lnTo>
                  <a:lnTo>
                    <a:pt x="392" y="95"/>
                  </a:lnTo>
                  <a:lnTo>
                    <a:pt x="557" y="75"/>
                  </a:lnTo>
                  <a:lnTo>
                    <a:pt x="650" y="66"/>
                  </a:lnTo>
                  <a:lnTo>
                    <a:pt x="750" y="57"/>
                  </a:lnTo>
                  <a:lnTo>
                    <a:pt x="855" y="48"/>
                  </a:lnTo>
                  <a:lnTo>
                    <a:pt x="967" y="41"/>
                  </a:lnTo>
                  <a:lnTo>
                    <a:pt x="1084" y="34"/>
                  </a:lnTo>
                  <a:lnTo>
                    <a:pt x="1209" y="27"/>
                  </a:lnTo>
                  <a:lnTo>
                    <a:pt x="1339" y="22"/>
                  </a:lnTo>
                  <a:lnTo>
                    <a:pt x="1474" y="16"/>
                  </a:lnTo>
                  <a:lnTo>
                    <a:pt x="1615" y="15"/>
                  </a:lnTo>
                  <a:lnTo>
                    <a:pt x="1761" y="13"/>
                  </a:lnTo>
                  <a:lnTo>
                    <a:pt x="1914" y="13"/>
                  </a:lnTo>
                  <a:lnTo>
                    <a:pt x="2071" y="13"/>
                  </a:lnTo>
                  <a:lnTo>
                    <a:pt x="2233" y="16"/>
                  </a:lnTo>
                  <a:lnTo>
                    <a:pt x="2400" y="22"/>
                  </a:lnTo>
                  <a:lnTo>
                    <a:pt x="2573" y="31"/>
                  </a:lnTo>
                  <a:lnTo>
                    <a:pt x="2749" y="39"/>
                  </a:lnTo>
                  <a:lnTo>
                    <a:pt x="2930" y="52"/>
                  </a:lnTo>
                  <a:lnTo>
                    <a:pt x="3116" y="66"/>
                  </a:lnTo>
                  <a:lnTo>
                    <a:pt x="3306" y="84"/>
                  </a:lnTo>
                  <a:lnTo>
                    <a:pt x="3500" y="105"/>
                  </a:lnTo>
                  <a:lnTo>
                    <a:pt x="3500" y="93"/>
                  </a:lnTo>
                  <a:close/>
                </a:path>
              </a:pathLst>
            </a:custGeom>
            <a:solidFill>
              <a:srgbClr val="000000"/>
            </a:solidFill>
            <a:ln w="9525">
              <a:solidFill>
                <a:srgbClr val="005400"/>
              </a:solidFill>
              <a:round/>
              <a:headEnd/>
              <a:tailEnd/>
            </a:ln>
          </p:spPr>
          <p:txBody>
            <a:bodyPr/>
            <a:lstStyle/>
            <a:p>
              <a:endParaRPr lang="en-US"/>
            </a:p>
          </p:txBody>
        </p:sp>
      </p:grpSp>
      <p:sp>
        <p:nvSpPr>
          <p:cNvPr id="33928" name="Freeform 151"/>
          <p:cNvSpPr>
            <a:spLocks/>
          </p:cNvSpPr>
          <p:nvPr/>
        </p:nvSpPr>
        <p:spPr bwMode="auto">
          <a:xfrm>
            <a:off x="3605213" y="5570538"/>
            <a:ext cx="214312" cy="163512"/>
          </a:xfrm>
          <a:custGeom>
            <a:avLst/>
            <a:gdLst>
              <a:gd name="T0" fmla="*/ 135 w 135"/>
              <a:gd name="T1" fmla="*/ 21 h 103"/>
              <a:gd name="T2" fmla="*/ 119 w 135"/>
              <a:gd name="T3" fmla="*/ 16 h 103"/>
              <a:gd name="T4" fmla="*/ 103 w 135"/>
              <a:gd name="T5" fmla="*/ 11 h 103"/>
              <a:gd name="T6" fmla="*/ 85 w 135"/>
              <a:gd name="T7" fmla="*/ 5 h 103"/>
              <a:gd name="T8" fmla="*/ 64 w 135"/>
              <a:gd name="T9" fmla="*/ 2 h 103"/>
              <a:gd name="T10" fmla="*/ 55 w 135"/>
              <a:gd name="T11" fmla="*/ 0 h 103"/>
              <a:gd name="T12" fmla="*/ 44 w 135"/>
              <a:gd name="T13" fmla="*/ 0 h 103"/>
              <a:gd name="T14" fmla="*/ 35 w 135"/>
              <a:gd name="T15" fmla="*/ 2 h 103"/>
              <a:gd name="T16" fmla="*/ 26 w 135"/>
              <a:gd name="T17" fmla="*/ 4 h 103"/>
              <a:gd name="T18" fmla="*/ 19 w 135"/>
              <a:gd name="T19" fmla="*/ 7 h 103"/>
              <a:gd name="T20" fmla="*/ 14 w 135"/>
              <a:gd name="T21" fmla="*/ 13 h 103"/>
              <a:gd name="T22" fmla="*/ 7 w 135"/>
              <a:gd name="T23" fmla="*/ 21 h 103"/>
              <a:gd name="T24" fmla="*/ 1 w 135"/>
              <a:gd name="T25" fmla="*/ 32 h 103"/>
              <a:gd name="T26" fmla="*/ 0 w 135"/>
              <a:gd name="T27" fmla="*/ 45 h 103"/>
              <a:gd name="T28" fmla="*/ 0 w 135"/>
              <a:gd name="T29" fmla="*/ 57 h 103"/>
              <a:gd name="T30" fmla="*/ 1 w 135"/>
              <a:gd name="T31" fmla="*/ 68 h 103"/>
              <a:gd name="T32" fmla="*/ 7 w 135"/>
              <a:gd name="T33" fmla="*/ 78 h 103"/>
              <a:gd name="T34" fmla="*/ 10 w 135"/>
              <a:gd name="T35" fmla="*/ 84 h 103"/>
              <a:gd name="T36" fmla="*/ 14 w 135"/>
              <a:gd name="T37" fmla="*/ 89 h 103"/>
              <a:gd name="T38" fmla="*/ 19 w 135"/>
              <a:gd name="T39" fmla="*/ 92 h 103"/>
              <a:gd name="T40" fmla="*/ 25 w 135"/>
              <a:gd name="T41" fmla="*/ 98 h 103"/>
              <a:gd name="T42" fmla="*/ 28 w 135"/>
              <a:gd name="T43" fmla="*/ 100 h 103"/>
              <a:gd name="T44" fmla="*/ 34 w 135"/>
              <a:gd name="T45" fmla="*/ 101 h 103"/>
              <a:gd name="T46" fmla="*/ 46 w 135"/>
              <a:gd name="T47" fmla="*/ 103 h 103"/>
              <a:gd name="T48" fmla="*/ 60 w 135"/>
              <a:gd name="T49" fmla="*/ 103 h 103"/>
              <a:gd name="T50" fmla="*/ 74 w 135"/>
              <a:gd name="T51" fmla="*/ 103 h 103"/>
              <a:gd name="T52" fmla="*/ 99 w 135"/>
              <a:gd name="T53" fmla="*/ 100 h 103"/>
              <a:gd name="T54" fmla="*/ 110 w 135"/>
              <a:gd name="T55" fmla="*/ 100 h 103"/>
              <a:gd name="T56" fmla="*/ 106 w 135"/>
              <a:gd name="T57" fmla="*/ 98 h 103"/>
              <a:gd name="T58" fmla="*/ 103 w 135"/>
              <a:gd name="T59" fmla="*/ 98 h 103"/>
              <a:gd name="T60" fmla="*/ 98 w 135"/>
              <a:gd name="T61" fmla="*/ 96 h 103"/>
              <a:gd name="T62" fmla="*/ 92 w 135"/>
              <a:gd name="T63" fmla="*/ 92 h 103"/>
              <a:gd name="T64" fmla="*/ 85 w 135"/>
              <a:gd name="T65" fmla="*/ 85 h 103"/>
              <a:gd name="T66" fmla="*/ 78 w 135"/>
              <a:gd name="T67" fmla="*/ 77 h 103"/>
              <a:gd name="T68" fmla="*/ 71 w 135"/>
              <a:gd name="T69" fmla="*/ 66 h 103"/>
              <a:gd name="T70" fmla="*/ 69 w 135"/>
              <a:gd name="T71" fmla="*/ 61 h 103"/>
              <a:gd name="T72" fmla="*/ 67 w 135"/>
              <a:gd name="T73" fmla="*/ 57 h 103"/>
              <a:gd name="T74" fmla="*/ 67 w 135"/>
              <a:gd name="T75" fmla="*/ 53 h 103"/>
              <a:gd name="T76" fmla="*/ 69 w 135"/>
              <a:gd name="T77" fmla="*/ 50 h 103"/>
              <a:gd name="T78" fmla="*/ 71 w 135"/>
              <a:gd name="T79" fmla="*/ 46 h 103"/>
              <a:gd name="T80" fmla="*/ 73 w 135"/>
              <a:gd name="T81" fmla="*/ 45 h 103"/>
              <a:gd name="T82" fmla="*/ 80 w 135"/>
              <a:gd name="T83" fmla="*/ 39 h 103"/>
              <a:gd name="T84" fmla="*/ 89 w 135"/>
              <a:gd name="T85" fmla="*/ 34 h 103"/>
              <a:gd name="T86" fmla="*/ 103 w 135"/>
              <a:gd name="T87" fmla="*/ 30 h 103"/>
              <a:gd name="T88" fmla="*/ 135 w 135"/>
              <a:gd name="T89" fmla="*/ 21 h 1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5"/>
              <a:gd name="T136" fmla="*/ 0 h 103"/>
              <a:gd name="T137" fmla="*/ 135 w 135"/>
              <a:gd name="T138" fmla="*/ 103 h 1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5" h="103">
                <a:moveTo>
                  <a:pt x="135" y="21"/>
                </a:moveTo>
                <a:lnTo>
                  <a:pt x="119" y="16"/>
                </a:lnTo>
                <a:lnTo>
                  <a:pt x="103" y="11"/>
                </a:lnTo>
                <a:lnTo>
                  <a:pt x="85" y="5"/>
                </a:lnTo>
                <a:lnTo>
                  <a:pt x="64" y="2"/>
                </a:lnTo>
                <a:lnTo>
                  <a:pt x="55" y="0"/>
                </a:lnTo>
                <a:lnTo>
                  <a:pt x="44" y="0"/>
                </a:lnTo>
                <a:lnTo>
                  <a:pt x="35" y="2"/>
                </a:lnTo>
                <a:lnTo>
                  <a:pt x="26" y="4"/>
                </a:lnTo>
                <a:lnTo>
                  <a:pt x="19" y="7"/>
                </a:lnTo>
                <a:lnTo>
                  <a:pt x="14" y="13"/>
                </a:lnTo>
                <a:lnTo>
                  <a:pt x="7" y="21"/>
                </a:lnTo>
                <a:lnTo>
                  <a:pt x="1" y="32"/>
                </a:lnTo>
                <a:lnTo>
                  <a:pt x="0" y="45"/>
                </a:lnTo>
                <a:lnTo>
                  <a:pt x="0" y="57"/>
                </a:lnTo>
                <a:lnTo>
                  <a:pt x="1" y="68"/>
                </a:lnTo>
                <a:lnTo>
                  <a:pt x="7" y="78"/>
                </a:lnTo>
                <a:lnTo>
                  <a:pt x="10" y="84"/>
                </a:lnTo>
                <a:lnTo>
                  <a:pt x="14" y="89"/>
                </a:lnTo>
                <a:lnTo>
                  <a:pt x="19" y="92"/>
                </a:lnTo>
                <a:lnTo>
                  <a:pt x="25" y="98"/>
                </a:lnTo>
                <a:lnTo>
                  <a:pt x="28" y="100"/>
                </a:lnTo>
                <a:lnTo>
                  <a:pt x="34" y="101"/>
                </a:lnTo>
                <a:lnTo>
                  <a:pt x="46" y="103"/>
                </a:lnTo>
                <a:lnTo>
                  <a:pt x="60" y="103"/>
                </a:lnTo>
                <a:lnTo>
                  <a:pt x="74" y="103"/>
                </a:lnTo>
                <a:lnTo>
                  <a:pt x="99" y="100"/>
                </a:lnTo>
                <a:lnTo>
                  <a:pt x="110" y="100"/>
                </a:lnTo>
                <a:lnTo>
                  <a:pt x="106" y="98"/>
                </a:lnTo>
                <a:lnTo>
                  <a:pt x="103" y="98"/>
                </a:lnTo>
                <a:lnTo>
                  <a:pt x="98" y="96"/>
                </a:lnTo>
                <a:lnTo>
                  <a:pt x="92" y="92"/>
                </a:lnTo>
                <a:lnTo>
                  <a:pt x="85" y="85"/>
                </a:lnTo>
                <a:lnTo>
                  <a:pt x="78" y="77"/>
                </a:lnTo>
                <a:lnTo>
                  <a:pt x="71" y="66"/>
                </a:lnTo>
                <a:lnTo>
                  <a:pt x="69" y="61"/>
                </a:lnTo>
                <a:lnTo>
                  <a:pt x="67" y="57"/>
                </a:lnTo>
                <a:lnTo>
                  <a:pt x="67" y="53"/>
                </a:lnTo>
                <a:lnTo>
                  <a:pt x="69" y="50"/>
                </a:lnTo>
                <a:lnTo>
                  <a:pt x="71" y="46"/>
                </a:lnTo>
                <a:lnTo>
                  <a:pt x="73" y="45"/>
                </a:lnTo>
                <a:lnTo>
                  <a:pt x="80" y="39"/>
                </a:lnTo>
                <a:lnTo>
                  <a:pt x="89" y="34"/>
                </a:lnTo>
                <a:lnTo>
                  <a:pt x="103" y="30"/>
                </a:lnTo>
                <a:lnTo>
                  <a:pt x="135" y="21"/>
                </a:lnTo>
                <a:close/>
              </a:path>
            </a:pathLst>
          </a:custGeom>
          <a:solidFill>
            <a:srgbClr val="FF0000"/>
          </a:solidFill>
          <a:ln w="9525">
            <a:solidFill>
              <a:srgbClr val="FF0000"/>
            </a:solidFill>
            <a:round/>
            <a:headEnd/>
            <a:tailEnd/>
          </a:ln>
        </p:spPr>
        <p:txBody>
          <a:bodyPr/>
          <a:lstStyle/>
          <a:p>
            <a:endParaRPr lang="en-US"/>
          </a:p>
        </p:txBody>
      </p:sp>
      <p:sp>
        <p:nvSpPr>
          <p:cNvPr id="33929" name="Freeform 152"/>
          <p:cNvSpPr>
            <a:spLocks/>
          </p:cNvSpPr>
          <p:nvPr/>
        </p:nvSpPr>
        <p:spPr bwMode="auto">
          <a:xfrm>
            <a:off x="3619500" y="5562600"/>
            <a:ext cx="203200" cy="50800"/>
          </a:xfrm>
          <a:custGeom>
            <a:avLst/>
            <a:gdLst>
              <a:gd name="T0" fmla="*/ 8 w 128"/>
              <a:gd name="T1" fmla="*/ 21 h 32"/>
              <a:gd name="T2" fmla="*/ 14 w 128"/>
              <a:gd name="T3" fmla="*/ 16 h 32"/>
              <a:gd name="T4" fmla="*/ 19 w 128"/>
              <a:gd name="T5" fmla="*/ 14 h 32"/>
              <a:gd name="T6" fmla="*/ 26 w 128"/>
              <a:gd name="T7" fmla="*/ 12 h 32"/>
              <a:gd name="T8" fmla="*/ 35 w 128"/>
              <a:gd name="T9" fmla="*/ 10 h 32"/>
              <a:gd name="T10" fmla="*/ 55 w 128"/>
              <a:gd name="T11" fmla="*/ 12 h 32"/>
              <a:gd name="T12" fmla="*/ 74 w 128"/>
              <a:gd name="T13" fmla="*/ 16 h 32"/>
              <a:gd name="T14" fmla="*/ 94 w 128"/>
              <a:gd name="T15" fmla="*/ 21 h 32"/>
              <a:gd name="T16" fmla="*/ 108 w 128"/>
              <a:gd name="T17" fmla="*/ 26 h 32"/>
              <a:gd name="T18" fmla="*/ 119 w 128"/>
              <a:gd name="T19" fmla="*/ 30 h 32"/>
              <a:gd name="T20" fmla="*/ 122 w 128"/>
              <a:gd name="T21" fmla="*/ 32 h 32"/>
              <a:gd name="T22" fmla="*/ 128 w 128"/>
              <a:gd name="T23" fmla="*/ 21 h 32"/>
              <a:gd name="T24" fmla="*/ 124 w 128"/>
              <a:gd name="T25" fmla="*/ 19 h 32"/>
              <a:gd name="T26" fmla="*/ 114 w 128"/>
              <a:gd name="T27" fmla="*/ 16 h 32"/>
              <a:gd name="T28" fmla="*/ 96 w 128"/>
              <a:gd name="T29" fmla="*/ 10 h 32"/>
              <a:gd name="T30" fmla="*/ 76 w 128"/>
              <a:gd name="T31" fmla="*/ 5 h 32"/>
              <a:gd name="T32" fmla="*/ 57 w 128"/>
              <a:gd name="T33" fmla="*/ 0 h 32"/>
              <a:gd name="T34" fmla="*/ 35 w 128"/>
              <a:gd name="T35" fmla="*/ 0 h 32"/>
              <a:gd name="T36" fmla="*/ 25 w 128"/>
              <a:gd name="T37" fmla="*/ 0 h 32"/>
              <a:gd name="T38" fmla="*/ 16 w 128"/>
              <a:gd name="T39" fmla="*/ 3 h 32"/>
              <a:gd name="T40" fmla="*/ 7 w 128"/>
              <a:gd name="T41" fmla="*/ 7 h 32"/>
              <a:gd name="T42" fmla="*/ 0 w 128"/>
              <a:gd name="T43" fmla="*/ 12 h 32"/>
              <a:gd name="T44" fmla="*/ 8 w 128"/>
              <a:gd name="T45" fmla="*/ 21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8"/>
              <a:gd name="T70" fmla="*/ 0 h 32"/>
              <a:gd name="T71" fmla="*/ 128 w 128"/>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8" h="32">
                <a:moveTo>
                  <a:pt x="8" y="21"/>
                </a:moveTo>
                <a:lnTo>
                  <a:pt x="14" y="16"/>
                </a:lnTo>
                <a:lnTo>
                  <a:pt x="19" y="14"/>
                </a:lnTo>
                <a:lnTo>
                  <a:pt x="26" y="12"/>
                </a:lnTo>
                <a:lnTo>
                  <a:pt x="35" y="10"/>
                </a:lnTo>
                <a:lnTo>
                  <a:pt x="55" y="12"/>
                </a:lnTo>
                <a:lnTo>
                  <a:pt x="74" y="16"/>
                </a:lnTo>
                <a:lnTo>
                  <a:pt x="94" y="21"/>
                </a:lnTo>
                <a:lnTo>
                  <a:pt x="108" y="26"/>
                </a:lnTo>
                <a:lnTo>
                  <a:pt x="119" y="30"/>
                </a:lnTo>
                <a:lnTo>
                  <a:pt x="122" y="32"/>
                </a:lnTo>
                <a:lnTo>
                  <a:pt x="128" y="21"/>
                </a:lnTo>
                <a:lnTo>
                  <a:pt x="124" y="19"/>
                </a:lnTo>
                <a:lnTo>
                  <a:pt x="114" y="16"/>
                </a:lnTo>
                <a:lnTo>
                  <a:pt x="96" y="10"/>
                </a:lnTo>
                <a:lnTo>
                  <a:pt x="76" y="5"/>
                </a:lnTo>
                <a:lnTo>
                  <a:pt x="57" y="0"/>
                </a:lnTo>
                <a:lnTo>
                  <a:pt x="35" y="0"/>
                </a:lnTo>
                <a:lnTo>
                  <a:pt x="25" y="0"/>
                </a:lnTo>
                <a:lnTo>
                  <a:pt x="16" y="3"/>
                </a:lnTo>
                <a:lnTo>
                  <a:pt x="7" y="7"/>
                </a:lnTo>
                <a:lnTo>
                  <a:pt x="0" y="12"/>
                </a:lnTo>
                <a:lnTo>
                  <a:pt x="8" y="21"/>
                </a:lnTo>
                <a:close/>
              </a:path>
            </a:pathLst>
          </a:custGeom>
          <a:solidFill>
            <a:srgbClr val="000000"/>
          </a:solidFill>
          <a:ln w="9525">
            <a:noFill/>
            <a:round/>
            <a:headEnd/>
            <a:tailEnd/>
          </a:ln>
        </p:spPr>
        <p:txBody>
          <a:bodyPr/>
          <a:lstStyle/>
          <a:p>
            <a:endParaRPr lang="en-US"/>
          </a:p>
        </p:txBody>
      </p:sp>
      <p:sp>
        <p:nvSpPr>
          <p:cNvPr id="33930" name="Freeform 153"/>
          <p:cNvSpPr>
            <a:spLocks/>
          </p:cNvSpPr>
          <p:nvPr/>
        </p:nvSpPr>
        <p:spPr bwMode="auto">
          <a:xfrm>
            <a:off x="3595688" y="5581650"/>
            <a:ext cx="53975" cy="149225"/>
          </a:xfrm>
          <a:custGeom>
            <a:avLst/>
            <a:gdLst>
              <a:gd name="T0" fmla="*/ 34 w 34"/>
              <a:gd name="T1" fmla="*/ 85 h 94"/>
              <a:gd name="T2" fmla="*/ 25 w 34"/>
              <a:gd name="T3" fmla="*/ 78 h 94"/>
              <a:gd name="T4" fmla="*/ 18 w 34"/>
              <a:gd name="T5" fmla="*/ 70 h 94"/>
              <a:gd name="T6" fmla="*/ 15 w 34"/>
              <a:gd name="T7" fmla="*/ 59 h 94"/>
              <a:gd name="T8" fmla="*/ 11 w 34"/>
              <a:gd name="T9" fmla="*/ 48 h 94"/>
              <a:gd name="T10" fmla="*/ 11 w 34"/>
              <a:gd name="T11" fmla="*/ 38 h 94"/>
              <a:gd name="T12" fmla="*/ 13 w 34"/>
              <a:gd name="T13" fmla="*/ 27 h 94"/>
              <a:gd name="T14" fmla="*/ 18 w 34"/>
              <a:gd name="T15" fmla="*/ 18 h 94"/>
              <a:gd name="T16" fmla="*/ 23 w 34"/>
              <a:gd name="T17" fmla="*/ 9 h 94"/>
              <a:gd name="T18" fmla="*/ 15 w 34"/>
              <a:gd name="T19" fmla="*/ 0 h 94"/>
              <a:gd name="T20" fmla="*/ 7 w 34"/>
              <a:gd name="T21" fmla="*/ 13 h 94"/>
              <a:gd name="T22" fmla="*/ 2 w 34"/>
              <a:gd name="T23" fmla="*/ 23 h 94"/>
              <a:gd name="T24" fmla="*/ 0 w 34"/>
              <a:gd name="T25" fmla="*/ 38 h 94"/>
              <a:gd name="T26" fmla="*/ 0 w 34"/>
              <a:gd name="T27" fmla="*/ 50 h 94"/>
              <a:gd name="T28" fmla="*/ 2 w 34"/>
              <a:gd name="T29" fmla="*/ 62 h 94"/>
              <a:gd name="T30" fmla="*/ 7 w 34"/>
              <a:gd name="T31" fmla="*/ 75 h 94"/>
              <a:gd name="T32" fmla="*/ 16 w 34"/>
              <a:gd name="T33" fmla="*/ 85 h 94"/>
              <a:gd name="T34" fmla="*/ 27 w 34"/>
              <a:gd name="T35" fmla="*/ 94 h 94"/>
              <a:gd name="T36" fmla="*/ 34 w 34"/>
              <a:gd name="T37" fmla="*/ 85 h 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94"/>
              <a:gd name="T59" fmla="*/ 34 w 34"/>
              <a:gd name="T60" fmla="*/ 94 h 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94">
                <a:moveTo>
                  <a:pt x="34" y="85"/>
                </a:moveTo>
                <a:lnTo>
                  <a:pt x="25" y="78"/>
                </a:lnTo>
                <a:lnTo>
                  <a:pt x="18" y="70"/>
                </a:lnTo>
                <a:lnTo>
                  <a:pt x="15" y="59"/>
                </a:lnTo>
                <a:lnTo>
                  <a:pt x="11" y="48"/>
                </a:lnTo>
                <a:lnTo>
                  <a:pt x="11" y="38"/>
                </a:lnTo>
                <a:lnTo>
                  <a:pt x="13" y="27"/>
                </a:lnTo>
                <a:lnTo>
                  <a:pt x="18" y="18"/>
                </a:lnTo>
                <a:lnTo>
                  <a:pt x="23" y="9"/>
                </a:lnTo>
                <a:lnTo>
                  <a:pt x="15" y="0"/>
                </a:lnTo>
                <a:lnTo>
                  <a:pt x="7" y="13"/>
                </a:lnTo>
                <a:lnTo>
                  <a:pt x="2" y="23"/>
                </a:lnTo>
                <a:lnTo>
                  <a:pt x="0" y="38"/>
                </a:lnTo>
                <a:lnTo>
                  <a:pt x="0" y="50"/>
                </a:lnTo>
                <a:lnTo>
                  <a:pt x="2" y="62"/>
                </a:lnTo>
                <a:lnTo>
                  <a:pt x="7" y="75"/>
                </a:lnTo>
                <a:lnTo>
                  <a:pt x="16" y="85"/>
                </a:lnTo>
                <a:lnTo>
                  <a:pt x="27" y="94"/>
                </a:lnTo>
                <a:lnTo>
                  <a:pt x="34" y="85"/>
                </a:lnTo>
                <a:close/>
              </a:path>
            </a:pathLst>
          </a:custGeom>
          <a:solidFill>
            <a:srgbClr val="000000"/>
          </a:solidFill>
          <a:ln w="9525">
            <a:noFill/>
            <a:round/>
            <a:headEnd/>
            <a:tailEnd/>
          </a:ln>
        </p:spPr>
        <p:txBody>
          <a:bodyPr/>
          <a:lstStyle/>
          <a:p>
            <a:endParaRPr lang="en-US"/>
          </a:p>
        </p:txBody>
      </p:sp>
      <p:sp>
        <p:nvSpPr>
          <p:cNvPr id="33931" name="Freeform 154"/>
          <p:cNvSpPr>
            <a:spLocks/>
          </p:cNvSpPr>
          <p:nvPr/>
        </p:nvSpPr>
        <p:spPr bwMode="auto">
          <a:xfrm>
            <a:off x="3638550" y="5716588"/>
            <a:ext cx="250825" cy="25400"/>
          </a:xfrm>
          <a:custGeom>
            <a:avLst/>
            <a:gdLst>
              <a:gd name="T0" fmla="*/ 89 w 158"/>
              <a:gd name="T1" fmla="*/ 13 h 16"/>
              <a:gd name="T2" fmla="*/ 87 w 158"/>
              <a:gd name="T3" fmla="*/ 2 h 16"/>
              <a:gd name="T4" fmla="*/ 85 w 158"/>
              <a:gd name="T5" fmla="*/ 2 h 16"/>
              <a:gd name="T6" fmla="*/ 77 w 158"/>
              <a:gd name="T7" fmla="*/ 2 h 16"/>
              <a:gd name="T8" fmla="*/ 66 w 158"/>
              <a:gd name="T9" fmla="*/ 4 h 16"/>
              <a:gd name="T10" fmla="*/ 53 w 158"/>
              <a:gd name="T11" fmla="*/ 6 h 16"/>
              <a:gd name="T12" fmla="*/ 39 w 158"/>
              <a:gd name="T13" fmla="*/ 6 h 16"/>
              <a:gd name="T14" fmla="*/ 25 w 158"/>
              <a:gd name="T15" fmla="*/ 4 h 16"/>
              <a:gd name="T16" fmla="*/ 14 w 158"/>
              <a:gd name="T17" fmla="*/ 4 h 16"/>
              <a:gd name="T18" fmla="*/ 7 w 158"/>
              <a:gd name="T19" fmla="*/ 0 h 16"/>
              <a:gd name="T20" fmla="*/ 0 w 158"/>
              <a:gd name="T21" fmla="*/ 9 h 16"/>
              <a:gd name="T22" fmla="*/ 11 w 158"/>
              <a:gd name="T23" fmla="*/ 15 h 16"/>
              <a:gd name="T24" fmla="*/ 25 w 158"/>
              <a:gd name="T25" fmla="*/ 16 h 16"/>
              <a:gd name="T26" fmla="*/ 39 w 158"/>
              <a:gd name="T27" fmla="*/ 16 h 16"/>
              <a:gd name="T28" fmla="*/ 53 w 158"/>
              <a:gd name="T29" fmla="*/ 16 h 16"/>
              <a:gd name="T30" fmla="*/ 68 w 158"/>
              <a:gd name="T31" fmla="*/ 15 h 16"/>
              <a:gd name="T32" fmla="*/ 78 w 158"/>
              <a:gd name="T33" fmla="*/ 15 h 16"/>
              <a:gd name="T34" fmla="*/ 87 w 158"/>
              <a:gd name="T35" fmla="*/ 13 h 16"/>
              <a:gd name="T36" fmla="*/ 89 w 158"/>
              <a:gd name="T37" fmla="*/ 13 h 16"/>
              <a:gd name="T38" fmla="*/ 89 w 158"/>
              <a:gd name="T39" fmla="*/ 2 h 16"/>
              <a:gd name="T40" fmla="*/ 89 w 158"/>
              <a:gd name="T41" fmla="*/ 13 h 16"/>
              <a:gd name="T42" fmla="*/ 158 w 158"/>
              <a:gd name="T43" fmla="*/ 2 h 16"/>
              <a:gd name="T44" fmla="*/ 89 w 158"/>
              <a:gd name="T45" fmla="*/ 2 h 16"/>
              <a:gd name="T46" fmla="*/ 89 w 158"/>
              <a:gd name="T47" fmla="*/ 13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8"/>
              <a:gd name="T73" fmla="*/ 0 h 16"/>
              <a:gd name="T74" fmla="*/ 158 w 158"/>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8" h="16">
                <a:moveTo>
                  <a:pt x="89" y="13"/>
                </a:moveTo>
                <a:lnTo>
                  <a:pt x="87" y="2"/>
                </a:lnTo>
                <a:lnTo>
                  <a:pt x="85" y="2"/>
                </a:lnTo>
                <a:lnTo>
                  <a:pt x="77" y="2"/>
                </a:lnTo>
                <a:lnTo>
                  <a:pt x="66" y="4"/>
                </a:lnTo>
                <a:lnTo>
                  <a:pt x="53" y="6"/>
                </a:lnTo>
                <a:lnTo>
                  <a:pt x="39" y="6"/>
                </a:lnTo>
                <a:lnTo>
                  <a:pt x="25" y="4"/>
                </a:lnTo>
                <a:lnTo>
                  <a:pt x="14" y="4"/>
                </a:lnTo>
                <a:lnTo>
                  <a:pt x="7" y="0"/>
                </a:lnTo>
                <a:lnTo>
                  <a:pt x="0" y="9"/>
                </a:lnTo>
                <a:lnTo>
                  <a:pt x="11" y="15"/>
                </a:lnTo>
                <a:lnTo>
                  <a:pt x="25" y="16"/>
                </a:lnTo>
                <a:lnTo>
                  <a:pt x="39" y="16"/>
                </a:lnTo>
                <a:lnTo>
                  <a:pt x="53" y="16"/>
                </a:lnTo>
                <a:lnTo>
                  <a:pt x="68" y="15"/>
                </a:lnTo>
                <a:lnTo>
                  <a:pt x="78" y="15"/>
                </a:lnTo>
                <a:lnTo>
                  <a:pt x="87" y="13"/>
                </a:lnTo>
                <a:lnTo>
                  <a:pt x="89" y="13"/>
                </a:lnTo>
                <a:lnTo>
                  <a:pt x="89" y="2"/>
                </a:lnTo>
                <a:lnTo>
                  <a:pt x="89" y="13"/>
                </a:lnTo>
                <a:lnTo>
                  <a:pt x="158" y="2"/>
                </a:lnTo>
                <a:lnTo>
                  <a:pt x="89" y="2"/>
                </a:lnTo>
                <a:lnTo>
                  <a:pt x="89" y="13"/>
                </a:lnTo>
                <a:close/>
              </a:path>
            </a:pathLst>
          </a:custGeom>
          <a:solidFill>
            <a:srgbClr val="000000"/>
          </a:solidFill>
          <a:ln w="9525">
            <a:noFill/>
            <a:round/>
            <a:headEnd/>
            <a:tailEnd/>
          </a:ln>
        </p:spPr>
        <p:txBody>
          <a:bodyPr/>
          <a:lstStyle/>
          <a:p>
            <a:endParaRPr lang="en-US"/>
          </a:p>
        </p:txBody>
      </p:sp>
      <p:sp>
        <p:nvSpPr>
          <p:cNvPr id="33932" name="Freeform 155"/>
          <p:cNvSpPr>
            <a:spLocks/>
          </p:cNvSpPr>
          <p:nvPr/>
        </p:nvSpPr>
        <p:spPr bwMode="auto">
          <a:xfrm>
            <a:off x="3709988" y="5668963"/>
            <a:ext cx="69850" cy="68262"/>
          </a:xfrm>
          <a:custGeom>
            <a:avLst/>
            <a:gdLst>
              <a:gd name="T0" fmla="*/ 0 w 44"/>
              <a:gd name="T1" fmla="*/ 6 h 43"/>
              <a:gd name="T2" fmla="*/ 7 w 44"/>
              <a:gd name="T3" fmla="*/ 18 h 43"/>
              <a:gd name="T4" fmla="*/ 14 w 44"/>
              <a:gd name="T5" fmla="*/ 27 h 43"/>
              <a:gd name="T6" fmla="*/ 21 w 44"/>
              <a:gd name="T7" fmla="*/ 34 h 43"/>
              <a:gd name="T8" fmla="*/ 28 w 44"/>
              <a:gd name="T9" fmla="*/ 38 h 43"/>
              <a:gd name="T10" fmla="*/ 33 w 44"/>
              <a:gd name="T11" fmla="*/ 41 h 43"/>
              <a:gd name="T12" fmla="*/ 39 w 44"/>
              <a:gd name="T13" fmla="*/ 43 h 43"/>
              <a:gd name="T14" fmla="*/ 42 w 44"/>
              <a:gd name="T15" fmla="*/ 43 h 43"/>
              <a:gd name="T16" fmla="*/ 44 w 44"/>
              <a:gd name="T17" fmla="*/ 43 h 43"/>
              <a:gd name="T18" fmla="*/ 44 w 44"/>
              <a:gd name="T19" fmla="*/ 32 h 43"/>
              <a:gd name="T20" fmla="*/ 40 w 44"/>
              <a:gd name="T21" fmla="*/ 30 h 43"/>
              <a:gd name="T22" fmla="*/ 39 w 44"/>
              <a:gd name="T23" fmla="*/ 30 h 43"/>
              <a:gd name="T24" fmla="*/ 33 w 44"/>
              <a:gd name="T25" fmla="*/ 29 h 43"/>
              <a:gd name="T26" fmla="*/ 28 w 44"/>
              <a:gd name="T27" fmla="*/ 25 h 43"/>
              <a:gd name="T28" fmla="*/ 23 w 44"/>
              <a:gd name="T29" fmla="*/ 20 h 43"/>
              <a:gd name="T30" fmla="*/ 17 w 44"/>
              <a:gd name="T31" fmla="*/ 11 h 43"/>
              <a:gd name="T32" fmla="*/ 10 w 44"/>
              <a:gd name="T33" fmla="*/ 0 h 43"/>
              <a:gd name="T34" fmla="*/ 0 w 44"/>
              <a:gd name="T35" fmla="*/ 6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
              <a:gd name="T55" fmla="*/ 0 h 43"/>
              <a:gd name="T56" fmla="*/ 44 w 44"/>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 h="43">
                <a:moveTo>
                  <a:pt x="0" y="6"/>
                </a:moveTo>
                <a:lnTo>
                  <a:pt x="7" y="18"/>
                </a:lnTo>
                <a:lnTo>
                  <a:pt x="14" y="27"/>
                </a:lnTo>
                <a:lnTo>
                  <a:pt x="21" y="34"/>
                </a:lnTo>
                <a:lnTo>
                  <a:pt x="28" y="38"/>
                </a:lnTo>
                <a:lnTo>
                  <a:pt x="33" y="41"/>
                </a:lnTo>
                <a:lnTo>
                  <a:pt x="39" y="43"/>
                </a:lnTo>
                <a:lnTo>
                  <a:pt x="42" y="43"/>
                </a:lnTo>
                <a:lnTo>
                  <a:pt x="44" y="43"/>
                </a:lnTo>
                <a:lnTo>
                  <a:pt x="44" y="32"/>
                </a:lnTo>
                <a:lnTo>
                  <a:pt x="40" y="30"/>
                </a:lnTo>
                <a:lnTo>
                  <a:pt x="39" y="30"/>
                </a:lnTo>
                <a:lnTo>
                  <a:pt x="33" y="29"/>
                </a:lnTo>
                <a:lnTo>
                  <a:pt x="28" y="25"/>
                </a:lnTo>
                <a:lnTo>
                  <a:pt x="23" y="20"/>
                </a:lnTo>
                <a:lnTo>
                  <a:pt x="17" y="11"/>
                </a:lnTo>
                <a:lnTo>
                  <a:pt x="10" y="0"/>
                </a:lnTo>
                <a:lnTo>
                  <a:pt x="0" y="6"/>
                </a:lnTo>
                <a:close/>
              </a:path>
            </a:pathLst>
          </a:custGeom>
          <a:solidFill>
            <a:srgbClr val="000000"/>
          </a:solidFill>
          <a:ln w="9525">
            <a:noFill/>
            <a:round/>
            <a:headEnd/>
            <a:tailEnd/>
          </a:ln>
        </p:spPr>
        <p:txBody>
          <a:bodyPr/>
          <a:lstStyle/>
          <a:p>
            <a:endParaRPr lang="en-US"/>
          </a:p>
        </p:txBody>
      </p:sp>
      <p:sp>
        <p:nvSpPr>
          <p:cNvPr id="33933" name="Freeform 156"/>
          <p:cNvSpPr>
            <a:spLocks/>
          </p:cNvSpPr>
          <p:nvPr/>
        </p:nvSpPr>
        <p:spPr bwMode="auto">
          <a:xfrm>
            <a:off x="3703638" y="5595938"/>
            <a:ext cx="144462" cy="82550"/>
          </a:xfrm>
          <a:custGeom>
            <a:avLst/>
            <a:gdLst>
              <a:gd name="T0" fmla="*/ 69 w 91"/>
              <a:gd name="T1" fmla="*/ 11 h 52"/>
              <a:gd name="T2" fmla="*/ 71 w 91"/>
              <a:gd name="T3" fmla="*/ 0 h 52"/>
              <a:gd name="T4" fmla="*/ 53 w 91"/>
              <a:gd name="T5" fmla="*/ 4 h 52"/>
              <a:gd name="T6" fmla="*/ 39 w 91"/>
              <a:gd name="T7" fmla="*/ 9 h 52"/>
              <a:gd name="T8" fmla="*/ 25 w 91"/>
              <a:gd name="T9" fmla="*/ 13 h 52"/>
              <a:gd name="T10" fmla="*/ 14 w 91"/>
              <a:gd name="T11" fmla="*/ 18 h 52"/>
              <a:gd name="T12" fmla="*/ 7 w 91"/>
              <a:gd name="T13" fmla="*/ 23 h 52"/>
              <a:gd name="T14" fmla="*/ 2 w 91"/>
              <a:gd name="T15" fmla="*/ 32 h 52"/>
              <a:gd name="T16" fmla="*/ 0 w 91"/>
              <a:gd name="T17" fmla="*/ 43 h 52"/>
              <a:gd name="T18" fmla="*/ 4 w 91"/>
              <a:gd name="T19" fmla="*/ 52 h 52"/>
              <a:gd name="T20" fmla="*/ 14 w 91"/>
              <a:gd name="T21" fmla="*/ 46 h 52"/>
              <a:gd name="T22" fmla="*/ 12 w 91"/>
              <a:gd name="T23" fmla="*/ 41 h 52"/>
              <a:gd name="T24" fmla="*/ 12 w 91"/>
              <a:gd name="T25" fmla="*/ 36 h 52"/>
              <a:gd name="T26" fmla="*/ 14 w 91"/>
              <a:gd name="T27" fmla="*/ 32 h 52"/>
              <a:gd name="T28" fmla="*/ 20 w 91"/>
              <a:gd name="T29" fmla="*/ 27 h 52"/>
              <a:gd name="T30" fmla="*/ 30 w 91"/>
              <a:gd name="T31" fmla="*/ 23 h 52"/>
              <a:gd name="T32" fmla="*/ 41 w 91"/>
              <a:gd name="T33" fmla="*/ 20 h 52"/>
              <a:gd name="T34" fmla="*/ 57 w 91"/>
              <a:gd name="T35" fmla="*/ 16 h 52"/>
              <a:gd name="T36" fmla="*/ 75 w 91"/>
              <a:gd name="T37" fmla="*/ 11 h 52"/>
              <a:gd name="T38" fmla="*/ 75 w 91"/>
              <a:gd name="T39" fmla="*/ 0 h 52"/>
              <a:gd name="T40" fmla="*/ 75 w 91"/>
              <a:gd name="T41" fmla="*/ 11 h 52"/>
              <a:gd name="T42" fmla="*/ 91 w 91"/>
              <a:gd name="T43" fmla="*/ 7 h 52"/>
              <a:gd name="T44" fmla="*/ 75 w 91"/>
              <a:gd name="T45" fmla="*/ 0 h 52"/>
              <a:gd name="T46" fmla="*/ 69 w 91"/>
              <a:gd name="T47" fmla="*/ 11 h 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1"/>
              <a:gd name="T73" fmla="*/ 0 h 52"/>
              <a:gd name="T74" fmla="*/ 91 w 91"/>
              <a:gd name="T75" fmla="*/ 52 h 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1" h="52">
                <a:moveTo>
                  <a:pt x="69" y="11"/>
                </a:moveTo>
                <a:lnTo>
                  <a:pt x="71" y="0"/>
                </a:lnTo>
                <a:lnTo>
                  <a:pt x="53" y="4"/>
                </a:lnTo>
                <a:lnTo>
                  <a:pt x="39" y="9"/>
                </a:lnTo>
                <a:lnTo>
                  <a:pt x="25" y="13"/>
                </a:lnTo>
                <a:lnTo>
                  <a:pt x="14" y="18"/>
                </a:lnTo>
                <a:lnTo>
                  <a:pt x="7" y="23"/>
                </a:lnTo>
                <a:lnTo>
                  <a:pt x="2" y="32"/>
                </a:lnTo>
                <a:lnTo>
                  <a:pt x="0" y="43"/>
                </a:lnTo>
                <a:lnTo>
                  <a:pt x="4" y="52"/>
                </a:lnTo>
                <a:lnTo>
                  <a:pt x="14" y="46"/>
                </a:lnTo>
                <a:lnTo>
                  <a:pt x="12" y="41"/>
                </a:lnTo>
                <a:lnTo>
                  <a:pt x="12" y="36"/>
                </a:lnTo>
                <a:lnTo>
                  <a:pt x="14" y="32"/>
                </a:lnTo>
                <a:lnTo>
                  <a:pt x="20" y="27"/>
                </a:lnTo>
                <a:lnTo>
                  <a:pt x="30" y="23"/>
                </a:lnTo>
                <a:lnTo>
                  <a:pt x="41" y="20"/>
                </a:lnTo>
                <a:lnTo>
                  <a:pt x="57" y="16"/>
                </a:lnTo>
                <a:lnTo>
                  <a:pt x="75" y="11"/>
                </a:lnTo>
                <a:lnTo>
                  <a:pt x="75" y="0"/>
                </a:lnTo>
                <a:lnTo>
                  <a:pt x="75" y="11"/>
                </a:lnTo>
                <a:lnTo>
                  <a:pt x="91" y="7"/>
                </a:lnTo>
                <a:lnTo>
                  <a:pt x="75" y="0"/>
                </a:lnTo>
                <a:lnTo>
                  <a:pt x="69" y="11"/>
                </a:lnTo>
                <a:close/>
              </a:path>
            </a:pathLst>
          </a:custGeom>
          <a:solidFill>
            <a:srgbClr val="000000"/>
          </a:solidFill>
          <a:ln w="9525">
            <a:noFill/>
            <a:round/>
            <a:headEnd/>
            <a:tailEnd/>
          </a:ln>
        </p:spPr>
        <p:txBody>
          <a:bodyPr/>
          <a:lstStyle/>
          <a:p>
            <a:endParaRPr lang="en-US"/>
          </a:p>
        </p:txBody>
      </p:sp>
      <p:sp>
        <p:nvSpPr>
          <p:cNvPr id="33934" name="Freeform 157"/>
          <p:cNvSpPr>
            <a:spLocks/>
          </p:cNvSpPr>
          <p:nvPr/>
        </p:nvSpPr>
        <p:spPr bwMode="auto">
          <a:xfrm>
            <a:off x="3695700" y="5610225"/>
            <a:ext cx="247650" cy="131763"/>
          </a:xfrm>
          <a:custGeom>
            <a:avLst/>
            <a:gdLst>
              <a:gd name="T0" fmla="*/ 48 w 156"/>
              <a:gd name="T1" fmla="*/ 0 h 83"/>
              <a:gd name="T2" fmla="*/ 51 w 156"/>
              <a:gd name="T3" fmla="*/ 7 h 83"/>
              <a:gd name="T4" fmla="*/ 57 w 156"/>
              <a:gd name="T5" fmla="*/ 14 h 83"/>
              <a:gd name="T6" fmla="*/ 67 w 156"/>
              <a:gd name="T7" fmla="*/ 23 h 83"/>
              <a:gd name="T8" fmla="*/ 82 w 156"/>
              <a:gd name="T9" fmla="*/ 34 h 83"/>
              <a:gd name="T10" fmla="*/ 90 w 156"/>
              <a:gd name="T11" fmla="*/ 37 h 83"/>
              <a:gd name="T12" fmla="*/ 101 w 156"/>
              <a:gd name="T13" fmla="*/ 43 h 83"/>
              <a:gd name="T14" fmla="*/ 112 w 156"/>
              <a:gd name="T15" fmla="*/ 48 h 83"/>
              <a:gd name="T16" fmla="*/ 126 w 156"/>
              <a:gd name="T17" fmla="*/ 52 h 83"/>
              <a:gd name="T18" fmla="*/ 140 w 156"/>
              <a:gd name="T19" fmla="*/ 57 h 83"/>
              <a:gd name="T20" fmla="*/ 156 w 156"/>
              <a:gd name="T21" fmla="*/ 60 h 83"/>
              <a:gd name="T22" fmla="*/ 156 w 156"/>
              <a:gd name="T23" fmla="*/ 62 h 83"/>
              <a:gd name="T24" fmla="*/ 155 w 156"/>
              <a:gd name="T25" fmla="*/ 62 h 83"/>
              <a:gd name="T26" fmla="*/ 147 w 156"/>
              <a:gd name="T27" fmla="*/ 67 h 83"/>
              <a:gd name="T28" fmla="*/ 135 w 156"/>
              <a:gd name="T29" fmla="*/ 75 h 83"/>
              <a:gd name="T30" fmla="*/ 126 w 156"/>
              <a:gd name="T31" fmla="*/ 78 h 83"/>
              <a:gd name="T32" fmla="*/ 117 w 156"/>
              <a:gd name="T33" fmla="*/ 80 h 83"/>
              <a:gd name="T34" fmla="*/ 106 w 156"/>
              <a:gd name="T35" fmla="*/ 82 h 83"/>
              <a:gd name="T36" fmla="*/ 96 w 156"/>
              <a:gd name="T37" fmla="*/ 83 h 83"/>
              <a:gd name="T38" fmla="*/ 85 w 156"/>
              <a:gd name="T39" fmla="*/ 83 h 83"/>
              <a:gd name="T40" fmla="*/ 73 w 156"/>
              <a:gd name="T41" fmla="*/ 83 h 83"/>
              <a:gd name="T42" fmla="*/ 62 w 156"/>
              <a:gd name="T43" fmla="*/ 80 h 83"/>
              <a:gd name="T44" fmla="*/ 49 w 156"/>
              <a:gd name="T45" fmla="*/ 76 h 83"/>
              <a:gd name="T46" fmla="*/ 37 w 156"/>
              <a:gd name="T47" fmla="*/ 71 h 83"/>
              <a:gd name="T48" fmla="*/ 26 w 156"/>
              <a:gd name="T49" fmla="*/ 62 h 83"/>
              <a:gd name="T50" fmla="*/ 14 w 156"/>
              <a:gd name="T51" fmla="*/ 53 h 83"/>
              <a:gd name="T52" fmla="*/ 7 w 156"/>
              <a:gd name="T53" fmla="*/ 44 h 83"/>
              <a:gd name="T54" fmla="*/ 1 w 156"/>
              <a:gd name="T55" fmla="*/ 36 h 83"/>
              <a:gd name="T56" fmla="*/ 0 w 156"/>
              <a:gd name="T57" fmla="*/ 30 h 83"/>
              <a:gd name="T58" fmla="*/ 0 w 156"/>
              <a:gd name="T59" fmla="*/ 23 h 83"/>
              <a:gd name="T60" fmla="*/ 1 w 156"/>
              <a:gd name="T61" fmla="*/ 20 h 83"/>
              <a:gd name="T62" fmla="*/ 5 w 156"/>
              <a:gd name="T63" fmla="*/ 14 h 83"/>
              <a:gd name="T64" fmla="*/ 10 w 156"/>
              <a:gd name="T65" fmla="*/ 11 h 83"/>
              <a:gd name="T66" fmla="*/ 16 w 156"/>
              <a:gd name="T67" fmla="*/ 7 h 83"/>
              <a:gd name="T68" fmla="*/ 21 w 156"/>
              <a:gd name="T69" fmla="*/ 5 h 83"/>
              <a:gd name="T70" fmla="*/ 33 w 156"/>
              <a:gd name="T71" fmla="*/ 2 h 83"/>
              <a:gd name="T72" fmla="*/ 42 w 156"/>
              <a:gd name="T73" fmla="*/ 0 h 83"/>
              <a:gd name="T74" fmla="*/ 48 w 156"/>
              <a:gd name="T75" fmla="*/ 0 h 8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83"/>
              <a:gd name="T116" fmla="*/ 156 w 156"/>
              <a:gd name="T117" fmla="*/ 83 h 8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83">
                <a:moveTo>
                  <a:pt x="48" y="0"/>
                </a:moveTo>
                <a:lnTo>
                  <a:pt x="51" y="7"/>
                </a:lnTo>
                <a:lnTo>
                  <a:pt x="57" y="14"/>
                </a:lnTo>
                <a:lnTo>
                  <a:pt x="67" y="23"/>
                </a:lnTo>
                <a:lnTo>
                  <a:pt x="82" y="34"/>
                </a:lnTo>
                <a:lnTo>
                  <a:pt x="90" y="37"/>
                </a:lnTo>
                <a:lnTo>
                  <a:pt x="101" y="43"/>
                </a:lnTo>
                <a:lnTo>
                  <a:pt x="112" y="48"/>
                </a:lnTo>
                <a:lnTo>
                  <a:pt x="126" y="52"/>
                </a:lnTo>
                <a:lnTo>
                  <a:pt x="140" y="57"/>
                </a:lnTo>
                <a:lnTo>
                  <a:pt x="156" y="60"/>
                </a:lnTo>
                <a:lnTo>
                  <a:pt x="156" y="62"/>
                </a:lnTo>
                <a:lnTo>
                  <a:pt x="155" y="62"/>
                </a:lnTo>
                <a:lnTo>
                  <a:pt x="147" y="67"/>
                </a:lnTo>
                <a:lnTo>
                  <a:pt x="135" y="75"/>
                </a:lnTo>
                <a:lnTo>
                  <a:pt x="126" y="78"/>
                </a:lnTo>
                <a:lnTo>
                  <a:pt x="117" y="80"/>
                </a:lnTo>
                <a:lnTo>
                  <a:pt x="106" y="82"/>
                </a:lnTo>
                <a:lnTo>
                  <a:pt x="96" y="83"/>
                </a:lnTo>
                <a:lnTo>
                  <a:pt x="85" y="83"/>
                </a:lnTo>
                <a:lnTo>
                  <a:pt x="73" y="83"/>
                </a:lnTo>
                <a:lnTo>
                  <a:pt x="62" y="80"/>
                </a:lnTo>
                <a:lnTo>
                  <a:pt x="49" y="76"/>
                </a:lnTo>
                <a:lnTo>
                  <a:pt x="37" y="71"/>
                </a:lnTo>
                <a:lnTo>
                  <a:pt x="26" y="62"/>
                </a:lnTo>
                <a:lnTo>
                  <a:pt x="14" y="53"/>
                </a:lnTo>
                <a:lnTo>
                  <a:pt x="7" y="44"/>
                </a:lnTo>
                <a:lnTo>
                  <a:pt x="1" y="36"/>
                </a:lnTo>
                <a:lnTo>
                  <a:pt x="0" y="30"/>
                </a:lnTo>
                <a:lnTo>
                  <a:pt x="0" y="23"/>
                </a:lnTo>
                <a:lnTo>
                  <a:pt x="1" y="20"/>
                </a:lnTo>
                <a:lnTo>
                  <a:pt x="5" y="14"/>
                </a:lnTo>
                <a:lnTo>
                  <a:pt x="10" y="11"/>
                </a:lnTo>
                <a:lnTo>
                  <a:pt x="16" y="7"/>
                </a:lnTo>
                <a:lnTo>
                  <a:pt x="21" y="5"/>
                </a:lnTo>
                <a:lnTo>
                  <a:pt x="33" y="2"/>
                </a:lnTo>
                <a:lnTo>
                  <a:pt x="42" y="0"/>
                </a:lnTo>
                <a:lnTo>
                  <a:pt x="48" y="0"/>
                </a:lnTo>
                <a:close/>
              </a:path>
            </a:pathLst>
          </a:custGeom>
          <a:solidFill>
            <a:srgbClr val="FF0000"/>
          </a:solidFill>
          <a:ln w="9525">
            <a:noFill/>
            <a:round/>
            <a:headEnd/>
            <a:tailEnd/>
          </a:ln>
        </p:spPr>
        <p:txBody>
          <a:bodyPr/>
          <a:lstStyle/>
          <a:p>
            <a:endParaRPr lang="en-US"/>
          </a:p>
        </p:txBody>
      </p:sp>
      <p:sp>
        <p:nvSpPr>
          <p:cNvPr id="33935" name="Freeform 158"/>
          <p:cNvSpPr>
            <a:spLocks/>
          </p:cNvSpPr>
          <p:nvPr/>
        </p:nvSpPr>
        <p:spPr bwMode="auto">
          <a:xfrm>
            <a:off x="3762375" y="5607050"/>
            <a:ext cx="184150" cy="107950"/>
          </a:xfrm>
          <a:custGeom>
            <a:avLst/>
            <a:gdLst>
              <a:gd name="T0" fmla="*/ 116 w 116"/>
              <a:gd name="T1" fmla="*/ 57 h 68"/>
              <a:gd name="T2" fmla="*/ 86 w 116"/>
              <a:gd name="T3" fmla="*/ 48 h 68"/>
              <a:gd name="T4" fmla="*/ 61 w 116"/>
              <a:gd name="T5" fmla="*/ 39 h 68"/>
              <a:gd name="T6" fmla="*/ 41 w 116"/>
              <a:gd name="T7" fmla="*/ 30 h 68"/>
              <a:gd name="T8" fmla="*/ 29 w 116"/>
              <a:gd name="T9" fmla="*/ 20 h 68"/>
              <a:gd name="T10" fmla="*/ 20 w 116"/>
              <a:gd name="T11" fmla="*/ 13 h 68"/>
              <a:gd name="T12" fmla="*/ 15 w 116"/>
              <a:gd name="T13" fmla="*/ 6 h 68"/>
              <a:gd name="T14" fmla="*/ 11 w 116"/>
              <a:gd name="T15" fmla="*/ 0 h 68"/>
              <a:gd name="T16" fmla="*/ 0 w 116"/>
              <a:gd name="T17" fmla="*/ 4 h 68"/>
              <a:gd name="T18" fmla="*/ 0 w 116"/>
              <a:gd name="T19" fmla="*/ 7 h 68"/>
              <a:gd name="T20" fmla="*/ 4 w 116"/>
              <a:gd name="T21" fmla="*/ 13 h 68"/>
              <a:gd name="T22" fmla="*/ 11 w 116"/>
              <a:gd name="T23" fmla="*/ 20 h 68"/>
              <a:gd name="T24" fmla="*/ 22 w 116"/>
              <a:gd name="T25" fmla="*/ 30 h 68"/>
              <a:gd name="T26" fmla="*/ 36 w 116"/>
              <a:gd name="T27" fmla="*/ 39 h 68"/>
              <a:gd name="T28" fmla="*/ 56 w 116"/>
              <a:gd name="T29" fmla="*/ 50 h 68"/>
              <a:gd name="T30" fmla="*/ 82 w 116"/>
              <a:gd name="T31" fmla="*/ 61 h 68"/>
              <a:gd name="T32" fmla="*/ 114 w 116"/>
              <a:gd name="T33" fmla="*/ 68 h 68"/>
              <a:gd name="T34" fmla="*/ 113 w 116"/>
              <a:gd name="T35" fmla="*/ 68 h 68"/>
              <a:gd name="T36" fmla="*/ 116 w 116"/>
              <a:gd name="T37" fmla="*/ 57 h 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68"/>
              <a:gd name="T59" fmla="*/ 116 w 116"/>
              <a:gd name="T60" fmla="*/ 68 h 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68">
                <a:moveTo>
                  <a:pt x="116" y="57"/>
                </a:moveTo>
                <a:lnTo>
                  <a:pt x="86" y="48"/>
                </a:lnTo>
                <a:lnTo>
                  <a:pt x="61" y="39"/>
                </a:lnTo>
                <a:lnTo>
                  <a:pt x="41" y="30"/>
                </a:lnTo>
                <a:lnTo>
                  <a:pt x="29" y="20"/>
                </a:lnTo>
                <a:lnTo>
                  <a:pt x="20" y="13"/>
                </a:lnTo>
                <a:lnTo>
                  <a:pt x="15" y="6"/>
                </a:lnTo>
                <a:lnTo>
                  <a:pt x="11" y="0"/>
                </a:lnTo>
                <a:lnTo>
                  <a:pt x="0" y="4"/>
                </a:lnTo>
                <a:lnTo>
                  <a:pt x="0" y="7"/>
                </a:lnTo>
                <a:lnTo>
                  <a:pt x="4" y="13"/>
                </a:lnTo>
                <a:lnTo>
                  <a:pt x="11" y="20"/>
                </a:lnTo>
                <a:lnTo>
                  <a:pt x="22" y="30"/>
                </a:lnTo>
                <a:lnTo>
                  <a:pt x="36" y="39"/>
                </a:lnTo>
                <a:lnTo>
                  <a:pt x="56" y="50"/>
                </a:lnTo>
                <a:lnTo>
                  <a:pt x="82" y="61"/>
                </a:lnTo>
                <a:lnTo>
                  <a:pt x="114" y="68"/>
                </a:lnTo>
                <a:lnTo>
                  <a:pt x="113" y="68"/>
                </a:lnTo>
                <a:lnTo>
                  <a:pt x="116" y="57"/>
                </a:lnTo>
                <a:close/>
              </a:path>
            </a:pathLst>
          </a:custGeom>
          <a:solidFill>
            <a:srgbClr val="000000"/>
          </a:solidFill>
          <a:ln w="9525">
            <a:noFill/>
            <a:round/>
            <a:headEnd/>
            <a:tailEnd/>
          </a:ln>
        </p:spPr>
        <p:txBody>
          <a:bodyPr/>
          <a:lstStyle/>
          <a:p>
            <a:endParaRPr lang="en-US"/>
          </a:p>
        </p:txBody>
      </p:sp>
      <p:sp>
        <p:nvSpPr>
          <p:cNvPr id="33936" name="Freeform 159"/>
          <p:cNvSpPr>
            <a:spLocks/>
          </p:cNvSpPr>
          <p:nvPr/>
        </p:nvSpPr>
        <p:spPr bwMode="auto">
          <a:xfrm>
            <a:off x="3732213" y="5697538"/>
            <a:ext cx="217487" cy="53975"/>
          </a:xfrm>
          <a:custGeom>
            <a:avLst/>
            <a:gdLst>
              <a:gd name="T0" fmla="*/ 0 w 137"/>
              <a:gd name="T1" fmla="*/ 12 h 34"/>
              <a:gd name="T2" fmla="*/ 12 w 137"/>
              <a:gd name="T3" fmla="*/ 21 h 34"/>
              <a:gd name="T4" fmla="*/ 25 w 137"/>
              <a:gd name="T5" fmla="*/ 27 h 34"/>
              <a:gd name="T6" fmla="*/ 37 w 137"/>
              <a:gd name="T7" fmla="*/ 30 h 34"/>
              <a:gd name="T8" fmla="*/ 50 w 137"/>
              <a:gd name="T9" fmla="*/ 34 h 34"/>
              <a:gd name="T10" fmla="*/ 62 w 137"/>
              <a:gd name="T11" fmla="*/ 34 h 34"/>
              <a:gd name="T12" fmla="*/ 73 w 137"/>
              <a:gd name="T13" fmla="*/ 34 h 34"/>
              <a:gd name="T14" fmla="*/ 85 w 137"/>
              <a:gd name="T15" fmla="*/ 32 h 34"/>
              <a:gd name="T16" fmla="*/ 96 w 137"/>
              <a:gd name="T17" fmla="*/ 30 h 34"/>
              <a:gd name="T18" fmla="*/ 114 w 137"/>
              <a:gd name="T19" fmla="*/ 25 h 34"/>
              <a:gd name="T20" fmla="*/ 128 w 137"/>
              <a:gd name="T21" fmla="*/ 18 h 34"/>
              <a:gd name="T22" fmla="*/ 137 w 137"/>
              <a:gd name="T23" fmla="*/ 12 h 34"/>
              <a:gd name="T24" fmla="*/ 135 w 137"/>
              <a:gd name="T25" fmla="*/ 0 h 34"/>
              <a:gd name="T26" fmla="*/ 132 w 137"/>
              <a:gd name="T27" fmla="*/ 11 h 34"/>
              <a:gd name="T28" fmla="*/ 128 w 137"/>
              <a:gd name="T29" fmla="*/ 4 h 34"/>
              <a:gd name="T30" fmla="*/ 123 w 137"/>
              <a:gd name="T31" fmla="*/ 9 h 34"/>
              <a:gd name="T32" fmla="*/ 108 w 137"/>
              <a:gd name="T33" fmla="*/ 14 h 34"/>
              <a:gd name="T34" fmla="*/ 92 w 137"/>
              <a:gd name="T35" fmla="*/ 20 h 34"/>
              <a:gd name="T36" fmla="*/ 83 w 137"/>
              <a:gd name="T37" fmla="*/ 21 h 34"/>
              <a:gd name="T38" fmla="*/ 73 w 137"/>
              <a:gd name="T39" fmla="*/ 23 h 34"/>
              <a:gd name="T40" fmla="*/ 62 w 137"/>
              <a:gd name="T41" fmla="*/ 23 h 34"/>
              <a:gd name="T42" fmla="*/ 51 w 137"/>
              <a:gd name="T43" fmla="*/ 21 h 34"/>
              <a:gd name="T44" fmla="*/ 39 w 137"/>
              <a:gd name="T45" fmla="*/ 20 h 34"/>
              <a:gd name="T46" fmla="*/ 28 w 137"/>
              <a:gd name="T47" fmla="*/ 16 h 34"/>
              <a:gd name="T48" fmla="*/ 18 w 137"/>
              <a:gd name="T49" fmla="*/ 11 h 34"/>
              <a:gd name="T50" fmla="*/ 7 w 137"/>
              <a:gd name="T51" fmla="*/ 4 h 34"/>
              <a:gd name="T52" fmla="*/ 0 w 137"/>
              <a:gd name="T53" fmla="*/ 12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7"/>
              <a:gd name="T82" fmla="*/ 0 h 34"/>
              <a:gd name="T83" fmla="*/ 137 w 137"/>
              <a:gd name="T84" fmla="*/ 34 h 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7" h="34">
                <a:moveTo>
                  <a:pt x="0" y="12"/>
                </a:moveTo>
                <a:lnTo>
                  <a:pt x="12" y="21"/>
                </a:lnTo>
                <a:lnTo>
                  <a:pt x="25" y="27"/>
                </a:lnTo>
                <a:lnTo>
                  <a:pt x="37" y="30"/>
                </a:lnTo>
                <a:lnTo>
                  <a:pt x="50" y="34"/>
                </a:lnTo>
                <a:lnTo>
                  <a:pt x="62" y="34"/>
                </a:lnTo>
                <a:lnTo>
                  <a:pt x="73" y="34"/>
                </a:lnTo>
                <a:lnTo>
                  <a:pt x="85" y="32"/>
                </a:lnTo>
                <a:lnTo>
                  <a:pt x="96" y="30"/>
                </a:lnTo>
                <a:lnTo>
                  <a:pt x="114" y="25"/>
                </a:lnTo>
                <a:lnTo>
                  <a:pt x="128" y="18"/>
                </a:lnTo>
                <a:lnTo>
                  <a:pt x="137" y="12"/>
                </a:lnTo>
                <a:lnTo>
                  <a:pt x="135" y="0"/>
                </a:lnTo>
                <a:lnTo>
                  <a:pt x="132" y="11"/>
                </a:lnTo>
                <a:lnTo>
                  <a:pt x="128" y="4"/>
                </a:lnTo>
                <a:lnTo>
                  <a:pt x="123" y="9"/>
                </a:lnTo>
                <a:lnTo>
                  <a:pt x="108" y="14"/>
                </a:lnTo>
                <a:lnTo>
                  <a:pt x="92" y="20"/>
                </a:lnTo>
                <a:lnTo>
                  <a:pt x="83" y="21"/>
                </a:lnTo>
                <a:lnTo>
                  <a:pt x="73" y="23"/>
                </a:lnTo>
                <a:lnTo>
                  <a:pt x="62" y="23"/>
                </a:lnTo>
                <a:lnTo>
                  <a:pt x="51" y="21"/>
                </a:lnTo>
                <a:lnTo>
                  <a:pt x="39" y="20"/>
                </a:lnTo>
                <a:lnTo>
                  <a:pt x="28" y="16"/>
                </a:lnTo>
                <a:lnTo>
                  <a:pt x="18" y="11"/>
                </a:lnTo>
                <a:lnTo>
                  <a:pt x="7" y="4"/>
                </a:lnTo>
                <a:lnTo>
                  <a:pt x="0" y="12"/>
                </a:lnTo>
                <a:close/>
              </a:path>
            </a:pathLst>
          </a:custGeom>
          <a:solidFill>
            <a:srgbClr val="000000"/>
          </a:solidFill>
          <a:ln w="9525">
            <a:noFill/>
            <a:round/>
            <a:headEnd/>
            <a:tailEnd/>
          </a:ln>
        </p:spPr>
        <p:txBody>
          <a:bodyPr/>
          <a:lstStyle/>
          <a:p>
            <a:endParaRPr lang="en-US"/>
          </a:p>
        </p:txBody>
      </p:sp>
      <p:sp>
        <p:nvSpPr>
          <p:cNvPr id="33937" name="Freeform 160"/>
          <p:cNvSpPr>
            <a:spLocks/>
          </p:cNvSpPr>
          <p:nvPr/>
        </p:nvSpPr>
        <p:spPr bwMode="auto">
          <a:xfrm>
            <a:off x="3686175" y="5602288"/>
            <a:ext cx="93663" cy="114300"/>
          </a:xfrm>
          <a:custGeom>
            <a:avLst/>
            <a:gdLst>
              <a:gd name="T0" fmla="*/ 59 w 59"/>
              <a:gd name="T1" fmla="*/ 3 h 72"/>
              <a:gd name="T2" fmla="*/ 54 w 59"/>
              <a:gd name="T3" fmla="*/ 0 h 72"/>
              <a:gd name="T4" fmla="*/ 48 w 59"/>
              <a:gd name="T5" fmla="*/ 0 h 72"/>
              <a:gd name="T6" fmla="*/ 38 w 59"/>
              <a:gd name="T7" fmla="*/ 1 h 72"/>
              <a:gd name="T8" fmla="*/ 25 w 59"/>
              <a:gd name="T9" fmla="*/ 5 h 72"/>
              <a:gd name="T10" fmla="*/ 13 w 59"/>
              <a:gd name="T11" fmla="*/ 10 h 72"/>
              <a:gd name="T12" fmla="*/ 7 w 59"/>
              <a:gd name="T13" fmla="*/ 16 h 72"/>
              <a:gd name="T14" fmla="*/ 2 w 59"/>
              <a:gd name="T15" fmla="*/ 21 h 72"/>
              <a:gd name="T16" fmla="*/ 0 w 59"/>
              <a:gd name="T17" fmla="*/ 28 h 72"/>
              <a:gd name="T18" fmla="*/ 0 w 59"/>
              <a:gd name="T19" fmla="*/ 35 h 72"/>
              <a:gd name="T20" fmla="*/ 2 w 59"/>
              <a:gd name="T21" fmla="*/ 44 h 72"/>
              <a:gd name="T22" fmla="*/ 9 w 59"/>
              <a:gd name="T23" fmla="*/ 53 h 72"/>
              <a:gd name="T24" fmla="*/ 16 w 59"/>
              <a:gd name="T25" fmla="*/ 62 h 72"/>
              <a:gd name="T26" fmla="*/ 29 w 59"/>
              <a:gd name="T27" fmla="*/ 72 h 72"/>
              <a:gd name="T28" fmla="*/ 36 w 59"/>
              <a:gd name="T29" fmla="*/ 64 h 72"/>
              <a:gd name="T30" fmla="*/ 25 w 59"/>
              <a:gd name="T31" fmla="*/ 55 h 72"/>
              <a:gd name="T32" fmla="*/ 18 w 59"/>
              <a:gd name="T33" fmla="*/ 46 h 72"/>
              <a:gd name="T34" fmla="*/ 13 w 59"/>
              <a:gd name="T35" fmla="*/ 39 h 72"/>
              <a:gd name="T36" fmla="*/ 11 w 59"/>
              <a:gd name="T37" fmla="*/ 33 h 72"/>
              <a:gd name="T38" fmla="*/ 11 w 59"/>
              <a:gd name="T39" fmla="*/ 30 h 72"/>
              <a:gd name="T40" fmla="*/ 13 w 59"/>
              <a:gd name="T41" fmla="*/ 26 h 72"/>
              <a:gd name="T42" fmla="*/ 15 w 59"/>
              <a:gd name="T43" fmla="*/ 23 h 72"/>
              <a:gd name="T44" fmla="*/ 18 w 59"/>
              <a:gd name="T45" fmla="*/ 21 h 72"/>
              <a:gd name="T46" fmla="*/ 29 w 59"/>
              <a:gd name="T47" fmla="*/ 16 h 72"/>
              <a:gd name="T48" fmla="*/ 41 w 59"/>
              <a:gd name="T49" fmla="*/ 12 h 72"/>
              <a:gd name="T50" fmla="*/ 50 w 59"/>
              <a:gd name="T51" fmla="*/ 12 h 72"/>
              <a:gd name="T52" fmla="*/ 54 w 59"/>
              <a:gd name="T53" fmla="*/ 10 h 72"/>
              <a:gd name="T54" fmla="*/ 48 w 59"/>
              <a:gd name="T55" fmla="*/ 7 h 72"/>
              <a:gd name="T56" fmla="*/ 59 w 59"/>
              <a:gd name="T57" fmla="*/ 3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72"/>
              <a:gd name="T89" fmla="*/ 59 w 59"/>
              <a:gd name="T90" fmla="*/ 72 h 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72">
                <a:moveTo>
                  <a:pt x="59" y="3"/>
                </a:moveTo>
                <a:lnTo>
                  <a:pt x="54" y="0"/>
                </a:lnTo>
                <a:lnTo>
                  <a:pt x="48" y="0"/>
                </a:lnTo>
                <a:lnTo>
                  <a:pt x="38" y="1"/>
                </a:lnTo>
                <a:lnTo>
                  <a:pt x="25" y="5"/>
                </a:lnTo>
                <a:lnTo>
                  <a:pt x="13" y="10"/>
                </a:lnTo>
                <a:lnTo>
                  <a:pt x="7" y="16"/>
                </a:lnTo>
                <a:lnTo>
                  <a:pt x="2" y="21"/>
                </a:lnTo>
                <a:lnTo>
                  <a:pt x="0" y="28"/>
                </a:lnTo>
                <a:lnTo>
                  <a:pt x="0" y="35"/>
                </a:lnTo>
                <a:lnTo>
                  <a:pt x="2" y="44"/>
                </a:lnTo>
                <a:lnTo>
                  <a:pt x="9" y="53"/>
                </a:lnTo>
                <a:lnTo>
                  <a:pt x="16" y="62"/>
                </a:lnTo>
                <a:lnTo>
                  <a:pt x="29" y="72"/>
                </a:lnTo>
                <a:lnTo>
                  <a:pt x="36" y="64"/>
                </a:lnTo>
                <a:lnTo>
                  <a:pt x="25" y="55"/>
                </a:lnTo>
                <a:lnTo>
                  <a:pt x="18" y="46"/>
                </a:lnTo>
                <a:lnTo>
                  <a:pt x="13" y="39"/>
                </a:lnTo>
                <a:lnTo>
                  <a:pt x="11" y="33"/>
                </a:lnTo>
                <a:lnTo>
                  <a:pt x="11" y="30"/>
                </a:lnTo>
                <a:lnTo>
                  <a:pt x="13" y="26"/>
                </a:lnTo>
                <a:lnTo>
                  <a:pt x="15" y="23"/>
                </a:lnTo>
                <a:lnTo>
                  <a:pt x="18" y="21"/>
                </a:lnTo>
                <a:lnTo>
                  <a:pt x="29" y="16"/>
                </a:lnTo>
                <a:lnTo>
                  <a:pt x="41" y="12"/>
                </a:lnTo>
                <a:lnTo>
                  <a:pt x="50" y="12"/>
                </a:lnTo>
                <a:lnTo>
                  <a:pt x="54" y="10"/>
                </a:lnTo>
                <a:lnTo>
                  <a:pt x="48" y="7"/>
                </a:lnTo>
                <a:lnTo>
                  <a:pt x="59" y="3"/>
                </a:lnTo>
                <a:close/>
              </a:path>
            </a:pathLst>
          </a:custGeom>
          <a:solidFill>
            <a:srgbClr val="000000"/>
          </a:solidFill>
          <a:ln w="9525">
            <a:noFill/>
            <a:round/>
            <a:headEnd/>
            <a:tailEnd/>
          </a:ln>
        </p:spPr>
        <p:txBody>
          <a:bodyPr/>
          <a:lstStyle/>
          <a:p>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31761"/>
                                        </p:tgtEl>
                                        <p:attrNameLst>
                                          <p:attrName>style.visibility</p:attrName>
                                        </p:attrNameLst>
                                      </p:cBhvr>
                                      <p:to>
                                        <p:strVal val="visible"/>
                                      </p:to>
                                    </p:set>
                                    <p:animEffect transition="in" filter="fade">
                                      <p:cBhvr>
                                        <p:cTn id="7" dur="2000"/>
                                        <p:tgtEl>
                                          <p:spTgt spid="31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4495800" y="2185988"/>
            <a:ext cx="4370388" cy="3071812"/>
            <a:chOff x="2832" y="1536"/>
            <a:chExt cx="2753" cy="1935"/>
          </a:xfrm>
        </p:grpSpPr>
        <p:pic>
          <p:nvPicPr>
            <p:cNvPr id="35861" name="Picture 20"/>
            <p:cNvPicPr>
              <a:picLocks noChangeArrowheads="1"/>
            </p:cNvPicPr>
            <p:nvPr/>
          </p:nvPicPr>
          <p:blipFill>
            <a:blip r:embed="rId3"/>
            <a:srcRect/>
            <a:stretch>
              <a:fillRect/>
            </a:stretch>
          </p:blipFill>
          <p:spPr bwMode="auto">
            <a:xfrm>
              <a:off x="2832" y="1536"/>
              <a:ext cx="2753" cy="1935"/>
            </a:xfrm>
            <a:prstGeom prst="rect">
              <a:avLst/>
            </a:prstGeom>
            <a:noFill/>
            <a:ln w="12700">
              <a:solidFill>
                <a:srgbClr val="000000"/>
              </a:solidFill>
              <a:miter lim="800000"/>
              <a:headEnd/>
              <a:tailEnd/>
            </a:ln>
          </p:spPr>
        </p:pic>
        <p:grpSp>
          <p:nvGrpSpPr>
            <p:cNvPr id="3" name="Group 21"/>
            <p:cNvGrpSpPr>
              <a:grpSpLocks/>
            </p:cNvGrpSpPr>
            <p:nvPr/>
          </p:nvGrpSpPr>
          <p:grpSpPr bwMode="auto">
            <a:xfrm>
              <a:off x="2928" y="2400"/>
              <a:ext cx="1232" cy="466"/>
              <a:chOff x="3120" y="2230"/>
              <a:chExt cx="1232" cy="466"/>
            </a:xfrm>
          </p:grpSpPr>
          <p:sp>
            <p:nvSpPr>
              <p:cNvPr id="35863" name="Rectangle 22"/>
              <p:cNvSpPr>
                <a:spLocks noChangeArrowheads="1"/>
              </p:cNvSpPr>
              <p:nvPr/>
            </p:nvSpPr>
            <p:spPr bwMode="blackWhite">
              <a:xfrm>
                <a:off x="3173" y="2230"/>
                <a:ext cx="1089" cy="200"/>
              </a:xfrm>
              <a:prstGeom prst="rect">
                <a:avLst/>
              </a:prstGeom>
              <a:noFill/>
              <a:ln w="12700">
                <a:solidFill>
                  <a:schemeClr val="bg2"/>
                </a:solidFill>
                <a:miter lim="800000"/>
                <a:headEnd/>
                <a:tailEnd/>
              </a:ln>
            </p:spPr>
            <p:txBody>
              <a:bodyPr lIns="92075" tIns="46038" rIns="92075" bIns="46038">
                <a:spAutoFit/>
              </a:bodyPr>
              <a:lstStyle/>
              <a:p>
                <a:pPr algn="ctr">
                  <a:spcBef>
                    <a:spcPct val="50000"/>
                  </a:spcBef>
                </a:pPr>
                <a:r>
                  <a:rPr lang="en-US" altLang="en-US" b="1" i="1" dirty="0">
                    <a:solidFill>
                      <a:srgbClr val="0367A3"/>
                    </a:solidFill>
                  </a:rPr>
                  <a:t>Lead wire fracture</a:t>
                </a:r>
              </a:p>
            </p:txBody>
          </p:sp>
          <p:sp>
            <p:nvSpPr>
              <p:cNvPr id="35864" name="Rectangle 23"/>
              <p:cNvSpPr>
                <a:spLocks noChangeArrowheads="1"/>
              </p:cNvSpPr>
              <p:nvPr/>
            </p:nvSpPr>
            <p:spPr bwMode="blackWhite">
              <a:xfrm>
                <a:off x="3120" y="2496"/>
                <a:ext cx="1232" cy="200"/>
              </a:xfrm>
              <a:prstGeom prst="rect">
                <a:avLst/>
              </a:prstGeom>
              <a:noFill/>
              <a:ln w="12700">
                <a:solidFill>
                  <a:schemeClr val="bg2"/>
                </a:solidFill>
                <a:miter lim="800000"/>
                <a:headEnd/>
                <a:tailEnd/>
              </a:ln>
            </p:spPr>
            <p:txBody>
              <a:bodyPr lIns="92075" tIns="46038" rIns="92075" bIns="46038">
                <a:spAutoFit/>
              </a:bodyPr>
              <a:lstStyle/>
              <a:p>
                <a:pPr algn="ctr">
                  <a:spcBef>
                    <a:spcPct val="50000"/>
                  </a:spcBef>
                </a:pPr>
                <a:r>
                  <a:rPr lang="en-US" altLang="en-US" b="1" i="1" dirty="0">
                    <a:solidFill>
                      <a:srgbClr val="0367A3"/>
                    </a:solidFill>
                  </a:rPr>
                  <a:t>Increased resistance</a:t>
                </a:r>
              </a:p>
            </p:txBody>
          </p:sp>
        </p:grpSp>
      </p:grpSp>
      <p:sp>
        <p:nvSpPr>
          <p:cNvPr id="35843"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pPr eaLnBrk="1" hangingPunct="1"/>
            <a:endParaRPr lang="en-US" altLang="en-US" sz="1800"/>
          </a:p>
        </p:txBody>
      </p:sp>
      <p:sp>
        <p:nvSpPr>
          <p:cNvPr id="35844"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pPr eaLnBrk="1" hangingPunct="1"/>
            <a:endParaRPr lang="en-US" altLang="en-US" sz="1800"/>
          </a:p>
        </p:txBody>
      </p:sp>
      <p:sp>
        <p:nvSpPr>
          <p:cNvPr id="35845" name="Rectangle 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pPr eaLnBrk="1" hangingPunct="1"/>
            <a:endParaRPr lang="en-US" altLang="en-US" sz="1800"/>
          </a:p>
        </p:txBody>
      </p:sp>
      <p:sp>
        <p:nvSpPr>
          <p:cNvPr id="35846" name="Rectangle 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pPr eaLnBrk="1" hangingPunct="1"/>
            <a:endParaRPr lang="en-US" altLang="en-US" sz="1800"/>
          </a:p>
        </p:txBody>
      </p:sp>
      <p:sp>
        <p:nvSpPr>
          <p:cNvPr id="35847" name="Rectangle 6"/>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pPr eaLnBrk="1" hangingPunct="1"/>
            <a:endParaRPr lang="en-US" altLang="en-US" sz="1800"/>
          </a:p>
        </p:txBody>
      </p:sp>
      <p:sp>
        <p:nvSpPr>
          <p:cNvPr id="35848" name="Rectangle 7"/>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pPr eaLnBrk="1" hangingPunct="1"/>
            <a:endParaRPr lang="en-US" altLang="en-US" sz="1800"/>
          </a:p>
        </p:txBody>
      </p:sp>
      <p:sp>
        <p:nvSpPr>
          <p:cNvPr id="35849" name="Rectangle 8"/>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pPr eaLnBrk="1" hangingPunct="1"/>
            <a:endParaRPr lang="en-US" altLang="en-US" sz="1800"/>
          </a:p>
        </p:txBody>
      </p:sp>
      <p:sp>
        <p:nvSpPr>
          <p:cNvPr id="35850" name="Rectangle 9"/>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pPr eaLnBrk="1" hangingPunct="1"/>
            <a:endParaRPr lang="en-US" altLang="en-US" sz="1800"/>
          </a:p>
        </p:txBody>
      </p:sp>
      <p:sp>
        <p:nvSpPr>
          <p:cNvPr id="35851" name="Rectangle 10"/>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pPr eaLnBrk="1" hangingPunct="1"/>
            <a:endParaRPr lang="en-US" altLang="en-US" sz="1800"/>
          </a:p>
        </p:txBody>
      </p:sp>
      <p:sp>
        <p:nvSpPr>
          <p:cNvPr id="35852" name="Rectangle 11"/>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pPr eaLnBrk="1" hangingPunct="1"/>
            <a:endParaRPr lang="en-US" altLang="en-US" sz="1800"/>
          </a:p>
        </p:txBody>
      </p:sp>
      <p:sp>
        <p:nvSpPr>
          <p:cNvPr id="35853" name="Rectangle 1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pPr eaLnBrk="1" hangingPunct="1"/>
            <a:endParaRPr lang="en-US" altLang="en-US" sz="1800"/>
          </a:p>
        </p:txBody>
      </p:sp>
      <p:sp>
        <p:nvSpPr>
          <p:cNvPr id="35854" name="Rectangle 1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pPr eaLnBrk="1" hangingPunct="1"/>
            <a:endParaRPr lang="en-US" altLang="en-US" sz="1800"/>
          </a:p>
        </p:txBody>
      </p:sp>
      <p:sp>
        <p:nvSpPr>
          <p:cNvPr id="35855" name="Rectangle 1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pPr eaLnBrk="1" hangingPunct="1"/>
            <a:endParaRPr lang="en-US" altLang="en-US" sz="1800"/>
          </a:p>
        </p:txBody>
      </p:sp>
      <p:sp>
        <p:nvSpPr>
          <p:cNvPr id="35856" name="Rectangle 1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pPr eaLnBrk="1" hangingPunct="1"/>
            <a:endParaRPr lang="en-US" altLang="en-US" sz="1800"/>
          </a:p>
        </p:txBody>
      </p:sp>
      <p:sp>
        <p:nvSpPr>
          <p:cNvPr id="35857" name="Rectangle 16"/>
          <p:cNvSpPr>
            <a:spLocks noChangeArrowheads="1"/>
          </p:cNvSpPr>
          <p:nvPr/>
        </p:nvSpPr>
        <p:spPr bwMode="auto">
          <a:xfrm>
            <a:off x="768350" y="1203325"/>
            <a:ext cx="215900" cy="304800"/>
          </a:xfrm>
          <a:prstGeom prst="rect">
            <a:avLst/>
          </a:prstGeom>
          <a:noFill/>
          <a:ln w="9525">
            <a:noFill/>
            <a:miter lim="800000"/>
            <a:headEnd/>
            <a:tailEnd/>
          </a:ln>
        </p:spPr>
        <p:txBody>
          <a:bodyPr wrap="none" anchor="ctr"/>
          <a:lstStyle/>
          <a:p>
            <a:pPr eaLnBrk="1" hangingPunct="1"/>
            <a:endParaRPr lang="en-US" altLang="en-US" sz="1800"/>
          </a:p>
        </p:txBody>
      </p:sp>
      <p:sp>
        <p:nvSpPr>
          <p:cNvPr id="35858" name="Rectangle 17"/>
          <p:cNvSpPr>
            <a:spLocks noGrp="1" noChangeArrowheads="1"/>
          </p:cNvSpPr>
          <p:nvPr>
            <p:ph type="title" idx="4294967295"/>
          </p:nvPr>
        </p:nvSpPr>
        <p:spPr>
          <a:xfrm>
            <a:off x="533400" y="457200"/>
            <a:ext cx="8274050" cy="685800"/>
          </a:xfrm>
        </p:spPr>
        <p:txBody>
          <a:bodyPr lIns="92075" tIns="46038" rIns="92075" bIns="46038" anchor="b">
            <a:normAutofit fontScale="90000"/>
          </a:bodyPr>
          <a:lstStyle/>
          <a:p>
            <a:pPr eaLnBrk="1" hangingPunct="1"/>
            <a:r>
              <a:rPr lang="en-US" altLang="en-US" b="1" dirty="0" smtClean="0"/>
              <a:t>High Impedance Conditions</a:t>
            </a:r>
            <a:r>
              <a:rPr lang="en-US" altLang="en-US" sz="2800" b="1" dirty="0" smtClean="0"/>
              <a:t/>
            </a:r>
            <a:br>
              <a:rPr lang="en-US" altLang="en-US" sz="2800" b="1" dirty="0" smtClean="0"/>
            </a:br>
            <a:r>
              <a:rPr lang="en-US" altLang="en-US" sz="2800" b="1" i="1" dirty="0" smtClean="0"/>
              <a:t>A Fractured Conductor</a:t>
            </a:r>
          </a:p>
        </p:txBody>
      </p:sp>
      <p:sp>
        <p:nvSpPr>
          <p:cNvPr id="35859" name="Rectangle 18"/>
          <p:cNvSpPr>
            <a:spLocks noGrp="1" noChangeArrowheads="1"/>
          </p:cNvSpPr>
          <p:nvPr>
            <p:ph type="body" sz="half" idx="4294967295"/>
          </p:nvPr>
        </p:nvSpPr>
        <p:spPr>
          <a:xfrm>
            <a:off x="381000" y="1600200"/>
            <a:ext cx="4040188" cy="4525962"/>
          </a:xfrm>
        </p:spPr>
        <p:txBody>
          <a:bodyPr lIns="92075" tIns="46038" rIns="92075" bIns="46038"/>
          <a:lstStyle/>
          <a:p>
            <a:pPr marL="231775" indent="-231775" eaLnBrk="1" hangingPunct="1"/>
            <a:r>
              <a:rPr lang="en-US" altLang="en-US" dirty="0" smtClean="0"/>
              <a:t>A fractured wire can cause Impedance values to rise</a:t>
            </a:r>
          </a:p>
          <a:p>
            <a:pPr marL="566738" lvl="1" indent="-220663" eaLnBrk="1" hangingPunct="1"/>
            <a:r>
              <a:rPr lang="en-US" altLang="en-US" dirty="0" smtClean="0"/>
              <a:t>Current flow from the battery may be too low to be effective</a:t>
            </a:r>
          </a:p>
          <a:p>
            <a:pPr marL="231775" indent="-231775" eaLnBrk="1" hangingPunct="1"/>
            <a:r>
              <a:rPr lang="en-US" altLang="en-US" b="1" dirty="0" smtClean="0"/>
              <a:t>Impedance values may exceed 3,000 </a:t>
            </a:r>
            <a:r>
              <a:rPr lang="en-US" altLang="en-US" b="1" dirty="0" smtClean="0">
                <a:latin typeface="Symbol" pitchFamily="18" charset="2"/>
              </a:rPr>
              <a:t>W</a:t>
            </a:r>
          </a:p>
        </p:txBody>
      </p:sp>
      <p:sp>
        <p:nvSpPr>
          <p:cNvPr id="35860" name="Text Box 24"/>
          <p:cNvSpPr txBox="1">
            <a:spLocks noChangeArrowheads="1"/>
          </p:cNvSpPr>
          <p:nvPr/>
        </p:nvSpPr>
        <p:spPr bwMode="auto">
          <a:xfrm>
            <a:off x="457200" y="5486400"/>
            <a:ext cx="7391400" cy="708025"/>
          </a:xfrm>
          <a:prstGeom prst="rect">
            <a:avLst/>
          </a:prstGeom>
          <a:noFill/>
          <a:ln w="9525">
            <a:noFill/>
            <a:miter lim="800000"/>
            <a:headEnd/>
            <a:tailEnd/>
          </a:ln>
        </p:spPr>
        <p:txBody>
          <a:bodyPr>
            <a:spAutoFit/>
          </a:bodyPr>
          <a:lstStyle/>
          <a:p>
            <a:pPr>
              <a:spcBef>
                <a:spcPct val="50000"/>
              </a:spcBef>
            </a:pPr>
            <a:r>
              <a:rPr lang="en-US" altLang="en-US" sz="2000" b="1">
                <a:solidFill>
                  <a:srgbClr val="0000CC"/>
                </a:solidFill>
              </a:rPr>
              <a:t>Other reason for high impedance: Lead not seated properly in pacemaker header (usually an acute problem).</a:t>
            </a: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3"/>
          <p:cNvSpPr>
            <a:spLocks noChangeArrowheads="1"/>
          </p:cNvSpPr>
          <p:nvPr/>
        </p:nvSpPr>
        <p:spPr bwMode="auto">
          <a:xfrm>
            <a:off x="4419600" y="2057400"/>
            <a:ext cx="4495800" cy="2895600"/>
          </a:xfrm>
          <a:prstGeom prst="rect">
            <a:avLst/>
          </a:prstGeom>
          <a:solidFill>
            <a:schemeClr val="bg1"/>
          </a:solidFill>
          <a:ln w="9525">
            <a:solidFill>
              <a:schemeClr val="bg1"/>
            </a:solidFill>
            <a:miter lim="800000"/>
            <a:headEnd/>
            <a:tailEnd/>
          </a:ln>
        </p:spPr>
        <p:txBody>
          <a:bodyPr wrap="none" anchor="ctr"/>
          <a:lstStyle/>
          <a:p>
            <a:pPr eaLnBrk="1" hangingPunct="1"/>
            <a:endParaRPr lang="en-US" altLang="en-US" sz="1800"/>
          </a:p>
        </p:txBody>
      </p:sp>
      <p:sp>
        <p:nvSpPr>
          <p:cNvPr id="36867" name="Rectangle 2"/>
          <p:cNvSpPr>
            <a:spLocks noChangeArrowheads="1"/>
          </p:cNvSpPr>
          <p:nvPr/>
        </p:nvSpPr>
        <p:spPr bwMode="auto">
          <a:xfrm>
            <a:off x="685800" y="6019800"/>
            <a:ext cx="1905000" cy="457200"/>
          </a:xfrm>
          <a:prstGeom prst="rect">
            <a:avLst/>
          </a:prstGeom>
          <a:noFill/>
          <a:ln w="9525">
            <a:noFill/>
            <a:miter lim="800000"/>
            <a:headEnd/>
            <a:tailEnd/>
          </a:ln>
        </p:spPr>
        <p:txBody>
          <a:bodyPr wrap="none" anchor="ctr"/>
          <a:lstStyle/>
          <a:p>
            <a:pPr eaLnBrk="1" hangingPunct="1"/>
            <a:endParaRPr lang="en-US" altLang="en-US" sz="1800"/>
          </a:p>
        </p:txBody>
      </p:sp>
      <p:sp>
        <p:nvSpPr>
          <p:cNvPr id="36868" name="Rectangle 3"/>
          <p:cNvSpPr>
            <a:spLocks noChangeArrowheads="1"/>
          </p:cNvSpPr>
          <p:nvPr/>
        </p:nvSpPr>
        <p:spPr bwMode="auto">
          <a:xfrm>
            <a:off x="3124200" y="6019800"/>
            <a:ext cx="2895600" cy="457200"/>
          </a:xfrm>
          <a:prstGeom prst="rect">
            <a:avLst/>
          </a:prstGeom>
          <a:noFill/>
          <a:ln w="9525">
            <a:noFill/>
            <a:miter lim="800000"/>
            <a:headEnd/>
            <a:tailEnd/>
          </a:ln>
        </p:spPr>
        <p:txBody>
          <a:bodyPr wrap="none" anchor="ctr"/>
          <a:lstStyle/>
          <a:p>
            <a:pPr eaLnBrk="1" hangingPunct="1"/>
            <a:endParaRPr lang="en-US" altLang="en-US" sz="1800"/>
          </a:p>
        </p:txBody>
      </p:sp>
      <p:sp>
        <p:nvSpPr>
          <p:cNvPr id="36869" name="Rectangle 4"/>
          <p:cNvSpPr>
            <a:spLocks noChangeArrowheads="1"/>
          </p:cNvSpPr>
          <p:nvPr/>
        </p:nvSpPr>
        <p:spPr bwMode="auto">
          <a:xfrm>
            <a:off x="685800" y="6019800"/>
            <a:ext cx="1905000" cy="457200"/>
          </a:xfrm>
          <a:prstGeom prst="rect">
            <a:avLst/>
          </a:prstGeom>
          <a:noFill/>
          <a:ln w="9525">
            <a:noFill/>
            <a:miter lim="800000"/>
            <a:headEnd/>
            <a:tailEnd/>
          </a:ln>
        </p:spPr>
        <p:txBody>
          <a:bodyPr wrap="none" anchor="ctr"/>
          <a:lstStyle/>
          <a:p>
            <a:pPr eaLnBrk="1" hangingPunct="1"/>
            <a:endParaRPr lang="en-US" altLang="en-US" sz="1800"/>
          </a:p>
        </p:txBody>
      </p:sp>
      <p:sp>
        <p:nvSpPr>
          <p:cNvPr id="36870" name="Rectangle 5"/>
          <p:cNvSpPr>
            <a:spLocks noChangeArrowheads="1"/>
          </p:cNvSpPr>
          <p:nvPr/>
        </p:nvSpPr>
        <p:spPr bwMode="auto">
          <a:xfrm>
            <a:off x="3124200" y="6019800"/>
            <a:ext cx="2895600" cy="457200"/>
          </a:xfrm>
          <a:prstGeom prst="rect">
            <a:avLst/>
          </a:prstGeom>
          <a:noFill/>
          <a:ln w="9525">
            <a:noFill/>
            <a:miter lim="800000"/>
            <a:headEnd/>
            <a:tailEnd/>
          </a:ln>
        </p:spPr>
        <p:txBody>
          <a:bodyPr wrap="none" anchor="ctr"/>
          <a:lstStyle/>
          <a:p>
            <a:pPr eaLnBrk="1" hangingPunct="1"/>
            <a:endParaRPr lang="en-US" altLang="en-US" sz="1800"/>
          </a:p>
        </p:txBody>
      </p:sp>
      <p:sp>
        <p:nvSpPr>
          <p:cNvPr id="36871" name="Rectangle 6"/>
          <p:cNvSpPr>
            <a:spLocks noChangeArrowheads="1"/>
          </p:cNvSpPr>
          <p:nvPr/>
        </p:nvSpPr>
        <p:spPr bwMode="auto">
          <a:xfrm>
            <a:off x="685800" y="6019800"/>
            <a:ext cx="1905000" cy="457200"/>
          </a:xfrm>
          <a:prstGeom prst="rect">
            <a:avLst/>
          </a:prstGeom>
          <a:noFill/>
          <a:ln w="9525">
            <a:noFill/>
            <a:miter lim="800000"/>
            <a:headEnd/>
            <a:tailEnd/>
          </a:ln>
        </p:spPr>
        <p:txBody>
          <a:bodyPr wrap="none" anchor="ctr"/>
          <a:lstStyle/>
          <a:p>
            <a:pPr eaLnBrk="1" hangingPunct="1"/>
            <a:endParaRPr lang="en-US" altLang="en-US" sz="1800"/>
          </a:p>
        </p:txBody>
      </p:sp>
      <p:sp>
        <p:nvSpPr>
          <p:cNvPr id="36872" name="Rectangle 7"/>
          <p:cNvSpPr>
            <a:spLocks noChangeArrowheads="1"/>
          </p:cNvSpPr>
          <p:nvPr/>
        </p:nvSpPr>
        <p:spPr bwMode="auto">
          <a:xfrm>
            <a:off x="3124200" y="6019800"/>
            <a:ext cx="2895600" cy="457200"/>
          </a:xfrm>
          <a:prstGeom prst="rect">
            <a:avLst/>
          </a:prstGeom>
          <a:noFill/>
          <a:ln w="9525">
            <a:noFill/>
            <a:miter lim="800000"/>
            <a:headEnd/>
            <a:tailEnd/>
          </a:ln>
        </p:spPr>
        <p:txBody>
          <a:bodyPr wrap="none" anchor="ctr"/>
          <a:lstStyle/>
          <a:p>
            <a:pPr eaLnBrk="1" hangingPunct="1"/>
            <a:endParaRPr lang="en-US" altLang="en-US" sz="1800"/>
          </a:p>
        </p:txBody>
      </p:sp>
      <p:sp>
        <p:nvSpPr>
          <p:cNvPr id="36873" name="Rectangle 8"/>
          <p:cNvSpPr>
            <a:spLocks noChangeArrowheads="1"/>
          </p:cNvSpPr>
          <p:nvPr/>
        </p:nvSpPr>
        <p:spPr bwMode="auto">
          <a:xfrm>
            <a:off x="685800" y="6019800"/>
            <a:ext cx="1905000" cy="457200"/>
          </a:xfrm>
          <a:prstGeom prst="rect">
            <a:avLst/>
          </a:prstGeom>
          <a:noFill/>
          <a:ln w="9525">
            <a:noFill/>
            <a:miter lim="800000"/>
            <a:headEnd/>
            <a:tailEnd/>
          </a:ln>
        </p:spPr>
        <p:txBody>
          <a:bodyPr wrap="none" anchor="ctr"/>
          <a:lstStyle/>
          <a:p>
            <a:pPr eaLnBrk="1" hangingPunct="1"/>
            <a:endParaRPr lang="en-US" altLang="en-US" sz="1800"/>
          </a:p>
        </p:txBody>
      </p:sp>
      <p:sp>
        <p:nvSpPr>
          <p:cNvPr id="36874" name="Rectangle 9"/>
          <p:cNvSpPr>
            <a:spLocks noChangeArrowheads="1"/>
          </p:cNvSpPr>
          <p:nvPr/>
        </p:nvSpPr>
        <p:spPr bwMode="auto">
          <a:xfrm>
            <a:off x="3124200" y="6019800"/>
            <a:ext cx="2895600" cy="457200"/>
          </a:xfrm>
          <a:prstGeom prst="rect">
            <a:avLst/>
          </a:prstGeom>
          <a:noFill/>
          <a:ln w="9525">
            <a:noFill/>
            <a:miter lim="800000"/>
            <a:headEnd/>
            <a:tailEnd/>
          </a:ln>
        </p:spPr>
        <p:txBody>
          <a:bodyPr wrap="none" anchor="ctr"/>
          <a:lstStyle/>
          <a:p>
            <a:pPr eaLnBrk="1" hangingPunct="1"/>
            <a:endParaRPr lang="en-US" altLang="en-US" sz="1800"/>
          </a:p>
        </p:txBody>
      </p:sp>
      <p:sp>
        <p:nvSpPr>
          <p:cNvPr id="36875" name="Rectangle 10"/>
          <p:cNvSpPr>
            <a:spLocks noChangeArrowheads="1"/>
          </p:cNvSpPr>
          <p:nvPr/>
        </p:nvSpPr>
        <p:spPr bwMode="auto">
          <a:xfrm>
            <a:off x="685800" y="6019800"/>
            <a:ext cx="1905000" cy="457200"/>
          </a:xfrm>
          <a:prstGeom prst="rect">
            <a:avLst/>
          </a:prstGeom>
          <a:noFill/>
          <a:ln w="9525">
            <a:noFill/>
            <a:miter lim="800000"/>
            <a:headEnd/>
            <a:tailEnd/>
          </a:ln>
        </p:spPr>
        <p:txBody>
          <a:bodyPr wrap="none" anchor="ctr"/>
          <a:lstStyle/>
          <a:p>
            <a:pPr eaLnBrk="1" hangingPunct="1"/>
            <a:endParaRPr lang="en-US" altLang="en-US" sz="1800"/>
          </a:p>
        </p:txBody>
      </p:sp>
      <p:sp>
        <p:nvSpPr>
          <p:cNvPr id="36876" name="Rectangle 11"/>
          <p:cNvSpPr>
            <a:spLocks noChangeArrowheads="1"/>
          </p:cNvSpPr>
          <p:nvPr/>
        </p:nvSpPr>
        <p:spPr bwMode="auto">
          <a:xfrm>
            <a:off x="3124200" y="6019800"/>
            <a:ext cx="2895600" cy="457200"/>
          </a:xfrm>
          <a:prstGeom prst="rect">
            <a:avLst/>
          </a:prstGeom>
          <a:noFill/>
          <a:ln w="9525">
            <a:noFill/>
            <a:miter lim="800000"/>
            <a:headEnd/>
            <a:tailEnd/>
          </a:ln>
        </p:spPr>
        <p:txBody>
          <a:bodyPr wrap="none" anchor="ctr"/>
          <a:lstStyle/>
          <a:p>
            <a:pPr eaLnBrk="1" hangingPunct="1"/>
            <a:endParaRPr lang="en-US" altLang="en-US" sz="1800"/>
          </a:p>
        </p:txBody>
      </p:sp>
      <p:sp>
        <p:nvSpPr>
          <p:cNvPr id="36877" name="Rectangle 12"/>
          <p:cNvSpPr>
            <a:spLocks noChangeArrowheads="1"/>
          </p:cNvSpPr>
          <p:nvPr/>
        </p:nvSpPr>
        <p:spPr bwMode="auto">
          <a:xfrm>
            <a:off x="685800" y="6019800"/>
            <a:ext cx="1905000" cy="457200"/>
          </a:xfrm>
          <a:prstGeom prst="rect">
            <a:avLst/>
          </a:prstGeom>
          <a:noFill/>
          <a:ln w="9525">
            <a:noFill/>
            <a:miter lim="800000"/>
            <a:headEnd/>
            <a:tailEnd/>
          </a:ln>
        </p:spPr>
        <p:txBody>
          <a:bodyPr wrap="none" anchor="ctr"/>
          <a:lstStyle/>
          <a:p>
            <a:pPr eaLnBrk="1" hangingPunct="1"/>
            <a:endParaRPr lang="en-US" altLang="en-US" sz="1800"/>
          </a:p>
        </p:txBody>
      </p:sp>
      <p:sp>
        <p:nvSpPr>
          <p:cNvPr id="36878" name="Rectangle 13"/>
          <p:cNvSpPr>
            <a:spLocks noChangeArrowheads="1"/>
          </p:cNvSpPr>
          <p:nvPr/>
        </p:nvSpPr>
        <p:spPr bwMode="auto">
          <a:xfrm>
            <a:off x="3124200" y="6096000"/>
            <a:ext cx="2895600" cy="381000"/>
          </a:xfrm>
          <a:prstGeom prst="rect">
            <a:avLst/>
          </a:prstGeom>
          <a:noFill/>
          <a:ln w="9525">
            <a:noFill/>
            <a:miter lim="800000"/>
            <a:headEnd/>
            <a:tailEnd/>
          </a:ln>
        </p:spPr>
        <p:txBody>
          <a:bodyPr wrap="none" anchor="ctr"/>
          <a:lstStyle/>
          <a:p>
            <a:pPr eaLnBrk="1" hangingPunct="1"/>
            <a:endParaRPr lang="en-US" altLang="en-US" sz="1800"/>
          </a:p>
        </p:txBody>
      </p:sp>
      <p:sp>
        <p:nvSpPr>
          <p:cNvPr id="36879" name="Rectangle 14"/>
          <p:cNvSpPr>
            <a:spLocks noChangeArrowheads="1"/>
          </p:cNvSpPr>
          <p:nvPr/>
        </p:nvSpPr>
        <p:spPr bwMode="auto">
          <a:xfrm>
            <a:off x="685800" y="6019800"/>
            <a:ext cx="1905000" cy="457200"/>
          </a:xfrm>
          <a:prstGeom prst="rect">
            <a:avLst/>
          </a:prstGeom>
          <a:noFill/>
          <a:ln w="9525">
            <a:noFill/>
            <a:miter lim="800000"/>
            <a:headEnd/>
            <a:tailEnd/>
          </a:ln>
        </p:spPr>
        <p:txBody>
          <a:bodyPr wrap="none" anchor="ctr"/>
          <a:lstStyle/>
          <a:p>
            <a:pPr eaLnBrk="1" hangingPunct="1"/>
            <a:endParaRPr lang="en-US" altLang="en-US" sz="1800"/>
          </a:p>
        </p:txBody>
      </p:sp>
      <p:sp>
        <p:nvSpPr>
          <p:cNvPr id="36880" name="Rectangle 15"/>
          <p:cNvSpPr>
            <a:spLocks noGrp="1" noChangeArrowheads="1"/>
          </p:cNvSpPr>
          <p:nvPr>
            <p:ph type="title"/>
          </p:nvPr>
        </p:nvSpPr>
        <p:spPr>
          <a:xfrm>
            <a:off x="609600" y="914400"/>
            <a:ext cx="8274050" cy="685800"/>
          </a:xfrm>
        </p:spPr>
        <p:txBody>
          <a:bodyPr lIns="92075" tIns="46038" rIns="92075" bIns="46038" anchor="b">
            <a:normAutofit fontScale="90000"/>
          </a:bodyPr>
          <a:lstStyle/>
          <a:p>
            <a:pPr eaLnBrk="1" hangingPunct="1"/>
            <a:r>
              <a:rPr lang="en-US" altLang="en-US" b="1" dirty="0" smtClean="0"/>
              <a:t>Low Impedance Conditions</a:t>
            </a:r>
            <a:r>
              <a:rPr lang="en-US" altLang="en-US" sz="2800" b="1" dirty="0" smtClean="0"/>
              <a:t/>
            </a:r>
            <a:br>
              <a:rPr lang="en-US" altLang="en-US" sz="2800" b="1" dirty="0" smtClean="0"/>
            </a:br>
            <a:r>
              <a:rPr lang="en-US" altLang="en-US" sz="2800" b="1" i="1" dirty="0" smtClean="0"/>
              <a:t>An Insulation Break</a:t>
            </a:r>
          </a:p>
        </p:txBody>
      </p:sp>
      <p:sp>
        <p:nvSpPr>
          <p:cNvPr id="36881" name="Rectangle 16"/>
          <p:cNvSpPr>
            <a:spLocks noGrp="1" noChangeArrowheads="1"/>
          </p:cNvSpPr>
          <p:nvPr>
            <p:ph type="body" sz="half" idx="1"/>
          </p:nvPr>
        </p:nvSpPr>
        <p:spPr>
          <a:xfrm>
            <a:off x="412750" y="1928813"/>
            <a:ext cx="4060825" cy="5029200"/>
          </a:xfrm>
        </p:spPr>
        <p:txBody>
          <a:bodyPr lIns="92075" tIns="46038" rIns="92075" bIns="46038">
            <a:normAutofit/>
          </a:bodyPr>
          <a:lstStyle/>
          <a:p>
            <a:pPr marL="231775" indent="-231775" eaLnBrk="1" hangingPunct="1"/>
            <a:r>
              <a:rPr lang="en-US" altLang="en-US" sz="2400" dirty="0" smtClean="0"/>
              <a:t>Insulation breaks can cause impedance values to fall</a:t>
            </a:r>
          </a:p>
          <a:p>
            <a:pPr marL="566738" lvl="1" indent="-220663" eaLnBrk="1" hangingPunct="1"/>
            <a:r>
              <a:rPr lang="en-US" altLang="en-US" sz="2000" dirty="0" smtClean="0"/>
              <a:t>Current drain is high and can lead to more rapid battery depletion</a:t>
            </a:r>
          </a:p>
          <a:p>
            <a:pPr marL="566738" lvl="1" indent="-220663" eaLnBrk="1" hangingPunct="1"/>
            <a:r>
              <a:rPr lang="en-US" altLang="en-US" sz="2000" dirty="0" smtClean="0"/>
              <a:t>Current can drain through the insulation break into the body or other lead wire, not through myocardium</a:t>
            </a:r>
          </a:p>
          <a:p>
            <a:pPr marL="231775" indent="-231775" eaLnBrk="1" hangingPunct="1"/>
            <a:r>
              <a:rPr lang="en-US" altLang="en-US" sz="2400" b="1" dirty="0" smtClean="0"/>
              <a:t>Impedance values may be less than 300 </a:t>
            </a:r>
            <a:r>
              <a:rPr lang="en-US" altLang="en-US" b="1" dirty="0" smtClean="0">
                <a:latin typeface="Symbol" pitchFamily="18" charset="2"/>
              </a:rPr>
              <a:t>W</a:t>
            </a:r>
            <a:endParaRPr lang="en-US" altLang="en-US" sz="2400" b="1" dirty="0" smtClean="0"/>
          </a:p>
          <a:p>
            <a:pPr marL="231775" indent="-231775" eaLnBrk="1" hangingPunct="1"/>
            <a:endParaRPr lang="en-US" altLang="en-US" sz="2400" dirty="0" smtClean="0">
              <a:latin typeface="Symbol" pitchFamily="18" charset="2"/>
            </a:endParaRPr>
          </a:p>
        </p:txBody>
      </p:sp>
      <p:grpSp>
        <p:nvGrpSpPr>
          <p:cNvPr id="2" name="Group 17"/>
          <p:cNvGrpSpPr>
            <a:grpSpLocks/>
          </p:cNvGrpSpPr>
          <p:nvPr/>
        </p:nvGrpSpPr>
        <p:grpSpPr bwMode="auto">
          <a:xfrm>
            <a:off x="4419600" y="2057400"/>
            <a:ext cx="4516438" cy="2895600"/>
            <a:chOff x="2784" y="1440"/>
            <a:chExt cx="2845" cy="1824"/>
          </a:xfrm>
        </p:grpSpPr>
        <p:pic>
          <p:nvPicPr>
            <p:cNvPr id="36883" name="Picture 18"/>
            <p:cNvPicPr>
              <a:picLocks noChangeAspect="1" noChangeArrowheads="1"/>
            </p:cNvPicPr>
            <p:nvPr/>
          </p:nvPicPr>
          <p:blipFill>
            <a:blip r:embed="rId3"/>
            <a:srcRect/>
            <a:stretch>
              <a:fillRect/>
            </a:stretch>
          </p:blipFill>
          <p:spPr bwMode="auto">
            <a:xfrm>
              <a:off x="2784" y="1488"/>
              <a:ext cx="2845" cy="1684"/>
            </a:xfrm>
            <a:prstGeom prst="rect">
              <a:avLst/>
            </a:prstGeom>
            <a:solidFill>
              <a:schemeClr val="bg1"/>
            </a:solidFill>
            <a:ln w="12700">
              <a:noFill/>
              <a:miter lim="800000"/>
              <a:headEnd type="none" w="sm" len="sm"/>
              <a:tailEnd type="none" w="sm" len="sm"/>
            </a:ln>
          </p:spPr>
        </p:pic>
        <p:sp>
          <p:nvSpPr>
            <p:cNvPr id="36884" name="Rectangle 19"/>
            <p:cNvSpPr>
              <a:spLocks noChangeArrowheads="1"/>
            </p:cNvSpPr>
            <p:nvPr/>
          </p:nvSpPr>
          <p:spPr bwMode="auto">
            <a:xfrm>
              <a:off x="2784" y="1440"/>
              <a:ext cx="2832" cy="1824"/>
            </a:xfrm>
            <a:prstGeom prst="rect">
              <a:avLst/>
            </a:prstGeom>
            <a:noFill/>
            <a:ln w="12700">
              <a:solidFill>
                <a:schemeClr val="tx1"/>
              </a:solidFill>
              <a:miter lim="800000"/>
              <a:headEnd type="none" w="sm" len="sm"/>
              <a:tailEnd type="none" w="sm" len="sm"/>
            </a:ln>
          </p:spPr>
          <p:txBody>
            <a:bodyPr wrap="none" anchor="ctr"/>
            <a:lstStyle/>
            <a:p>
              <a:pPr eaLnBrk="1" hangingPunct="1"/>
              <a:endParaRPr lang="en-US" altLang="en-US" sz="1800"/>
            </a:p>
          </p:txBody>
        </p:sp>
      </p:gr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0"/>
          <p:cNvSpPr>
            <a:spLocks noChangeArrowheads="1"/>
          </p:cNvSpPr>
          <p:nvPr/>
        </p:nvSpPr>
        <p:spPr bwMode="auto">
          <a:xfrm>
            <a:off x="4572000" y="1219200"/>
            <a:ext cx="4267200" cy="5181600"/>
          </a:xfrm>
          <a:prstGeom prst="rect">
            <a:avLst/>
          </a:prstGeom>
          <a:solidFill>
            <a:schemeClr val="tx1">
              <a:alpha val="18039"/>
            </a:schemeClr>
          </a:solidFill>
          <a:ln w="9525" algn="ctr">
            <a:solidFill>
              <a:schemeClr val="tx1"/>
            </a:solidFill>
            <a:miter lim="800000"/>
            <a:headEnd/>
            <a:tailEnd/>
          </a:ln>
        </p:spPr>
        <p:txBody>
          <a:bodyPr wrap="none" anchor="ctr"/>
          <a:lstStyle/>
          <a:p>
            <a:endParaRPr lang="en-US"/>
          </a:p>
        </p:txBody>
      </p:sp>
      <p:sp>
        <p:nvSpPr>
          <p:cNvPr id="35842"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35843"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35844" name="Rectangle 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35845" name="Rectangle 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35846" name="Rectangle 6"/>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35847" name="Rectangle 7"/>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35848" name="Rectangle 8"/>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35849" name="Rectangle 9"/>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35850" name="Rectangle 10"/>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35851" name="Rectangle 11"/>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35852" name="Rectangle 1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35853" name="Rectangle 1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35854" name="Rectangle 1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35855" name="Rectangle 15"/>
          <p:cNvSpPr>
            <a:spLocks noGrp="1" noChangeArrowheads="1"/>
          </p:cNvSpPr>
          <p:nvPr>
            <p:ph type="title"/>
          </p:nvPr>
        </p:nvSpPr>
        <p:spPr/>
        <p:txBody>
          <a:bodyPr lIns="92075" tIns="46038" rIns="92075" bIns="46038"/>
          <a:lstStyle/>
          <a:p>
            <a:pPr eaLnBrk="1" hangingPunct="1"/>
            <a:r>
              <a:rPr lang="en-US" smtClean="0"/>
              <a:t>Ohm’s Law</a:t>
            </a:r>
          </a:p>
        </p:txBody>
      </p:sp>
      <p:sp>
        <p:nvSpPr>
          <p:cNvPr id="35856" name="Rectangle 27"/>
          <p:cNvSpPr>
            <a:spLocks noGrp="1" noChangeArrowheads="1"/>
          </p:cNvSpPr>
          <p:nvPr>
            <p:ph type="body" sz="half" idx="1"/>
          </p:nvPr>
        </p:nvSpPr>
        <p:spPr>
          <a:xfrm>
            <a:off x="292100" y="1285875"/>
            <a:ext cx="3594100" cy="5218113"/>
          </a:xfrm>
        </p:spPr>
        <p:txBody>
          <a:bodyPr/>
          <a:lstStyle/>
          <a:p>
            <a:pPr eaLnBrk="1" hangingPunct="1"/>
            <a:r>
              <a:rPr lang="en-US" sz="2000" smtClean="0"/>
              <a:t>Describes the relationship between voltage, current, and resistance</a:t>
            </a:r>
          </a:p>
        </p:txBody>
      </p:sp>
      <p:sp>
        <p:nvSpPr>
          <p:cNvPr id="35857" name="Rectangle 28"/>
          <p:cNvSpPr>
            <a:spLocks noGrp="1" noChangeArrowheads="1"/>
          </p:cNvSpPr>
          <p:nvPr>
            <p:ph type="body" sz="half" idx="2"/>
          </p:nvPr>
        </p:nvSpPr>
        <p:spPr>
          <a:xfrm>
            <a:off x="4600575" y="1285875"/>
            <a:ext cx="4156075" cy="5114925"/>
          </a:xfrm>
        </p:spPr>
        <p:txBody>
          <a:bodyPr/>
          <a:lstStyle/>
          <a:p>
            <a:pPr eaLnBrk="1" hangingPunct="1"/>
            <a:r>
              <a:rPr lang="en-US" sz="2400" smtClean="0"/>
              <a:t>V = I X R</a:t>
            </a:r>
          </a:p>
          <a:p>
            <a:pPr eaLnBrk="1" hangingPunct="1"/>
            <a:endParaRPr lang="en-US" sz="2400" smtClean="0"/>
          </a:p>
          <a:p>
            <a:pPr eaLnBrk="1" hangingPunct="1"/>
            <a:endParaRPr lang="en-US" sz="2400" smtClean="0"/>
          </a:p>
          <a:p>
            <a:pPr eaLnBrk="1" hangingPunct="1"/>
            <a:r>
              <a:rPr lang="en-US" sz="2400" smtClean="0"/>
              <a:t>I = V / R</a:t>
            </a:r>
          </a:p>
          <a:p>
            <a:pPr eaLnBrk="1" hangingPunct="1">
              <a:buFontTx/>
              <a:buNone/>
            </a:pPr>
            <a:endParaRPr lang="en-US" sz="2400" smtClean="0"/>
          </a:p>
          <a:p>
            <a:pPr eaLnBrk="1" hangingPunct="1"/>
            <a:endParaRPr lang="en-US" sz="2400" smtClean="0"/>
          </a:p>
          <a:p>
            <a:pPr eaLnBrk="1" hangingPunct="1"/>
            <a:r>
              <a:rPr lang="en-US" sz="2400" smtClean="0"/>
              <a:t>R = V / I</a:t>
            </a:r>
          </a:p>
        </p:txBody>
      </p:sp>
      <p:grpSp>
        <p:nvGrpSpPr>
          <p:cNvPr id="2" name="Group 17"/>
          <p:cNvGrpSpPr>
            <a:grpSpLocks/>
          </p:cNvGrpSpPr>
          <p:nvPr/>
        </p:nvGrpSpPr>
        <p:grpSpPr bwMode="auto">
          <a:xfrm>
            <a:off x="762000" y="2601913"/>
            <a:ext cx="3352800" cy="3189287"/>
            <a:chOff x="1824" y="1248"/>
            <a:chExt cx="2112" cy="2009"/>
          </a:xfrm>
        </p:grpSpPr>
        <p:sp>
          <p:nvSpPr>
            <p:cNvPr id="35893" name="Oval 18"/>
            <p:cNvSpPr>
              <a:spLocks noChangeArrowheads="1"/>
            </p:cNvSpPr>
            <p:nvPr/>
          </p:nvSpPr>
          <p:spPr bwMode="blackWhite">
            <a:xfrm>
              <a:off x="1824" y="1248"/>
              <a:ext cx="2092" cy="1996"/>
            </a:xfrm>
            <a:prstGeom prst="ellipse">
              <a:avLst/>
            </a:prstGeom>
            <a:solidFill>
              <a:schemeClr val="bg1"/>
            </a:solidFill>
            <a:ln w="28575">
              <a:solidFill>
                <a:srgbClr val="0367A3"/>
              </a:solidFill>
              <a:round/>
              <a:headEnd/>
              <a:tailEnd/>
            </a:ln>
          </p:spPr>
          <p:txBody>
            <a:bodyPr wrap="none" anchor="ctr"/>
            <a:lstStyle/>
            <a:p>
              <a:endParaRPr lang="en-US"/>
            </a:p>
          </p:txBody>
        </p:sp>
        <p:grpSp>
          <p:nvGrpSpPr>
            <p:cNvPr id="3" name="Group 19"/>
            <p:cNvGrpSpPr>
              <a:grpSpLocks/>
            </p:cNvGrpSpPr>
            <p:nvPr/>
          </p:nvGrpSpPr>
          <p:grpSpPr bwMode="auto">
            <a:xfrm>
              <a:off x="2160" y="1296"/>
              <a:ext cx="1398" cy="1797"/>
              <a:chOff x="2191" y="1928"/>
              <a:chExt cx="1398" cy="1797"/>
            </a:xfrm>
          </p:grpSpPr>
          <p:sp>
            <p:nvSpPr>
              <p:cNvPr id="33812" name="Rectangle 20"/>
              <p:cNvSpPr>
                <a:spLocks noChangeArrowheads="1"/>
              </p:cNvSpPr>
              <p:nvPr/>
            </p:nvSpPr>
            <p:spPr bwMode="auto">
              <a:xfrm>
                <a:off x="2626" y="1928"/>
                <a:ext cx="537" cy="756"/>
              </a:xfrm>
              <a:prstGeom prst="rect">
                <a:avLst/>
              </a:prstGeom>
              <a:noFill/>
              <a:ln w="9525">
                <a:noFill/>
                <a:miter lim="800000"/>
                <a:headEnd/>
                <a:tailEnd/>
              </a:ln>
              <a:effectLst/>
            </p:spPr>
            <p:txBody>
              <a:bodyPr lIns="133350" tIns="66675" rIns="133350" bIns="66675">
                <a:spAutoFit/>
              </a:bodyPr>
              <a:lstStyle/>
              <a:p>
                <a:pPr algn="ctr" defTabSz="1895475" eaLnBrk="0" hangingPunct="0">
                  <a:spcBef>
                    <a:spcPct val="50000"/>
                  </a:spcBef>
                  <a:defRPr/>
                </a:pPr>
                <a:r>
                  <a:rPr lang="en-US" sz="7000" b="1">
                    <a:solidFill>
                      <a:schemeClr val="accent1"/>
                    </a:solidFill>
                    <a:effectLst>
                      <a:outerShdw blurRad="38100" dist="38100" dir="2700000" algn="tl">
                        <a:srgbClr val="C0C0C0"/>
                      </a:outerShdw>
                    </a:effectLst>
                  </a:rPr>
                  <a:t>V</a:t>
                </a:r>
              </a:p>
            </p:txBody>
          </p:sp>
          <p:sp>
            <p:nvSpPr>
              <p:cNvPr id="33813" name="Rectangle 21"/>
              <p:cNvSpPr>
                <a:spLocks noChangeArrowheads="1"/>
              </p:cNvSpPr>
              <p:nvPr/>
            </p:nvSpPr>
            <p:spPr bwMode="auto">
              <a:xfrm>
                <a:off x="2191" y="2965"/>
                <a:ext cx="537" cy="756"/>
              </a:xfrm>
              <a:prstGeom prst="rect">
                <a:avLst/>
              </a:prstGeom>
              <a:noFill/>
              <a:ln w="9525">
                <a:noFill/>
                <a:miter lim="800000"/>
                <a:headEnd/>
                <a:tailEnd/>
              </a:ln>
              <a:effectLst/>
            </p:spPr>
            <p:txBody>
              <a:bodyPr lIns="133350" tIns="66675" rIns="133350" bIns="66675">
                <a:spAutoFit/>
              </a:bodyPr>
              <a:lstStyle/>
              <a:p>
                <a:pPr algn="ctr" defTabSz="1895475" eaLnBrk="0" hangingPunct="0">
                  <a:spcBef>
                    <a:spcPct val="50000"/>
                  </a:spcBef>
                  <a:defRPr/>
                </a:pPr>
                <a:r>
                  <a:rPr lang="en-US" sz="7000" b="1">
                    <a:solidFill>
                      <a:schemeClr val="accent1"/>
                    </a:solidFill>
                    <a:effectLst>
                      <a:outerShdw blurRad="38100" dist="38100" dir="2700000" algn="tl">
                        <a:srgbClr val="C0C0C0"/>
                      </a:outerShdw>
                    </a:effectLst>
                  </a:rPr>
                  <a:t>I</a:t>
                </a:r>
              </a:p>
            </p:txBody>
          </p:sp>
          <p:sp>
            <p:nvSpPr>
              <p:cNvPr id="33814" name="Rectangle 22"/>
              <p:cNvSpPr>
                <a:spLocks noChangeArrowheads="1"/>
              </p:cNvSpPr>
              <p:nvPr/>
            </p:nvSpPr>
            <p:spPr bwMode="auto">
              <a:xfrm>
                <a:off x="3051" y="2969"/>
                <a:ext cx="538" cy="756"/>
              </a:xfrm>
              <a:prstGeom prst="rect">
                <a:avLst/>
              </a:prstGeom>
              <a:noFill/>
              <a:ln w="9525">
                <a:noFill/>
                <a:miter lim="800000"/>
                <a:headEnd/>
                <a:tailEnd/>
              </a:ln>
              <a:effectLst/>
            </p:spPr>
            <p:txBody>
              <a:bodyPr lIns="133350" tIns="66675" rIns="133350" bIns="66675">
                <a:spAutoFit/>
              </a:bodyPr>
              <a:lstStyle/>
              <a:p>
                <a:pPr algn="ctr" defTabSz="1895475" eaLnBrk="0" hangingPunct="0">
                  <a:spcBef>
                    <a:spcPct val="50000"/>
                  </a:spcBef>
                  <a:defRPr/>
                </a:pPr>
                <a:r>
                  <a:rPr lang="en-US" sz="7000" b="1">
                    <a:solidFill>
                      <a:schemeClr val="accent1"/>
                    </a:solidFill>
                    <a:effectLst>
                      <a:outerShdw blurRad="38100" dist="38100" dir="2700000" algn="tl">
                        <a:srgbClr val="C0C0C0"/>
                      </a:outerShdw>
                    </a:effectLst>
                  </a:rPr>
                  <a:t>R</a:t>
                </a:r>
              </a:p>
            </p:txBody>
          </p:sp>
        </p:grpSp>
        <p:sp>
          <p:nvSpPr>
            <p:cNvPr id="35895" name="Line 23"/>
            <p:cNvSpPr>
              <a:spLocks noChangeShapeType="1"/>
            </p:cNvSpPr>
            <p:nvPr/>
          </p:nvSpPr>
          <p:spPr bwMode="auto">
            <a:xfrm>
              <a:off x="1824" y="2208"/>
              <a:ext cx="2112" cy="0"/>
            </a:xfrm>
            <a:prstGeom prst="line">
              <a:avLst/>
            </a:prstGeom>
            <a:noFill/>
            <a:ln w="28575">
              <a:solidFill>
                <a:srgbClr val="0367A3"/>
              </a:solidFill>
              <a:round/>
              <a:headEnd type="none" w="sm" len="sm"/>
              <a:tailEnd type="none" w="sm" len="sm"/>
            </a:ln>
          </p:spPr>
          <p:txBody>
            <a:bodyPr/>
            <a:lstStyle/>
            <a:p>
              <a:endParaRPr lang="en-US"/>
            </a:p>
          </p:txBody>
        </p:sp>
        <p:sp>
          <p:nvSpPr>
            <p:cNvPr id="35896" name="Line 24"/>
            <p:cNvSpPr>
              <a:spLocks noChangeShapeType="1"/>
            </p:cNvSpPr>
            <p:nvPr/>
          </p:nvSpPr>
          <p:spPr bwMode="auto">
            <a:xfrm>
              <a:off x="2880" y="2201"/>
              <a:ext cx="0" cy="1056"/>
            </a:xfrm>
            <a:prstGeom prst="line">
              <a:avLst/>
            </a:prstGeom>
            <a:noFill/>
            <a:ln w="28575">
              <a:solidFill>
                <a:srgbClr val="0367A3"/>
              </a:solidFill>
              <a:round/>
              <a:headEnd type="none" w="sm" len="sm"/>
              <a:tailEnd type="none" w="sm" len="sm"/>
            </a:ln>
          </p:spPr>
          <p:txBody>
            <a:bodyPr/>
            <a:lstStyle/>
            <a:p>
              <a:endParaRPr lang="en-US"/>
            </a:p>
          </p:txBody>
        </p:sp>
      </p:grpSp>
      <p:sp>
        <p:nvSpPr>
          <p:cNvPr id="35859" name="Rectangle 31"/>
          <p:cNvSpPr>
            <a:spLocks noChangeArrowheads="1"/>
          </p:cNvSpPr>
          <p:nvPr/>
        </p:nvSpPr>
        <p:spPr bwMode="auto">
          <a:xfrm>
            <a:off x="6400800" y="1371600"/>
            <a:ext cx="1905000" cy="1524000"/>
          </a:xfrm>
          <a:prstGeom prst="rect">
            <a:avLst/>
          </a:prstGeom>
          <a:solidFill>
            <a:schemeClr val="tx1"/>
          </a:solidFill>
          <a:ln w="9525" algn="ctr">
            <a:solidFill>
              <a:schemeClr val="tx1"/>
            </a:solidFill>
            <a:miter lim="800000"/>
            <a:headEnd/>
            <a:tailEnd/>
          </a:ln>
        </p:spPr>
        <p:txBody>
          <a:bodyPr wrap="none" anchor="ctr"/>
          <a:lstStyle/>
          <a:p>
            <a:endParaRPr lang="en-US"/>
          </a:p>
        </p:txBody>
      </p:sp>
      <p:sp>
        <p:nvSpPr>
          <p:cNvPr id="35860" name="Rectangle 32"/>
          <p:cNvSpPr>
            <a:spLocks noChangeArrowheads="1"/>
          </p:cNvSpPr>
          <p:nvPr/>
        </p:nvSpPr>
        <p:spPr bwMode="auto">
          <a:xfrm>
            <a:off x="6400800" y="3048000"/>
            <a:ext cx="1905000" cy="1524000"/>
          </a:xfrm>
          <a:prstGeom prst="rect">
            <a:avLst/>
          </a:prstGeom>
          <a:solidFill>
            <a:schemeClr val="tx1"/>
          </a:solidFill>
          <a:ln w="9525" algn="ctr">
            <a:solidFill>
              <a:schemeClr val="tx1"/>
            </a:solidFill>
            <a:miter lim="800000"/>
            <a:headEnd/>
            <a:tailEnd/>
          </a:ln>
        </p:spPr>
        <p:txBody>
          <a:bodyPr wrap="none" anchor="ctr"/>
          <a:lstStyle/>
          <a:p>
            <a:endParaRPr lang="en-US"/>
          </a:p>
        </p:txBody>
      </p:sp>
      <p:sp>
        <p:nvSpPr>
          <p:cNvPr id="35861" name="Rectangle 33"/>
          <p:cNvSpPr>
            <a:spLocks noChangeArrowheads="1"/>
          </p:cNvSpPr>
          <p:nvPr/>
        </p:nvSpPr>
        <p:spPr bwMode="auto">
          <a:xfrm>
            <a:off x="6400800" y="4800600"/>
            <a:ext cx="1905000" cy="1524000"/>
          </a:xfrm>
          <a:prstGeom prst="rect">
            <a:avLst/>
          </a:prstGeom>
          <a:solidFill>
            <a:schemeClr val="tx1"/>
          </a:solidFill>
          <a:ln w="9525" algn="ctr">
            <a:solidFill>
              <a:schemeClr val="tx1"/>
            </a:solidFill>
            <a:miter lim="800000"/>
            <a:headEnd/>
            <a:tailEnd/>
          </a:ln>
        </p:spPr>
        <p:txBody>
          <a:bodyPr wrap="none" anchor="ctr"/>
          <a:lstStyle/>
          <a:p>
            <a:endParaRPr lang="en-US"/>
          </a:p>
        </p:txBody>
      </p:sp>
      <p:grpSp>
        <p:nvGrpSpPr>
          <p:cNvPr id="4" name="Group 63"/>
          <p:cNvGrpSpPr>
            <a:grpSpLocks/>
          </p:cNvGrpSpPr>
          <p:nvPr/>
        </p:nvGrpSpPr>
        <p:grpSpPr bwMode="auto">
          <a:xfrm>
            <a:off x="6705600" y="3124200"/>
            <a:ext cx="1404938" cy="582613"/>
            <a:chOff x="4240" y="2112"/>
            <a:chExt cx="885" cy="367"/>
          </a:xfrm>
        </p:grpSpPr>
        <p:pic>
          <p:nvPicPr>
            <p:cNvPr id="35891" name="Picture 44" descr="top blue"/>
            <p:cNvPicPr>
              <a:picLocks noChangeAspect="1" noChangeArrowheads="1"/>
            </p:cNvPicPr>
            <p:nvPr/>
          </p:nvPicPr>
          <p:blipFill>
            <a:blip r:embed="rId3"/>
            <a:srcRect/>
            <a:stretch>
              <a:fillRect/>
            </a:stretch>
          </p:blipFill>
          <p:spPr bwMode="auto">
            <a:xfrm>
              <a:off x="4240" y="2112"/>
              <a:ext cx="885" cy="367"/>
            </a:xfrm>
            <a:prstGeom prst="rect">
              <a:avLst/>
            </a:prstGeom>
            <a:noFill/>
            <a:ln w="9525">
              <a:noFill/>
              <a:miter lim="800000"/>
              <a:headEnd/>
              <a:tailEnd/>
            </a:ln>
          </p:spPr>
        </p:pic>
        <p:sp>
          <p:nvSpPr>
            <p:cNvPr id="35892" name="Text Box 49"/>
            <p:cNvSpPr txBox="1">
              <a:spLocks noChangeArrowheads="1"/>
            </p:cNvSpPr>
            <p:nvPr/>
          </p:nvSpPr>
          <p:spPr bwMode="auto">
            <a:xfrm>
              <a:off x="4560" y="2160"/>
              <a:ext cx="233" cy="269"/>
            </a:xfrm>
            <a:prstGeom prst="rect">
              <a:avLst/>
            </a:prstGeom>
            <a:noFill/>
            <a:ln w="9525" algn="ctr">
              <a:noFill/>
              <a:miter lim="800000"/>
              <a:headEnd/>
              <a:tailEnd/>
            </a:ln>
          </p:spPr>
          <p:txBody>
            <a:bodyPr wrap="none">
              <a:spAutoFit/>
            </a:bodyPr>
            <a:lstStyle/>
            <a:p>
              <a:r>
                <a:rPr lang="en-US" sz="2200" b="1">
                  <a:solidFill>
                    <a:schemeClr val="accent2"/>
                  </a:solidFill>
                </a:rPr>
                <a:t>V</a:t>
              </a:r>
            </a:p>
          </p:txBody>
        </p:sp>
      </p:grpSp>
      <p:grpSp>
        <p:nvGrpSpPr>
          <p:cNvPr id="5" name="Group 61"/>
          <p:cNvGrpSpPr>
            <a:grpSpLocks/>
          </p:cNvGrpSpPr>
          <p:nvPr/>
        </p:nvGrpSpPr>
        <p:grpSpPr bwMode="auto">
          <a:xfrm>
            <a:off x="7391400" y="3708400"/>
            <a:ext cx="666750" cy="558800"/>
            <a:chOff x="4720" y="2496"/>
            <a:chExt cx="420" cy="352"/>
          </a:xfrm>
        </p:grpSpPr>
        <p:pic>
          <p:nvPicPr>
            <p:cNvPr id="35889" name="Picture 48" descr="bottom right blue"/>
            <p:cNvPicPr>
              <a:picLocks noChangeAspect="1" noChangeArrowheads="1"/>
            </p:cNvPicPr>
            <p:nvPr/>
          </p:nvPicPr>
          <p:blipFill>
            <a:blip r:embed="rId4"/>
            <a:srcRect/>
            <a:stretch>
              <a:fillRect/>
            </a:stretch>
          </p:blipFill>
          <p:spPr bwMode="auto">
            <a:xfrm>
              <a:off x="4720" y="2496"/>
              <a:ext cx="420" cy="352"/>
            </a:xfrm>
            <a:prstGeom prst="rect">
              <a:avLst/>
            </a:prstGeom>
            <a:noFill/>
            <a:ln w="9525">
              <a:noFill/>
              <a:miter lim="800000"/>
              <a:headEnd/>
              <a:tailEnd/>
            </a:ln>
          </p:spPr>
        </p:pic>
        <p:sp>
          <p:nvSpPr>
            <p:cNvPr id="35890" name="Text Box 50"/>
            <p:cNvSpPr txBox="1">
              <a:spLocks noChangeArrowheads="1"/>
            </p:cNvSpPr>
            <p:nvPr/>
          </p:nvSpPr>
          <p:spPr bwMode="auto">
            <a:xfrm>
              <a:off x="4752" y="2496"/>
              <a:ext cx="243" cy="269"/>
            </a:xfrm>
            <a:prstGeom prst="rect">
              <a:avLst/>
            </a:prstGeom>
            <a:noFill/>
            <a:ln w="9525" algn="ctr">
              <a:noFill/>
              <a:miter lim="800000"/>
              <a:headEnd/>
              <a:tailEnd/>
            </a:ln>
          </p:spPr>
          <p:txBody>
            <a:bodyPr wrap="none">
              <a:spAutoFit/>
            </a:bodyPr>
            <a:lstStyle/>
            <a:p>
              <a:r>
                <a:rPr lang="en-US" sz="2200" b="1">
                  <a:solidFill>
                    <a:schemeClr val="accent2"/>
                  </a:solidFill>
                </a:rPr>
                <a:t>R</a:t>
              </a:r>
            </a:p>
          </p:txBody>
        </p:sp>
      </p:grpSp>
      <p:grpSp>
        <p:nvGrpSpPr>
          <p:cNvPr id="6" name="Group 68"/>
          <p:cNvGrpSpPr>
            <a:grpSpLocks/>
          </p:cNvGrpSpPr>
          <p:nvPr/>
        </p:nvGrpSpPr>
        <p:grpSpPr bwMode="auto">
          <a:xfrm>
            <a:off x="6502400" y="2247900"/>
            <a:ext cx="762000" cy="582613"/>
            <a:chOff x="4128" y="1392"/>
            <a:chExt cx="480" cy="367"/>
          </a:xfrm>
        </p:grpSpPr>
        <p:pic>
          <p:nvPicPr>
            <p:cNvPr id="35887" name="Picture 40" descr="bottom left blue"/>
            <p:cNvPicPr>
              <a:picLocks noChangeAspect="1" noChangeArrowheads="1"/>
            </p:cNvPicPr>
            <p:nvPr/>
          </p:nvPicPr>
          <p:blipFill>
            <a:blip r:embed="rId5"/>
            <a:srcRect/>
            <a:stretch>
              <a:fillRect/>
            </a:stretch>
          </p:blipFill>
          <p:spPr bwMode="auto">
            <a:xfrm>
              <a:off x="4128" y="1392"/>
              <a:ext cx="480" cy="367"/>
            </a:xfrm>
            <a:prstGeom prst="rect">
              <a:avLst/>
            </a:prstGeom>
            <a:noFill/>
            <a:ln w="9525">
              <a:noFill/>
              <a:miter lim="800000"/>
              <a:headEnd/>
              <a:tailEnd/>
            </a:ln>
          </p:spPr>
        </p:pic>
        <p:sp>
          <p:nvSpPr>
            <p:cNvPr id="35888" name="Text Box 51"/>
            <p:cNvSpPr txBox="1">
              <a:spLocks noChangeArrowheads="1"/>
            </p:cNvSpPr>
            <p:nvPr/>
          </p:nvSpPr>
          <p:spPr bwMode="auto">
            <a:xfrm>
              <a:off x="4368" y="1392"/>
              <a:ext cx="165" cy="269"/>
            </a:xfrm>
            <a:prstGeom prst="rect">
              <a:avLst/>
            </a:prstGeom>
            <a:noFill/>
            <a:ln w="9525" algn="ctr">
              <a:noFill/>
              <a:miter lim="800000"/>
              <a:headEnd/>
              <a:tailEnd/>
            </a:ln>
          </p:spPr>
          <p:txBody>
            <a:bodyPr wrap="none">
              <a:spAutoFit/>
            </a:bodyPr>
            <a:lstStyle/>
            <a:p>
              <a:r>
                <a:rPr lang="en-US" sz="2200" b="1">
                  <a:solidFill>
                    <a:schemeClr val="accent2"/>
                  </a:solidFill>
                </a:rPr>
                <a:t>I</a:t>
              </a:r>
            </a:p>
          </p:txBody>
        </p:sp>
      </p:grpSp>
      <p:grpSp>
        <p:nvGrpSpPr>
          <p:cNvPr id="7" name="Group 69"/>
          <p:cNvGrpSpPr>
            <a:grpSpLocks/>
          </p:cNvGrpSpPr>
          <p:nvPr/>
        </p:nvGrpSpPr>
        <p:grpSpPr bwMode="auto">
          <a:xfrm>
            <a:off x="6781800" y="1447800"/>
            <a:ext cx="1357313" cy="571500"/>
            <a:chOff x="4272" y="912"/>
            <a:chExt cx="855" cy="360"/>
          </a:xfrm>
        </p:grpSpPr>
        <p:pic>
          <p:nvPicPr>
            <p:cNvPr id="35885" name="Picture 39" descr="top red"/>
            <p:cNvPicPr>
              <a:picLocks noChangeAspect="1" noChangeArrowheads="1"/>
            </p:cNvPicPr>
            <p:nvPr/>
          </p:nvPicPr>
          <p:blipFill>
            <a:blip r:embed="rId6"/>
            <a:srcRect/>
            <a:stretch>
              <a:fillRect/>
            </a:stretch>
          </p:blipFill>
          <p:spPr bwMode="auto">
            <a:xfrm>
              <a:off x="4272" y="912"/>
              <a:ext cx="855" cy="360"/>
            </a:xfrm>
            <a:prstGeom prst="rect">
              <a:avLst/>
            </a:prstGeom>
            <a:noFill/>
            <a:ln w="9525">
              <a:noFill/>
              <a:miter lim="800000"/>
              <a:headEnd/>
              <a:tailEnd/>
            </a:ln>
          </p:spPr>
        </p:pic>
        <p:sp>
          <p:nvSpPr>
            <p:cNvPr id="35886" name="Text Box 52"/>
            <p:cNvSpPr txBox="1">
              <a:spLocks noChangeArrowheads="1"/>
            </p:cNvSpPr>
            <p:nvPr/>
          </p:nvSpPr>
          <p:spPr bwMode="auto">
            <a:xfrm>
              <a:off x="4512" y="960"/>
              <a:ext cx="233" cy="269"/>
            </a:xfrm>
            <a:prstGeom prst="rect">
              <a:avLst/>
            </a:prstGeom>
            <a:noFill/>
            <a:ln w="9525" algn="ctr">
              <a:noFill/>
              <a:miter lim="800000"/>
              <a:headEnd/>
              <a:tailEnd/>
            </a:ln>
          </p:spPr>
          <p:txBody>
            <a:bodyPr wrap="none">
              <a:spAutoFit/>
            </a:bodyPr>
            <a:lstStyle/>
            <a:p>
              <a:r>
                <a:rPr lang="en-US" sz="2200" b="1">
                  <a:solidFill>
                    <a:schemeClr val="accent1"/>
                  </a:solidFill>
                </a:rPr>
                <a:t>V</a:t>
              </a:r>
            </a:p>
          </p:txBody>
        </p:sp>
      </p:grpSp>
      <p:grpSp>
        <p:nvGrpSpPr>
          <p:cNvPr id="8" name="Group 65"/>
          <p:cNvGrpSpPr>
            <a:grpSpLocks/>
          </p:cNvGrpSpPr>
          <p:nvPr/>
        </p:nvGrpSpPr>
        <p:grpSpPr bwMode="auto">
          <a:xfrm>
            <a:off x="7635875" y="5600700"/>
            <a:ext cx="619125" cy="654050"/>
            <a:chOff x="4672" y="3600"/>
            <a:chExt cx="390" cy="412"/>
          </a:xfrm>
        </p:grpSpPr>
        <p:pic>
          <p:nvPicPr>
            <p:cNvPr id="35883" name="Picture 43" descr="bottom right red"/>
            <p:cNvPicPr>
              <a:picLocks noChangeAspect="1" noChangeArrowheads="1"/>
            </p:cNvPicPr>
            <p:nvPr/>
          </p:nvPicPr>
          <p:blipFill>
            <a:blip r:embed="rId7"/>
            <a:srcRect/>
            <a:stretch>
              <a:fillRect/>
            </a:stretch>
          </p:blipFill>
          <p:spPr bwMode="auto">
            <a:xfrm>
              <a:off x="4672" y="3600"/>
              <a:ext cx="390" cy="412"/>
            </a:xfrm>
            <a:prstGeom prst="rect">
              <a:avLst/>
            </a:prstGeom>
            <a:noFill/>
            <a:ln w="9525">
              <a:noFill/>
              <a:miter lim="800000"/>
              <a:headEnd/>
              <a:tailEnd/>
            </a:ln>
          </p:spPr>
        </p:pic>
        <p:sp>
          <p:nvSpPr>
            <p:cNvPr id="35884" name="Text Box 53"/>
            <p:cNvSpPr txBox="1">
              <a:spLocks noChangeArrowheads="1"/>
            </p:cNvSpPr>
            <p:nvPr/>
          </p:nvSpPr>
          <p:spPr bwMode="auto">
            <a:xfrm>
              <a:off x="4704" y="3600"/>
              <a:ext cx="243" cy="269"/>
            </a:xfrm>
            <a:prstGeom prst="rect">
              <a:avLst/>
            </a:prstGeom>
            <a:noFill/>
            <a:ln w="9525" algn="ctr">
              <a:noFill/>
              <a:miter lim="800000"/>
              <a:headEnd/>
              <a:tailEnd/>
            </a:ln>
          </p:spPr>
          <p:txBody>
            <a:bodyPr wrap="none">
              <a:spAutoFit/>
            </a:bodyPr>
            <a:lstStyle/>
            <a:p>
              <a:r>
                <a:rPr lang="en-US" sz="2200" b="1">
                  <a:solidFill>
                    <a:schemeClr val="accent1"/>
                  </a:solidFill>
                </a:rPr>
                <a:t>R</a:t>
              </a:r>
            </a:p>
          </p:txBody>
        </p:sp>
      </p:grpSp>
      <p:grpSp>
        <p:nvGrpSpPr>
          <p:cNvPr id="9" name="Group 62"/>
          <p:cNvGrpSpPr>
            <a:grpSpLocks/>
          </p:cNvGrpSpPr>
          <p:nvPr/>
        </p:nvGrpSpPr>
        <p:grpSpPr bwMode="auto">
          <a:xfrm>
            <a:off x="6527800" y="3835400"/>
            <a:ext cx="619125" cy="619125"/>
            <a:chOff x="4192" y="2496"/>
            <a:chExt cx="390" cy="390"/>
          </a:xfrm>
        </p:grpSpPr>
        <p:pic>
          <p:nvPicPr>
            <p:cNvPr id="35881" name="Picture 41" descr="bottom left red"/>
            <p:cNvPicPr>
              <a:picLocks noChangeAspect="1" noChangeArrowheads="1"/>
            </p:cNvPicPr>
            <p:nvPr/>
          </p:nvPicPr>
          <p:blipFill>
            <a:blip r:embed="rId8"/>
            <a:srcRect/>
            <a:stretch>
              <a:fillRect/>
            </a:stretch>
          </p:blipFill>
          <p:spPr bwMode="auto">
            <a:xfrm>
              <a:off x="4192" y="2496"/>
              <a:ext cx="390" cy="390"/>
            </a:xfrm>
            <a:prstGeom prst="rect">
              <a:avLst/>
            </a:prstGeom>
            <a:noFill/>
            <a:ln w="9525">
              <a:noFill/>
              <a:miter lim="800000"/>
              <a:headEnd/>
              <a:tailEnd/>
            </a:ln>
          </p:spPr>
        </p:pic>
        <p:sp>
          <p:nvSpPr>
            <p:cNvPr id="35882" name="Text Box 54"/>
            <p:cNvSpPr txBox="1">
              <a:spLocks noChangeArrowheads="1"/>
            </p:cNvSpPr>
            <p:nvPr/>
          </p:nvSpPr>
          <p:spPr bwMode="auto">
            <a:xfrm>
              <a:off x="4320" y="2496"/>
              <a:ext cx="165" cy="269"/>
            </a:xfrm>
            <a:prstGeom prst="rect">
              <a:avLst/>
            </a:prstGeom>
            <a:noFill/>
            <a:ln w="9525" algn="ctr">
              <a:noFill/>
              <a:miter lim="800000"/>
              <a:headEnd/>
              <a:tailEnd/>
            </a:ln>
          </p:spPr>
          <p:txBody>
            <a:bodyPr wrap="none">
              <a:spAutoFit/>
            </a:bodyPr>
            <a:lstStyle/>
            <a:p>
              <a:r>
                <a:rPr lang="en-US" sz="2200" b="1">
                  <a:solidFill>
                    <a:schemeClr val="accent1"/>
                  </a:solidFill>
                </a:rPr>
                <a:t>I</a:t>
              </a:r>
            </a:p>
          </p:txBody>
        </p:sp>
      </p:grpSp>
      <p:grpSp>
        <p:nvGrpSpPr>
          <p:cNvPr id="10" name="Group 67"/>
          <p:cNvGrpSpPr>
            <a:grpSpLocks/>
          </p:cNvGrpSpPr>
          <p:nvPr/>
        </p:nvGrpSpPr>
        <p:grpSpPr bwMode="auto">
          <a:xfrm>
            <a:off x="7543800" y="2260600"/>
            <a:ext cx="666750" cy="558800"/>
            <a:chOff x="4656" y="1440"/>
            <a:chExt cx="420" cy="352"/>
          </a:xfrm>
        </p:grpSpPr>
        <p:pic>
          <p:nvPicPr>
            <p:cNvPr id="35879" name="Picture 42" descr="bottom right blue"/>
            <p:cNvPicPr>
              <a:picLocks noChangeAspect="1" noChangeArrowheads="1"/>
            </p:cNvPicPr>
            <p:nvPr/>
          </p:nvPicPr>
          <p:blipFill>
            <a:blip r:embed="rId4"/>
            <a:srcRect/>
            <a:stretch>
              <a:fillRect/>
            </a:stretch>
          </p:blipFill>
          <p:spPr bwMode="auto">
            <a:xfrm>
              <a:off x="4656" y="1440"/>
              <a:ext cx="420" cy="352"/>
            </a:xfrm>
            <a:prstGeom prst="rect">
              <a:avLst/>
            </a:prstGeom>
            <a:noFill/>
            <a:ln w="9525">
              <a:noFill/>
              <a:miter lim="800000"/>
              <a:headEnd/>
              <a:tailEnd/>
            </a:ln>
          </p:spPr>
        </p:pic>
        <p:sp>
          <p:nvSpPr>
            <p:cNvPr id="35880" name="Text Box 55"/>
            <p:cNvSpPr txBox="1">
              <a:spLocks noChangeArrowheads="1"/>
            </p:cNvSpPr>
            <p:nvPr/>
          </p:nvSpPr>
          <p:spPr bwMode="auto">
            <a:xfrm>
              <a:off x="4704" y="1440"/>
              <a:ext cx="243" cy="269"/>
            </a:xfrm>
            <a:prstGeom prst="rect">
              <a:avLst/>
            </a:prstGeom>
            <a:noFill/>
            <a:ln w="9525" algn="ctr">
              <a:noFill/>
              <a:miter lim="800000"/>
              <a:headEnd/>
              <a:tailEnd/>
            </a:ln>
          </p:spPr>
          <p:txBody>
            <a:bodyPr wrap="none">
              <a:spAutoFit/>
            </a:bodyPr>
            <a:lstStyle/>
            <a:p>
              <a:r>
                <a:rPr lang="en-US" sz="2200" b="1">
                  <a:solidFill>
                    <a:schemeClr val="accent2"/>
                  </a:solidFill>
                </a:rPr>
                <a:t>R</a:t>
              </a:r>
            </a:p>
          </p:txBody>
        </p:sp>
      </p:grpSp>
      <p:grpSp>
        <p:nvGrpSpPr>
          <p:cNvPr id="11" name="Group 64"/>
          <p:cNvGrpSpPr>
            <a:grpSpLocks/>
          </p:cNvGrpSpPr>
          <p:nvPr/>
        </p:nvGrpSpPr>
        <p:grpSpPr bwMode="auto">
          <a:xfrm>
            <a:off x="6718300" y="4878388"/>
            <a:ext cx="1404938" cy="582612"/>
            <a:chOff x="4240" y="3168"/>
            <a:chExt cx="885" cy="367"/>
          </a:xfrm>
        </p:grpSpPr>
        <p:pic>
          <p:nvPicPr>
            <p:cNvPr id="35877" name="Picture 46" descr="top blue"/>
            <p:cNvPicPr>
              <a:picLocks noChangeAspect="1" noChangeArrowheads="1"/>
            </p:cNvPicPr>
            <p:nvPr/>
          </p:nvPicPr>
          <p:blipFill>
            <a:blip r:embed="rId3"/>
            <a:srcRect/>
            <a:stretch>
              <a:fillRect/>
            </a:stretch>
          </p:blipFill>
          <p:spPr bwMode="auto">
            <a:xfrm>
              <a:off x="4240" y="3168"/>
              <a:ext cx="885" cy="367"/>
            </a:xfrm>
            <a:prstGeom prst="rect">
              <a:avLst/>
            </a:prstGeom>
            <a:noFill/>
            <a:ln w="9525">
              <a:noFill/>
              <a:miter lim="800000"/>
              <a:headEnd/>
              <a:tailEnd/>
            </a:ln>
          </p:spPr>
        </p:pic>
        <p:sp>
          <p:nvSpPr>
            <p:cNvPr id="35878" name="Text Box 56"/>
            <p:cNvSpPr txBox="1">
              <a:spLocks noChangeArrowheads="1"/>
            </p:cNvSpPr>
            <p:nvPr/>
          </p:nvSpPr>
          <p:spPr bwMode="auto">
            <a:xfrm>
              <a:off x="4560" y="3216"/>
              <a:ext cx="233" cy="269"/>
            </a:xfrm>
            <a:prstGeom prst="rect">
              <a:avLst/>
            </a:prstGeom>
            <a:noFill/>
            <a:ln w="9525" algn="ctr">
              <a:noFill/>
              <a:miter lim="800000"/>
              <a:headEnd/>
              <a:tailEnd/>
            </a:ln>
          </p:spPr>
          <p:txBody>
            <a:bodyPr wrap="none">
              <a:spAutoFit/>
            </a:bodyPr>
            <a:lstStyle/>
            <a:p>
              <a:r>
                <a:rPr lang="en-US" sz="2200" b="1">
                  <a:solidFill>
                    <a:schemeClr val="accent2"/>
                  </a:solidFill>
                </a:rPr>
                <a:t>V</a:t>
              </a:r>
            </a:p>
          </p:txBody>
        </p:sp>
      </p:grpSp>
      <p:grpSp>
        <p:nvGrpSpPr>
          <p:cNvPr id="12" name="Group 66"/>
          <p:cNvGrpSpPr>
            <a:grpSpLocks/>
          </p:cNvGrpSpPr>
          <p:nvPr/>
        </p:nvGrpSpPr>
        <p:grpSpPr bwMode="auto">
          <a:xfrm>
            <a:off x="6667500" y="5461000"/>
            <a:ext cx="762000" cy="582613"/>
            <a:chOff x="4144" y="3552"/>
            <a:chExt cx="480" cy="367"/>
          </a:xfrm>
        </p:grpSpPr>
        <p:pic>
          <p:nvPicPr>
            <p:cNvPr id="35875" name="Picture 47" descr="bottom left blue"/>
            <p:cNvPicPr>
              <a:picLocks noChangeAspect="1" noChangeArrowheads="1"/>
            </p:cNvPicPr>
            <p:nvPr/>
          </p:nvPicPr>
          <p:blipFill>
            <a:blip r:embed="rId5"/>
            <a:srcRect/>
            <a:stretch>
              <a:fillRect/>
            </a:stretch>
          </p:blipFill>
          <p:spPr bwMode="auto">
            <a:xfrm>
              <a:off x="4144" y="3552"/>
              <a:ext cx="480" cy="367"/>
            </a:xfrm>
            <a:prstGeom prst="rect">
              <a:avLst/>
            </a:prstGeom>
            <a:noFill/>
            <a:ln w="9525">
              <a:noFill/>
              <a:miter lim="800000"/>
              <a:headEnd/>
              <a:tailEnd/>
            </a:ln>
          </p:spPr>
        </p:pic>
        <p:sp>
          <p:nvSpPr>
            <p:cNvPr id="35876" name="Text Box 57"/>
            <p:cNvSpPr txBox="1">
              <a:spLocks noChangeArrowheads="1"/>
            </p:cNvSpPr>
            <p:nvPr/>
          </p:nvSpPr>
          <p:spPr bwMode="auto">
            <a:xfrm>
              <a:off x="4368" y="3552"/>
              <a:ext cx="165" cy="269"/>
            </a:xfrm>
            <a:prstGeom prst="rect">
              <a:avLst/>
            </a:prstGeom>
            <a:noFill/>
            <a:ln w="9525" algn="ctr">
              <a:noFill/>
              <a:miter lim="800000"/>
              <a:headEnd/>
              <a:tailEnd/>
            </a:ln>
          </p:spPr>
          <p:txBody>
            <a:bodyPr wrap="none">
              <a:spAutoFit/>
            </a:bodyPr>
            <a:lstStyle/>
            <a:p>
              <a:r>
                <a:rPr lang="en-US" sz="2200" b="1">
                  <a:solidFill>
                    <a:schemeClr val="accent2"/>
                  </a:solidFill>
                </a:rPr>
                <a:t>I</a:t>
              </a:r>
            </a:p>
          </p:txBody>
        </p:sp>
      </p:grpSp>
      <p:sp>
        <p:nvSpPr>
          <p:cNvPr id="35871" name="Text Box 58"/>
          <p:cNvSpPr txBox="1">
            <a:spLocks noChangeArrowheads="1"/>
          </p:cNvSpPr>
          <p:nvPr/>
        </p:nvSpPr>
        <p:spPr bwMode="auto">
          <a:xfrm>
            <a:off x="7366000" y="5524500"/>
            <a:ext cx="347663" cy="427038"/>
          </a:xfrm>
          <a:prstGeom prst="rect">
            <a:avLst/>
          </a:prstGeom>
          <a:noFill/>
          <a:ln w="9525" algn="ctr">
            <a:noFill/>
            <a:miter lim="800000"/>
            <a:headEnd/>
            <a:tailEnd/>
          </a:ln>
        </p:spPr>
        <p:txBody>
          <a:bodyPr wrap="none">
            <a:spAutoFit/>
          </a:bodyPr>
          <a:lstStyle/>
          <a:p>
            <a:r>
              <a:rPr lang="en-US" sz="2200">
                <a:solidFill>
                  <a:schemeClr val="accent2"/>
                </a:solidFill>
              </a:rPr>
              <a:t>=</a:t>
            </a:r>
          </a:p>
        </p:txBody>
      </p:sp>
      <p:sp>
        <p:nvSpPr>
          <p:cNvPr id="35872" name="Text Box 59"/>
          <p:cNvSpPr txBox="1">
            <a:spLocks noChangeArrowheads="1"/>
          </p:cNvSpPr>
          <p:nvPr/>
        </p:nvSpPr>
        <p:spPr bwMode="auto">
          <a:xfrm>
            <a:off x="7099300" y="3797300"/>
            <a:ext cx="347663" cy="427038"/>
          </a:xfrm>
          <a:prstGeom prst="rect">
            <a:avLst/>
          </a:prstGeom>
          <a:noFill/>
          <a:ln w="9525" algn="ctr">
            <a:noFill/>
            <a:miter lim="800000"/>
            <a:headEnd/>
            <a:tailEnd/>
          </a:ln>
        </p:spPr>
        <p:txBody>
          <a:bodyPr wrap="none">
            <a:spAutoFit/>
          </a:bodyPr>
          <a:lstStyle/>
          <a:p>
            <a:r>
              <a:rPr lang="en-US" sz="2200">
                <a:solidFill>
                  <a:schemeClr val="accent2"/>
                </a:solidFill>
              </a:rPr>
              <a:t>=</a:t>
            </a:r>
          </a:p>
        </p:txBody>
      </p:sp>
      <p:sp>
        <p:nvSpPr>
          <p:cNvPr id="35873" name="Text Box 60"/>
          <p:cNvSpPr txBox="1">
            <a:spLocks noChangeArrowheads="1"/>
          </p:cNvSpPr>
          <p:nvPr/>
        </p:nvSpPr>
        <p:spPr bwMode="auto">
          <a:xfrm>
            <a:off x="7239000" y="1905000"/>
            <a:ext cx="347663" cy="427038"/>
          </a:xfrm>
          <a:prstGeom prst="rect">
            <a:avLst/>
          </a:prstGeom>
          <a:noFill/>
          <a:ln w="9525" algn="ctr">
            <a:noFill/>
            <a:miter lim="800000"/>
            <a:headEnd/>
            <a:tailEnd/>
          </a:ln>
        </p:spPr>
        <p:txBody>
          <a:bodyPr wrap="none">
            <a:spAutoFit/>
          </a:bodyPr>
          <a:lstStyle/>
          <a:p>
            <a:r>
              <a:rPr lang="en-US" sz="2200">
                <a:solidFill>
                  <a:schemeClr val="accent2"/>
                </a:solidFill>
              </a:rPr>
              <a:t>=</a:t>
            </a:r>
          </a:p>
        </p:txBody>
      </p:sp>
      <p:sp>
        <p:nvSpPr>
          <p:cNvPr id="35874" name="Text Box 70"/>
          <p:cNvSpPr txBox="1">
            <a:spLocks noChangeArrowheads="1"/>
          </p:cNvSpPr>
          <p:nvPr/>
        </p:nvSpPr>
        <p:spPr bwMode="auto">
          <a:xfrm>
            <a:off x="7239000" y="2286000"/>
            <a:ext cx="369888" cy="427038"/>
          </a:xfrm>
          <a:prstGeom prst="rect">
            <a:avLst/>
          </a:prstGeom>
          <a:noFill/>
          <a:ln w="9525" algn="ctr">
            <a:noFill/>
            <a:miter lim="800000"/>
            <a:headEnd/>
            <a:tailEnd/>
          </a:ln>
        </p:spPr>
        <p:txBody>
          <a:bodyPr wrap="none">
            <a:spAutoFit/>
          </a:bodyPr>
          <a:lstStyle/>
          <a:p>
            <a:r>
              <a:rPr lang="en-US" sz="2200">
                <a:solidFill>
                  <a:schemeClr val="accent2"/>
                </a:solidFill>
              </a:rPr>
              <a:t>X</a:t>
            </a: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37890"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37891" name="Rectangle 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37892" name="Rectangle 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37893" name="Rectangle 6"/>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37894" name="Rectangle 7"/>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37895" name="Rectangle 8"/>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37896" name="Rectangle 9"/>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37897" name="Rectangle 10"/>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37898" name="Rectangle 11"/>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37899" name="Rectangle 1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37900" name="Rectangle 1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37901" name="Rectangle 1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37902" name="Rectangle 1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37903" name="Rectangle 18"/>
          <p:cNvSpPr>
            <a:spLocks noGrp="1" noChangeArrowheads="1"/>
          </p:cNvSpPr>
          <p:nvPr>
            <p:ph type="title"/>
          </p:nvPr>
        </p:nvSpPr>
        <p:spPr/>
        <p:txBody>
          <a:bodyPr lIns="92075" tIns="46038" rIns="92075" bIns="46038"/>
          <a:lstStyle/>
          <a:p>
            <a:pPr eaLnBrk="1" hangingPunct="1"/>
            <a:r>
              <a:rPr lang="en-US" smtClean="0"/>
              <a:t>Ohm’s law tells us:</a:t>
            </a:r>
          </a:p>
        </p:txBody>
      </p:sp>
      <p:sp>
        <p:nvSpPr>
          <p:cNvPr id="37904" name="Rectangle 16"/>
          <p:cNvSpPr>
            <a:spLocks noGrp="1" noChangeArrowheads="1"/>
          </p:cNvSpPr>
          <p:nvPr>
            <p:ph type="body" idx="1"/>
          </p:nvPr>
        </p:nvSpPr>
        <p:spPr/>
        <p:txBody>
          <a:bodyPr lIns="92075" tIns="46038" rIns="92075" bIns="46038"/>
          <a:lstStyle/>
          <a:p>
            <a:pPr marL="457200" indent="-457200" eaLnBrk="1" hangingPunct="1">
              <a:buFontTx/>
              <a:buAutoNum type="arabicPeriod"/>
            </a:pPr>
            <a:r>
              <a:rPr lang="en-US" smtClean="0"/>
              <a:t>If the impedance remains constant, and the voltage decreases, the current decreases</a:t>
            </a:r>
          </a:p>
          <a:p>
            <a:pPr marL="457200" indent="-457200" eaLnBrk="1" hangingPunct="1">
              <a:buFontTx/>
              <a:buAutoNum type="arabicPeriod"/>
            </a:pPr>
            <a:r>
              <a:rPr lang="en-US" smtClean="0"/>
              <a:t>If the voltage is constant, and the impedance decreases, the current increases</a:t>
            </a:r>
          </a:p>
        </p:txBody>
      </p:sp>
      <p:sp>
        <p:nvSpPr>
          <p:cNvPr id="37905" name="Rectangle 17"/>
          <p:cNvSpPr>
            <a:spLocks noChangeArrowheads="1"/>
          </p:cNvSpPr>
          <p:nvPr/>
        </p:nvSpPr>
        <p:spPr bwMode="auto">
          <a:xfrm>
            <a:off x="768350" y="1203325"/>
            <a:ext cx="215900" cy="304800"/>
          </a:xfrm>
          <a:prstGeom prst="rect">
            <a:avLst/>
          </a:prstGeom>
          <a:noFill/>
          <a:ln w="9525">
            <a:noFill/>
            <a:miter lim="800000"/>
            <a:headEnd/>
            <a:tailEnd/>
          </a:ln>
        </p:spPr>
        <p:txBody>
          <a:bodyPr wrap="none" anchor="ctr"/>
          <a:lstStyle/>
          <a:p>
            <a:endParaRPr lang="en-US"/>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4"/>
          <p:cNvSpPr>
            <a:spLocks noGrp="1"/>
          </p:cNvSpPr>
          <p:nvPr>
            <p:ph type="sldNum" sz="quarter" idx="10"/>
          </p:nvPr>
        </p:nvSpPr>
        <p:spPr>
          <a:noFill/>
        </p:spPr>
        <p:txBody>
          <a:bodyPr/>
          <a:lstStyle/>
          <a:p>
            <a:fld id="{5453DDE2-2B7A-4D8D-A40C-8E9414B1F189}" type="slidenum">
              <a:rPr lang="en-US" smtClean="0"/>
              <a:pPr/>
              <a:t>36</a:t>
            </a:fld>
            <a:endParaRPr lang="en-US" smtClean="0"/>
          </a:p>
        </p:txBody>
      </p:sp>
      <p:sp>
        <p:nvSpPr>
          <p:cNvPr id="39938" name="Rectangle 2"/>
          <p:cNvSpPr>
            <a:spLocks noGrp="1" noChangeArrowheads="1"/>
          </p:cNvSpPr>
          <p:nvPr>
            <p:ph type="title"/>
          </p:nvPr>
        </p:nvSpPr>
        <p:spPr/>
        <p:txBody>
          <a:bodyPr/>
          <a:lstStyle/>
          <a:p>
            <a:pPr eaLnBrk="1" hangingPunct="1"/>
            <a:r>
              <a:rPr lang="en-US" dirty="0" smtClean="0"/>
              <a:t>Status Check</a:t>
            </a:r>
          </a:p>
        </p:txBody>
      </p:sp>
      <p:sp>
        <p:nvSpPr>
          <p:cNvPr id="39939" name="Rectangle 3"/>
          <p:cNvSpPr>
            <a:spLocks noGrp="1" noChangeArrowheads="1"/>
          </p:cNvSpPr>
          <p:nvPr>
            <p:ph type="body" sz="half" idx="1"/>
          </p:nvPr>
        </p:nvSpPr>
        <p:spPr>
          <a:xfrm>
            <a:off x="292100" y="1981200"/>
            <a:ext cx="4156075" cy="4876800"/>
          </a:xfrm>
        </p:spPr>
        <p:txBody>
          <a:bodyPr/>
          <a:lstStyle/>
          <a:p>
            <a:pPr eaLnBrk="1" hangingPunct="1"/>
            <a:r>
              <a:rPr lang="en-US" sz="2400" smtClean="0"/>
              <a:t>Start with:</a:t>
            </a:r>
          </a:p>
          <a:p>
            <a:pPr lvl="1" eaLnBrk="1" hangingPunct="1"/>
            <a:r>
              <a:rPr lang="en-US" sz="1800" smtClean="0"/>
              <a:t>Voltage = 5 V</a:t>
            </a:r>
          </a:p>
          <a:p>
            <a:pPr lvl="1" eaLnBrk="1" hangingPunct="1"/>
            <a:r>
              <a:rPr lang="en-US" sz="1600" smtClean="0"/>
              <a:t>Impedance = 500 </a:t>
            </a:r>
            <a:r>
              <a:rPr lang="en-US" sz="1600" smtClean="0">
                <a:latin typeface="Symbol" pitchFamily="18" charset="2"/>
              </a:rPr>
              <a:t>W</a:t>
            </a:r>
          </a:p>
          <a:p>
            <a:pPr lvl="1" eaLnBrk="1" hangingPunct="1"/>
            <a:r>
              <a:rPr lang="en-US" sz="1600" smtClean="0"/>
              <a:t>Current = 10 mA</a:t>
            </a:r>
          </a:p>
          <a:p>
            <a:pPr eaLnBrk="1" hangingPunct="1"/>
            <a:r>
              <a:rPr lang="en-US" sz="2400" smtClean="0"/>
              <a:t>Solve for Current (I):</a:t>
            </a:r>
          </a:p>
          <a:p>
            <a:pPr lvl="1" eaLnBrk="1" hangingPunct="1"/>
            <a:r>
              <a:rPr lang="en-US" sz="1800" smtClean="0"/>
              <a:t>I = V/R</a:t>
            </a:r>
          </a:p>
          <a:p>
            <a:pPr lvl="1" eaLnBrk="1" hangingPunct="1"/>
            <a:r>
              <a:rPr lang="en-US" sz="1800" smtClean="0"/>
              <a:t>I = 5 V ÷ 500 </a:t>
            </a:r>
            <a:r>
              <a:rPr lang="en-US" sz="1800" smtClean="0">
                <a:latin typeface="Symbol" pitchFamily="18" charset="2"/>
              </a:rPr>
              <a:t>W</a:t>
            </a:r>
            <a:r>
              <a:rPr lang="en-US" sz="1800" smtClean="0"/>
              <a:t> = 0.010 Amps</a:t>
            </a:r>
          </a:p>
          <a:p>
            <a:pPr lvl="1" eaLnBrk="1" hangingPunct="1"/>
            <a:r>
              <a:rPr lang="en-US" sz="1800" smtClean="0"/>
              <a:t>Current is 10 mA</a:t>
            </a:r>
          </a:p>
        </p:txBody>
      </p:sp>
      <p:sp>
        <p:nvSpPr>
          <p:cNvPr id="95236" name="Rectangle 4"/>
          <p:cNvSpPr>
            <a:spLocks noGrp="1" noChangeArrowheads="1"/>
          </p:cNvSpPr>
          <p:nvPr>
            <p:ph type="body" sz="half" idx="2"/>
          </p:nvPr>
        </p:nvSpPr>
        <p:spPr>
          <a:xfrm>
            <a:off x="4495800" y="1981200"/>
            <a:ext cx="4648200" cy="4876800"/>
          </a:xfrm>
        </p:spPr>
        <p:txBody>
          <a:bodyPr/>
          <a:lstStyle/>
          <a:p>
            <a:pPr eaLnBrk="1" hangingPunct="1"/>
            <a:r>
              <a:rPr lang="en-US" sz="2400" smtClean="0"/>
              <a:t>Reduce the voltage to 2.5 V</a:t>
            </a:r>
          </a:p>
          <a:p>
            <a:pPr lvl="1" eaLnBrk="1" hangingPunct="1"/>
            <a:r>
              <a:rPr lang="en-US" sz="1800" smtClean="0"/>
              <a:t>Voltage = 5 V</a:t>
            </a:r>
          </a:p>
          <a:p>
            <a:pPr lvl="1" eaLnBrk="1" hangingPunct="1"/>
            <a:r>
              <a:rPr lang="en-US" sz="1600" smtClean="0"/>
              <a:t>Impedance = 500 </a:t>
            </a:r>
            <a:r>
              <a:rPr lang="en-US" sz="1600" smtClean="0">
                <a:latin typeface="Symbol" pitchFamily="18" charset="2"/>
              </a:rPr>
              <a:t>W</a:t>
            </a:r>
          </a:p>
          <a:p>
            <a:pPr lvl="1" eaLnBrk="1" hangingPunct="1"/>
            <a:r>
              <a:rPr lang="en-US" sz="1600" smtClean="0"/>
              <a:t>Current = ?</a:t>
            </a:r>
          </a:p>
          <a:p>
            <a:pPr eaLnBrk="1" hangingPunct="1"/>
            <a:r>
              <a:rPr lang="en-US" sz="2400" smtClean="0">
                <a:solidFill>
                  <a:schemeClr val="accent2"/>
                </a:solidFill>
              </a:rPr>
              <a:t>Is the current increased/ decreased or unchanged?</a:t>
            </a:r>
          </a:p>
          <a:p>
            <a:pPr lvl="1" eaLnBrk="1" hangingPunct="1"/>
            <a:r>
              <a:rPr lang="en-US" sz="1800" smtClean="0"/>
              <a:t>I = V/R</a:t>
            </a:r>
          </a:p>
          <a:p>
            <a:pPr lvl="1" eaLnBrk="1" hangingPunct="1"/>
            <a:r>
              <a:rPr lang="en-US" sz="1800" smtClean="0"/>
              <a:t>V = 2.5 V ÷ 500 </a:t>
            </a:r>
            <a:r>
              <a:rPr lang="en-US" sz="1800" smtClean="0">
                <a:latin typeface="Symbol" pitchFamily="18" charset="2"/>
              </a:rPr>
              <a:t>W</a:t>
            </a:r>
            <a:r>
              <a:rPr lang="en-US" sz="1800" smtClean="0"/>
              <a:t> =</a:t>
            </a:r>
          </a:p>
          <a:p>
            <a:pPr lvl="1" eaLnBrk="1" hangingPunct="1">
              <a:buFontTx/>
              <a:buNone/>
            </a:pPr>
            <a:r>
              <a:rPr lang="en-US" sz="1800" smtClean="0"/>
              <a:t>		0.005  Amps or 5 mA</a:t>
            </a:r>
          </a:p>
          <a:p>
            <a:pPr eaLnBrk="1" hangingPunct="1"/>
            <a:r>
              <a:rPr lang="en-US" sz="2400" b="1" smtClean="0"/>
              <a:t>The current is reduced</a:t>
            </a:r>
          </a:p>
        </p:txBody>
      </p:sp>
      <p:sp>
        <p:nvSpPr>
          <p:cNvPr id="39941" name="Text Box 5"/>
          <p:cNvSpPr txBox="1">
            <a:spLocks noChangeArrowheads="1"/>
          </p:cNvSpPr>
          <p:nvPr/>
        </p:nvSpPr>
        <p:spPr bwMode="auto">
          <a:xfrm>
            <a:off x="685800" y="1050925"/>
            <a:ext cx="7696200" cy="701675"/>
          </a:xfrm>
          <a:prstGeom prst="rect">
            <a:avLst/>
          </a:prstGeom>
          <a:noFill/>
          <a:ln w="9525" algn="ctr">
            <a:noFill/>
            <a:miter lim="800000"/>
            <a:headEnd/>
            <a:tailEnd/>
          </a:ln>
        </p:spPr>
        <p:txBody>
          <a:bodyPr>
            <a:spAutoFit/>
          </a:bodyPr>
          <a:lstStyle/>
          <a:p>
            <a:r>
              <a:rPr lang="en-US" sz="2000" dirty="0">
                <a:solidFill>
                  <a:schemeClr val="accent1"/>
                </a:solidFill>
              </a:rPr>
              <a:t>What happens to current if the voltage is reduced but the impedance is unchanged?</a:t>
            </a:r>
          </a:p>
        </p:txBody>
      </p:sp>
      <p:sp>
        <p:nvSpPr>
          <p:cNvPr id="39942" name="Line 6"/>
          <p:cNvSpPr>
            <a:spLocks noChangeShapeType="1"/>
          </p:cNvSpPr>
          <p:nvPr/>
        </p:nvSpPr>
        <p:spPr bwMode="auto">
          <a:xfrm>
            <a:off x="4191000" y="1905000"/>
            <a:ext cx="0" cy="4495800"/>
          </a:xfrm>
          <a:prstGeom prst="line">
            <a:avLst/>
          </a:prstGeom>
          <a:noFill/>
          <a:ln w="38100">
            <a:solidFill>
              <a:schemeClr val="accent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5236">
                                            <p:txEl>
                                              <p:pRg st="5" end="5"/>
                                            </p:txEl>
                                          </p:spTgt>
                                        </p:tgtEl>
                                        <p:attrNameLst>
                                          <p:attrName>style.visibility</p:attrName>
                                        </p:attrNameLst>
                                      </p:cBhvr>
                                      <p:to>
                                        <p:strVal val="visible"/>
                                      </p:to>
                                    </p:set>
                                    <p:anim calcmode="lin" valueType="num">
                                      <p:cBhvr additive="base">
                                        <p:cTn id="7" dur="500" fill="hold"/>
                                        <p:tgtEl>
                                          <p:spTgt spid="95236">
                                            <p:txEl>
                                              <p:pRg st="5" end="5"/>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523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5236">
                                            <p:txEl>
                                              <p:pRg st="6" end="6"/>
                                            </p:txEl>
                                          </p:spTgt>
                                        </p:tgtEl>
                                        <p:attrNameLst>
                                          <p:attrName>style.visibility</p:attrName>
                                        </p:attrNameLst>
                                      </p:cBhvr>
                                      <p:to>
                                        <p:strVal val="visible"/>
                                      </p:to>
                                    </p:set>
                                    <p:anim calcmode="lin" valueType="num">
                                      <p:cBhvr additive="base">
                                        <p:cTn id="13" dur="500" fill="hold"/>
                                        <p:tgtEl>
                                          <p:spTgt spid="95236">
                                            <p:txEl>
                                              <p:pRg st="6" end="6"/>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523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5236">
                                            <p:txEl>
                                              <p:pRg st="7" end="7"/>
                                            </p:txEl>
                                          </p:spTgt>
                                        </p:tgtEl>
                                        <p:attrNameLst>
                                          <p:attrName>style.visibility</p:attrName>
                                        </p:attrNameLst>
                                      </p:cBhvr>
                                      <p:to>
                                        <p:strVal val="visible"/>
                                      </p:to>
                                    </p:set>
                                    <p:anim calcmode="lin" valueType="num">
                                      <p:cBhvr additive="base">
                                        <p:cTn id="19" dur="500" fill="hold"/>
                                        <p:tgtEl>
                                          <p:spTgt spid="95236">
                                            <p:txEl>
                                              <p:pRg st="7" end="7"/>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523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95236">
                                            <p:txEl>
                                              <p:pRg st="8" end="8"/>
                                            </p:txEl>
                                          </p:spTgt>
                                        </p:tgtEl>
                                        <p:attrNameLst>
                                          <p:attrName>style.visibility</p:attrName>
                                        </p:attrNameLst>
                                      </p:cBhvr>
                                      <p:to>
                                        <p:strVal val="visible"/>
                                      </p:to>
                                    </p:set>
                                    <p:anim calcmode="lin" valueType="num">
                                      <p:cBhvr additive="base">
                                        <p:cTn id="25" dur="500" fill="hold"/>
                                        <p:tgtEl>
                                          <p:spTgt spid="95236">
                                            <p:txEl>
                                              <p:pRg st="8" end="8"/>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95236">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4"/>
          <p:cNvSpPr>
            <a:spLocks noGrp="1"/>
          </p:cNvSpPr>
          <p:nvPr>
            <p:ph type="sldNum" sz="quarter" idx="10"/>
          </p:nvPr>
        </p:nvSpPr>
        <p:spPr>
          <a:noFill/>
        </p:spPr>
        <p:txBody>
          <a:bodyPr/>
          <a:lstStyle/>
          <a:p>
            <a:fld id="{1270CE7E-4DCF-412C-A4B2-69406C37FF70}" type="slidenum">
              <a:rPr lang="en-US" smtClean="0"/>
              <a:pPr/>
              <a:t>37</a:t>
            </a:fld>
            <a:endParaRPr lang="en-US" smtClean="0"/>
          </a:p>
        </p:txBody>
      </p:sp>
      <p:sp>
        <p:nvSpPr>
          <p:cNvPr id="41986" name="Rectangle 2"/>
          <p:cNvSpPr>
            <a:spLocks noGrp="1" noChangeArrowheads="1"/>
          </p:cNvSpPr>
          <p:nvPr>
            <p:ph type="title"/>
          </p:nvPr>
        </p:nvSpPr>
        <p:spPr/>
        <p:txBody>
          <a:bodyPr/>
          <a:lstStyle/>
          <a:p>
            <a:pPr eaLnBrk="1" hangingPunct="1"/>
            <a:r>
              <a:rPr lang="en-US" smtClean="0"/>
              <a:t>Status Check</a:t>
            </a:r>
          </a:p>
        </p:txBody>
      </p:sp>
      <p:sp>
        <p:nvSpPr>
          <p:cNvPr id="41987" name="Rectangle 3"/>
          <p:cNvSpPr>
            <a:spLocks noGrp="1" noChangeArrowheads="1"/>
          </p:cNvSpPr>
          <p:nvPr>
            <p:ph type="body" sz="half" idx="1"/>
          </p:nvPr>
        </p:nvSpPr>
        <p:spPr>
          <a:xfrm>
            <a:off x="292100" y="1828800"/>
            <a:ext cx="4156075" cy="4876800"/>
          </a:xfrm>
        </p:spPr>
        <p:txBody>
          <a:bodyPr/>
          <a:lstStyle/>
          <a:p>
            <a:pPr eaLnBrk="1" hangingPunct="1"/>
            <a:r>
              <a:rPr lang="en-US" sz="2400" smtClean="0"/>
              <a:t>Start with:</a:t>
            </a:r>
          </a:p>
          <a:p>
            <a:pPr lvl="1" eaLnBrk="1" hangingPunct="1"/>
            <a:r>
              <a:rPr lang="en-US" sz="1800" smtClean="0"/>
              <a:t>Voltage = 5 V</a:t>
            </a:r>
          </a:p>
          <a:p>
            <a:pPr lvl="1" eaLnBrk="1" hangingPunct="1"/>
            <a:r>
              <a:rPr lang="en-US" sz="1600" smtClean="0"/>
              <a:t>Impedance = 500 </a:t>
            </a:r>
            <a:r>
              <a:rPr lang="en-US" sz="1600" smtClean="0">
                <a:latin typeface="Symbol" pitchFamily="18" charset="2"/>
              </a:rPr>
              <a:t>W</a:t>
            </a:r>
          </a:p>
          <a:p>
            <a:pPr lvl="1" eaLnBrk="1" hangingPunct="1"/>
            <a:r>
              <a:rPr lang="en-US" sz="1600" smtClean="0"/>
              <a:t>Current = 10 mA</a:t>
            </a:r>
          </a:p>
          <a:p>
            <a:pPr eaLnBrk="1" hangingPunct="1"/>
            <a:r>
              <a:rPr lang="en-US" sz="2400" smtClean="0"/>
              <a:t>Solve for Current (I):</a:t>
            </a:r>
          </a:p>
          <a:p>
            <a:pPr lvl="1" eaLnBrk="1" hangingPunct="1"/>
            <a:r>
              <a:rPr lang="en-US" sz="1800" smtClean="0"/>
              <a:t>I = V/R</a:t>
            </a:r>
          </a:p>
          <a:p>
            <a:pPr lvl="1" eaLnBrk="1" hangingPunct="1"/>
            <a:r>
              <a:rPr lang="en-US" sz="1800" smtClean="0"/>
              <a:t>I = 5 V ÷ 500 </a:t>
            </a:r>
            <a:r>
              <a:rPr lang="en-US" sz="1800" smtClean="0">
                <a:latin typeface="Symbol" pitchFamily="18" charset="2"/>
              </a:rPr>
              <a:t>W</a:t>
            </a:r>
            <a:r>
              <a:rPr lang="en-US" sz="1800" smtClean="0"/>
              <a:t> = 0.010 Amps</a:t>
            </a:r>
          </a:p>
          <a:p>
            <a:pPr lvl="1" eaLnBrk="1" hangingPunct="1"/>
            <a:r>
              <a:rPr lang="en-US" sz="1800" smtClean="0"/>
              <a:t>Current is 10 mA</a:t>
            </a:r>
          </a:p>
        </p:txBody>
      </p:sp>
      <p:sp>
        <p:nvSpPr>
          <p:cNvPr id="103428" name="Rectangle 4"/>
          <p:cNvSpPr>
            <a:spLocks noGrp="1" noChangeArrowheads="1"/>
          </p:cNvSpPr>
          <p:nvPr>
            <p:ph type="body" sz="half" idx="2"/>
          </p:nvPr>
        </p:nvSpPr>
        <p:spPr>
          <a:xfrm>
            <a:off x="4495800" y="1828800"/>
            <a:ext cx="4648200" cy="4876800"/>
          </a:xfrm>
        </p:spPr>
        <p:txBody>
          <a:bodyPr/>
          <a:lstStyle/>
          <a:p>
            <a:pPr eaLnBrk="1" hangingPunct="1"/>
            <a:r>
              <a:rPr lang="en-US" sz="2400" smtClean="0"/>
              <a:t>Reduce impedance to 250 </a:t>
            </a:r>
            <a:r>
              <a:rPr lang="en-US" sz="2400" smtClean="0">
                <a:latin typeface="Symbol" pitchFamily="18" charset="2"/>
              </a:rPr>
              <a:t>W</a:t>
            </a:r>
            <a:endParaRPr lang="en-US" sz="2400" smtClean="0"/>
          </a:p>
          <a:p>
            <a:pPr lvl="1" eaLnBrk="1" hangingPunct="1"/>
            <a:r>
              <a:rPr lang="en-US" sz="1800" smtClean="0"/>
              <a:t>Voltage = 5 V</a:t>
            </a:r>
          </a:p>
          <a:p>
            <a:pPr lvl="1" eaLnBrk="1" hangingPunct="1"/>
            <a:r>
              <a:rPr lang="en-US" sz="1600" smtClean="0"/>
              <a:t>Impedance = 250 </a:t>
            </a:r>
            <a:r>
              <a:rPr lang="en-US" sz="1600" smtClean="0">
                <a:latin typeface="Symbol" pitchFamily="18" charset="2"/>
              </a:rPr>
              <a:t>W</a:t>
            </a:r>
          </a:p>
          <a:p>
            <a:pPr lvl="1" eaLnBrk="1" hangingPunct="1"/>
            <a:r>
              <a:rPr lang="en-US" sz="1600" smtClean="0"/>
              <a:t>Current = ?</a:t>
            </a:r>
          </a:p>
          <a:p>
            <a:pPr eaLnBrk="1" hangingPunct="1"/>
            <a:r>
              <a:rPr lang="en-US" sz="2400" smtClean="0">
                <a:solidFill>
                  <a:schemeClr val="accent2"/>
                </a:solidFill>
              </a:rPr>
              <a:t>Is the current increased/ decreased or unchanged?</a:t>
            </a:r>
          </a:p>
          <a:p>
            <a:pPr lvl="1" eaLnBrk="1" hangingPunct="1"/>
            <a:r>
              <a:rPr lang="en-US" sz="1800" smtClean="0"/>
              <a:t>I = V/R</a:t>
            </a:r>
          </a:p>
          <a:p>
            <a:pPr lvl="1" eaLnBrk="1" hangingPunct="1"/>
            <a:r>
              <a:rPr lang="en-US" sz="1800" smtClean="0"/>
              <a:t>V = 2.5 V ÷ 250 </a:t>
            </a:r>
            <a:r>
              <a:rPr lang="en-US" sz="1800" smtClean="0">
                <a:latin typeface="Symbol" pitchFamily="18" charset="2"/>
              </a:rPr>
              <a:t>W</a:t>
            </a:r>
            <a:r>
              <a:rPr lang="en-US" sz="1800" smtClean="0"/>
              <a:t> =</a:t>
            </a:r>
          </a:p>
          <a:p>
            <a:pPr lvl="1" eaLnBrk="1" hangingPunct="1">
              <a:buFontTx/>
              <a:buNone/>
            </a:pPr>
            <a:r>
              <a:rPr lang="en-US" sz="1800" smtClean="0"/>
              <a:t>		0.02  Amps or 20 mA</a:t>
            </a:r>
          </a:p>
          <a:p>
            <a:pPr eaLnBrk="1" hangingPunct="1"/>
            <a:r>
              <a:rPr lang="en-US" sz="2400" b="1" smtClean="0"/>
              <a:t>The current is increased</a:t>
            </a:r>
          </a:p>
        </p:txBody>
      </p:sp>
      <p:sp>
        <p:nvSpPr>
          <p:cNvPr id="41989" name="Text Box 5"/>
          <p:cNvSpPr txBox="1">
            <a:spLocks noChangeArrowheads="1"/>
          </p:cNvSpPr>
          <p:nvPr/>
        </p:nvSpPr>
        <p:spPr bwMode="auto">
          <a:xfrm>
            <a:off x="304800" y="914400"/>
            <a:ext cx="7696200" cy="822325"/>
          </a:xfrm>
          <a:prstGeom prst="rect">
            <a:avLst/>
          </a:prstGeom>
          <a:noFill/>
          <a:ln w="9525" algn="ctr">
            <a:noFill/>
            <a:miter lim="800000"/>
            <a:headEnd/>
            <a:tailEnd/>
          </a:ln>
        </p:spPr>
        <p:txBody>
          <a:bodyPr>
            <a:spAutoFit/>
          </a:bodyPr>
          <a:lstStyle/>
          <a:p>
            <a:r>
              <a:rPr lang="en-US" sz="2400">
                <a:solidFill>
                  <a:schemeClr val="accent1"/>
                </a:solidFill>
              </a:rPr>
              <a:t>What happens to current if the impedance is reduced but the voltage is unchanged?</a:t>
            </a:r>
          </a:p>
        </p:txBody>
      </p:sp>
      <p:sp>
        <p:nvSpPr>
          <p:cNvPr id="41990" name="Line 6"/>
          <p:cNvSpPr>
            <a:spLocks noChangeShapeType="1"/>
          </p:cNvSpPr>
          <p:nvPr/>
        </p:nvSpPr>
        <p:spPr bwMode="auto">
          <a:xfrm>
            <a:off x="4191000" y="1752600"/>
            <a:ext cx="0" cy="4495800"/>
          </a:xfrm>
          <a:prstGeom prst="line">
            <a:avLst/>
          </a:prstGeom>
          <a:noFill/>
          <a:ln w="38100">
            <a:solidFill>
              <a:schemeClr val="accent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3428">
                                            <p:txEl>
                                              <p:pRg st="5" end="5"/>
                                            </p:txEl>
                                          </p:spTgt>
                                        </p:tgtEl>
                                        <p:attrNameLst>
                                          <p:attrName>style.visibility</p:attrName>
                                        </p:attrNameLst>
                                      </p:cBhvr>
                                      <p:to>
                                        <p:strVal val="visible"/>
                                      </p:to>
                                    </p:set>
                                    <p:anim calcmode="lin" valueType="num">
                                      <p:cBhvr additive="base">
                                        <p:cTn id="7" dur="500" fill="hold"/>
                                        <p:tgtEl>
                                          <p:spTgt spid="103428">
                                            <p:txEl>
                                              <p:pRg st="5" end="5"/>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342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3428">
                                            <p:txEl>
                                              <p:pRg st="6" end="6"/>
                                            </p:txEl>
                                          </p:spTgt>
                                        </p:tgtEl>
                                        <p:attrNameLst>
                                          <p:attrName>style.visibility</p:attrName>
                                        </p:attrNameLst>
                                      </p:cBhvr>
                                      <p:to>
                                        <p:strVal val="visible"/>
                                      </p:to>
                                    </p:set>
                                    <p:anim calcmode="lin" valueType="num">
                                      <p:cBhvr additive="base">
                                        <p:cTn id="13" dur="500" fill="hold"/>
                                        <p:tgtEl>
                                          <p:spTgt spid="103428">
                                            <p:txEl>
                                              <p:pRg st="6" end="6"/>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342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3428">
                                            <p:txEl>
                                              <p:pRg st="7" end="7"/>
                                            </p:txEl>
                                          </p:spTgt>
                                        </p:tgtEl>
                                        <p:attrNameLst>
                                          <p:attrName>style.visibility</p:attrName>
                                        </p:attrNameLst>
                                      </p:cBhvr>
                                      <p:to>
                                        <p:strVal val="visible"/>
                                      </p:to>
                                    </p:set>
                                    <p:anim calcmode="lin" valueType="num">
                                      <p:cBhvr additive="base">
                                        <p:cTn id="19" dur="500" fill="hold"/>
                                        <p:tgtEl>
                                          <p:spTgt spid="103428">
                                            <p:txEl>
                                              <p:pRg st="7" end="7"/>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342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3428">
                                            <p:txEl>
                                              <p:pRg st="8" end="8"/>
                                            </p:txEl>
                                          </p:spTgt>
                                        </p:tgtEl>
                                        <p:attrNameLst>
                                          <p:attrName>style.visibility</p:attrName>
                                        </p:attrNameLst>
                                      </p:cBhvr>
                                      <p:to>
                                        <p:strVal val="visible"/>
                                      </p:to>
                                    </p:set>
                                    <p:anim calcmode="lin" valueType="num">
                                      <p:cBhvr additive="base">
                                        <p:cTn id="25" dur="500" fill="hold"/>
                                        <p:tgtEl>
                                          <p:spTgt spid="103428">
                                            <p:txEl>
                                              <p:pRg st="8" end="8"/>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3428">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srcRect l="14056" t="4167" r="12738"/>
          <a:stretch>
            <a:fillRect/>
          </a:stretch>
        </p:blipFill>
        <p:spPr bwMode="auto">
          <a:xfrm>
            <a:off x="381000" y="139598"/>
            <a:ext cx="8610600" cy="63374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Capture Threshold</a:t>
            </a:r>
            <a:endParaRPr lang="en-US" dirty="0"/>
          </a:p>
        </p:txBody>
      </p:sp>
      <p:sp>
        <p:nvSpPr>
          <p:cNvPr id="6" name="Content Placeholder 5"/>
          <p:cNvSpPr>
            <a:spLocks noGrp="1"/>
          </p:cNvSpPr>
          <p:nvPr>
            <p:ph idx="1"/>
          </p:nvPr>
        </p:nvSpPr>
        <p:spPr>
          <a:xfrm>
            <a:off x="378354" y="990600"/>
            <a:ext cx="8382000" cy="1079193"/>
          </a:xfrm>
        </p:spPr>
        <p:txBody>
          <a:bodyPr>
            <a:normAutofit/>
          </a:bodyPr>
          <a:lstStyle/>
          <a:p>
            <a:pPr marL="0" indent="0">
              <a:buNone/>
            </a:pPr>
            <a:r>
              <a:rPr lang="en-US" altLang="en-US" sz="2400" dirty="0"/>
              <a:t>The minimum electrical stimulus needed to consistently capture the heart outside of the heart’s own refractory period</a:t>
            </a:r>
          </a:p>
          <a:p>
            <a:pPr marL="0" indent="0">
              <a:buNone/>
            </a:pPr>
            <a:endParaRPr lang="en-US" sz="2400" dirty="0"/>
          </a:p>
        </p:txBody>
      </p:sp>
      <p:pic>
        <p:nvPicPr>
          <p:cNvPr id="307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373188" y="1947511"/>
            <a:ext cx="6382180" cy="3494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076554" y="5560926"/>
            <a:ext cx="2870267" cy="338550"/>
          </a:xfrm>
          <a:prstGeom prst="rect">
            <a:avLst/>
          </a:prstGeom>
        </p:spPr>
        <p:txBody>
          <a:bodyPr wrap="none" lIns="76197" tIns="38098" rIns="76197" bIns="38098">
            <a:spAutoFit/>
          </a:bodyPr>
          <a:lstStyle/>
          <a:p>
            <a:pPr algn="ctr">
              <a:spcBef>
                <a:spcPct val="50000"/>
              </a:spcBef>
            </a:pPr>
            <a:r>
              <a:rPr lang="en-US" altLang="en-US" sz="1700" dirty="0">
                <a:solidFill>
                  <a:schemeClr val="accent4"/>
                </a:solidFill>
              </a:rPr>
              <a:t>Ventricular pacemaker 60 ppm</a:t>
            </a:r>
          </a:p>
        </p:txBody>
      </p:sp>
    </p:spTree>
    <p:extLst>
      <p:ext uri="{BB962C8B-B14F-4D97-AF65-F5344CB8AC3E}">
        <p14:creationId xmlns="" xmlns:p14="http://schemas.microsoft.com/office/powerpoint/2010/main" val="27137910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41350" y="0"/>
            <a:ext cx="8502650" cy="9906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0" i="0" u="none" strike="noStrike" kern="1200" cap="none" spc="0" normalizeH="0" baseline="0" noProof="0" smtClean="0">
                <a:ln>
                  <a:noFill/>
                </a:ln>
                <a:solidFill>
                  <a:schemeClr val="tx1"/>
                </a:solidFill>
                <a:effectLst/>
                <a:uLnTx/>
                <a:uFillTx/>
                <a:latin typeface="+mj-lt"/>
                <a:ea typeface="+mj-ea"/>
                <a:cs typeface="+mj-cs"/>
              </a:rPr>
              <a:t>The Pacemaker System</a:t>
            </a:r>
            <a:endParaRPr kumimoji="0" lang="en-US" altLang="en-US" sz="4400" b="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5" name="Picture 3" descr="pm2 copy"/>
          <p:cNvPicPr>
            <a:picLocks noChangeAspect="1" noChangeArrowheads="1"/>
          </p:cNvPicPr>
          <p:nvPr/>
        </p:nvPicPr>
        <p:blipFill>
          <a:blip r:embed="rId2"/>
          <a:srcRect/>
          <a:stretch>
            <a:fillRect/>
          </a:stretch>
        </p:blipFill>
        <p:spPr bwMode="auto">
          <a:xfrm>
            <a:off x="1066800" y="2438400"/>
            <a:ext cx="7315200" cy="4089400"/>
          </a:xfrm>
          <a:prstGeom prst="rect">
            <a:avLst/>
          </a:prstGeom>
          <a:noFill/>
          <a:ln w="9525">
            <a:noFill/>
            <a:miter lim="800000"/>
            <a:headEnd/>
            <a:tailEnd/>
          </a:ln>
        </p:spPr>
      </p:pic>
      <p:sp>
        <p:nvSpPr>
          <p:cNvPr id="6" name="Text Box 4"/>
          <p:cNvSpPr txBox="1">
            <a:spLocks noChangeArrowheads="1"/>
          </p:cNvSpPr>
          <p:nvPr/>
        </p:nvSpPr>
        <p:spPr bwMode="auto">
          <a:xfrm>
            <a:off x="0" y="1066800"/>
            <a:ext cx="8763000" cy="1384995"/>
          </a:xfrm>
          <a:prstGeom prst="rect">
            <a:avLst/>
          </a:prstGeom>
          <a:noFill/>
          <a:ln w="12700">
            <a:noFill/>
            <a:miter lim="800000"/>
            <a:headEnd/>
            <a:tailEnd/>
          </a:ln>
        </p:spPr>
        <p:txBody>
          <a:bodyPr wrap="square">
            <a:spAutoFit/>
          </a:bodyPr>
          <a:lstStyle/>
          <a:p>
            <a:pPr algn="ctr"/>
            <a:r>
              <a:rPr lang="en-US" altLang="en-US" sz="2800" dirty="0"/>
              <a:t>Cardiac Pacing is the artificial electrical stimulation of the heart in the absence </a:t>
            </a:r>
            <a:r>
              <a:rPr lang="en-US" altLang="en-US" sz="2800" dirty="0" smtClean="0"/>
              <a:t>of intrinsic </a:t>
            </a:r>
            <a:r>
              <a:rPr lang="en-US" altLang="en-US" sz="2800" dirty="0"/>
              <a:t>heartbeats causing it to contract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a:srcRect l="16398" t="2083" r="13909" b="10417"/>
          <a:stretch>
            <a:fillRect/>
          </a:stretch>
        </p:blipFill>
        <p:spPr bwMode="auto">
          <a:xfrm>
            <a:off x="266701" y="609601"/>
            <a:ext cx="8420099" cy="594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srcRect l="8785" t="16667" r="32650" b="10417"/>
          <a:stretch>
            <a:fillRect/>
          </a:stretch>
        </p:blipFill>
        <p:spPr bwMode="auto">
          <a:xfrm>
            <a:off x="381000" y="609600"/>
            <a:ext cx="7620000" cy="533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a:srcRect l="14641" r="17423" b="2083"/>
          <a:stretch>
            <a:fillRect/>
          </a:stretch>
        </p:blipFill>
        <p:spPr bwMode="auto">
          <a:xfrm>
            <a:off x="457200" y="0"/>
            <a:ext cx="8229600" cy="66688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2"/>
          </p:nvPr>
        </p:nvPicPr>
        <p:blipFill>
          <a:blip r:embed="rId3">
            <a:extLst>
              <a:ext uri="{28A0092B-C50C-407E-A947-70E740481C1C}">
                <a14:useLocalDpi xmlns="" xmlns:a14="http://schemas.microsoft.com/office/drawing/2010/main" val="0"/>
              </a:ext>
            </a:extLst>
          </a:blip>
          <a:srcRect/>
          <a:stretch>
            <a:fillRect/>
          </a:stretch>
        </p:blipFill>
        <p:spPr bwMode="auto">
          <a:xfrm>
            <a:off x="760285" y="1328618"/>
            <a:ext cx="7286335" cy="49197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2"/>
          <p:cNvSpPr txBox="1">
            <a:spLocks noChangeArrowheads="1"/>
          </p:cNvSpPr>
          <p:nvPr/>
        </p:nvSpPr>
        <p:spPr>
          <a:xfrm>
            <a:off x="0" y="228600"/>
            <a:ext cx="104394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ts val="2000"/>
              </a:lnSpc>
              <a:spcBef>
                <a:spcPts val="0"/>
              </a:spcBef>
              <a:spcAft>
                <a:spcPts val="0"/>
              </a:spcAft>
              <a:buClrTx/>
              <a:buSzTx/>
              <a:buFontTx/>
              <a:buNone/>
              <a:tabLst/>
              <a:defRPr/>
            </a:pPr>
            <a:r>
              <a:rPr lang="en-US" sz="4000" dirty="0" smtClean="0">
                <a:latin typeface="+mj-lt"/>
                <a:ea typeface="+mj-ea"/>
                <a:cs typeface="+mj-cs"/>
              </a:rPr>
              <a:t>Effect of steroid on stimulation thresholds</a:t>
            </a:r>
            <a:endParaRPr kumimoji="0" lang="en-US" sz="4000" b="0" i="0" u="none" strike="noStrike" kern="1200" cap="none" spc="0" normalizeH="0" baseline="0" noProof="0" dirty="0" smtClean="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3815561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ltLang="en-US" dirty="0"/>
              <a:t>Effect of Lead Design on Capture</a:t>
            </a:r>
            <a:endParaRPr lang="en-US" dirty="0"/>
          </a:p>
        </p:txBody>
      </p:sp>
      <p:sp>
        <p:nvSpPr>
          <p:cNvPr id="6" name="Content Placeholder 5"/>
          <p:cNvSpPr>
            <a:spLocks noGrp="1"/>
          </p:cNvSpPr>
          <p:nvPr>
            <p:ph idx="1"/>
          </p:nvPr>
        </p:nvSpPr>
        <p:spPr>
          <a:xfrm>
            <a:off x="378354" y="1239868"/>
            <a:ext cx="8382000" cy="3896820"/>
          </a:xfrm>
        </p:spPr>
        <p:txBody>
          <a:bodyPr>
            <a:normAutofit/>
          </a:bodyPr>
          <a:lstStyle/>
          <a:p>
            <a:pPr marL="0" indent="0">
              <a:buNone/>
            </a:pPr>
            <a:r>
              <a:rPr lang="en-US" altLang="en-US" sz="2400" dirty="0"/>
              <a:t>Lead maturation </a:t>
            </a:r>
          </a:p>
          <a:p>
            <a:pPr marL="472263" lvl="1" indent="-183878"/>
            <a:r>
              <a:rPr lang="en-US" altLang="en-US" sz="2400" dirty="0"/>
              <a:t>Fibrotic “capsule” develops around the electrode following lead implantation</a:t>
            </a:r>
          </a:p>
          <a:p>
            <a:pPr marL="472263" lvl="1" indent="-183878"/>
            <a:r>
              <a:rPr lang="en-US" altLang="en-US" sz="2400" dirty="0"/>
              <a:t>May gradually raise threshold</a:t>
            </a:r>
          </a:p>
          <a:p>
            <a:pPr marL="472263" lvl="1" indent="-183878"/>
            <a:r>
              <a:rPr lang="en-US" altLang="en-US" sz="2400" dirty="0"/>
              <a:t>Usually no measurable effect on impedance</a:t>
            </a:r>
          </a:p>
          <a:p>
            <a:endParaRPr lang="en-US" sz="2400" dirty="0"/>
          </a:p>
        </p:txBody>
      </p:sp>
      <p:pic>
        <p:nvPicPr>
          <p:cNvPr id="4098" name="Picture 2"/>
          <p:cNvPicPr>
            <a:picLocks noGrp="1" noChangeAspect="1" noChangeArrowheads="1"/>
          </p:cNvPicPr>
          <p:nvPr>
            <p:ph idx="12"/>
          </p:nvPr>
        </p:nvPicPr>
        <p:blipFill>
          <a:blip r:embed="rId3">
            <a:extLst>
              <a:ext uri="{28A0092B-C50C-407E-A947-70E740481C1C}">
                <a14:useLocalDpi xmlns="" xmlns:a14="http://schemas.microsoft.com/office/drawing/2010/main" val="0"/>
              </a:ext>
            </a:extLst>
          </a:blip>
          <a:srcRect/>
          <a:stretch>
            <a:fillRect/>
          </a:stretch>
        </p:blipFill>
        <p:spPr bwMode="auto">
          <a:xfrm>
            <a:off x="1295400" y="3676829"/>
            <a:ext cx="6378999" cy="26477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657266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ltLang="en-US" dirty="0"/>
              <a:t>Steroid Eluting Leads</a:t>
            </a:r>
            <a:endParaRPr lang="en-US" dirty="0"/>
          </a:p>
        </p:txBody>
      </p:sp>
      <p:sp>
        <p:nvSpPr>
          <p:cNvPr id="6" name="Content Placeholder 5"/>
          <p:cNvSpPr>
            <a:spLocks noGrp="1"/>
          </p:cNvSpPr>
          <p:nvPr>
            <p:ph idx="1"/>
          </p:nvPr>
        </p:nvSpPr>
        <p:spPr>
          <a:xfrm>
            <a:off x="378354" y="1330854"/>
            <a:ext cx="4192323" cy="4573323"/>
          </a:xfrm>
        </p:spPr>
        <p:txBody>
          <a:bodyPr>
            <a:normAutofit/>
          </a:bodyPr>
          <a:lstStyle/>
          <a:p>
            <a:pPr marL="0" indent="0">
              <a:buNone/>
            </a:pPr>
            <a:r>
              <a:rPr lang="en-US" altLang="en-US" sz="2400" dirty="0"/>
              <a:t>Steroid eluting leads reduce the inflammatory process </a:t>
            </a:r>
          </a:p>
          <a:p>
            <a:pPr marL="472263" lvl="1" indent="-183878"/>
            <a:r>
              <a:rPr lang="en-US" altLang="en-US" sz="2400" dirty="0"/>
              <a:t>Exhibit little to no acute stimulation threshold peaking </a:t>
            </a:r>
          </a:p>
          <a:p>
            <a:pPr marL="472263" lvl="1" indent="-183878"/>
            <a:r>
              <a:rPr lang="en-US" altLang="en-US" sz="2400" dirty="0"/>
              <a:t>Leads maintain low chronic thresholds</a:t>
            </a:r>
          </a:p>
          <a:p>
            <a:endParaRPr lang="en-US" sz="2400" dirty="0"/>
          </a:p>
        </p:txBody>
      </p:sp>
      <p:pic>
        <p:nvPicPr>
          <p:cNvPr id="5123" name="Picture 3"/>
          <p:cNvPicPr>
            <a:picLocks noGrp="1" noChangeAspect="1" noChangeArrowheads="1"/>
          </p:cNvPicPr>
          <p:nvPr>
            <p:ph idx="12"/>
          </p:nvPr>
        </p:nvPicPr>
        <p:blipFill>
          <a:blip r:embed="rId3">
            <a:extLst>
              <a:ext uri="{28A0092B-C50C-407E-A947-70E740481C1C}">
                <a14:useLocalDpi xmlns="" xmlns:a14="http://schemas.microsoft.com/office/drawing/2010/main" val="0"/>
              </a:ext>
            </a:extLst>
          </a:blip>
          <a:srcRect/>
          <a:stretch>
            <a:fillRect/>
          </a:stretch>
        </p:blipFill>
        <p:spPr bwMode="auto">
          <a:xfrm>
            <a:off x="4570678" y="1330854"/>
            <a:ext cx="3917156" cy="35429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023883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srcRect l="20498" t="11458" r="44949" b="2083"/>
          <a:stretch>
            <a:fillRect/>
          </a:stretch>
        </p:blipFill>
        <p:spPr bwMode="auto">
          <a:xfrm>
            <a:off x="1602036" y="0"/>
            <a:ext cx="4874964"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srcRect l="12884" r="13909" b="9375"/>
          <a:stretch>
            <a:fillRect/>
          </a:stretch>
        </p:blipFill>
        <p:spPr bwMode="auto">
          <a:xfrm>
            <a:off x="304800" y="228600"/>
            <a:ext cx="8649138" cy="6019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srcRect l="12884" r="13324" b="6250"/>
          <a:stretch>
            <a:fillRect/>
          </a:stretch>
        </p:blipFill>
        <p:spPr bwMode="auto">
          <a:xfrm>
            <a:off x="502920" y="228600"/>
            <a:ext cx="8641080" cy="617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Electromagnetic Interference</a:t>
            </a:r>
          </a:p>
        </p:txBody>
      </p:sp>
      <p:sp>
        <p:nvSpPr>
          <p:cNvPr id="15363" name="Rectangle 3"/>
          <p:cNvSpPr>
            <a:spLocks noGrp="1" noChangeArrowheads="1"/>
          </p:cNvSpPr>
          <p:nvPr>
            <p:ph type="body" idx="1"/>
          </p:nvPr>
        </p:nvSpPr>
        <p:spPr/>
        <p:txBody>
          <a:bodyPr/>
          <a:lstStyle/>
          <a:p>
            <a:r>
              <a:rPr lang="en-US"/>
              <a:t>Can interfere with function of pacemaker or ICD</a:t>
            </a:r>
          </a:p>
          <a:p>
            <a:r>
              <a:rPr lang="en-US"/>
              <a:t>Device misinterprets the EMI causing</a:t>
            </a:r>
          </a:p>
          <a:p>
            <a:pPr lvl="1"/>
            <a:r>
              <a:rPr lang="en-US"/>
              <a:t>Rate alteration</a:t>
            </a:r>
          </a:p>
          <a:p>
            <a:pPr lvl="1"/>
            <a:r>
              <a:rPr lang="en-US"/>
              <a:t>Sensing abnormalities</a:t>
            </a:r>
          </a:p>
          <a:p>
            <a:pPr lvl="1"/>
            <a:r>
              <a:rPr lang="en-US"/>
              <a:t>Asynchronous pacing</a:t>
            </a:r>
          </a:p>
          <a:p>
            <a:pPr lvl="1"/>
            <a:r>
              <a:rPr lang="en-US"/>
              <a:t>Noise reversion</a:t>
            </a:r>
          </a:p>
          <a:p>
            <a:pPr lvl="1"/>
            <a:r>
              <a:rPr lang="en-US"/>
              <a:t>Reprogramming</a:t>
            </a:r>
          </a:p>
        </p:txBody>
      </p:sp>
      <p:pic>
        <p:nvPicPr>
          <p:cNvPr id="15365" name="Picture 5" descr="http://www.semcad.com/img_img/img_1_features.jpg"/>
          <p:cNvPicPr>
            <a:picLocks noChangeAspect="1" noChangeArrowheads="1"/>
          </p:cNvPicPr>
          <p:nvPr/>
        </p:nvPicPr>
        <p:blipFill>
          <a:blip r:embed="rId2"/>
          <a:srcRect/>
          <a:stretch>
            <a:fillRect/>
          </a:stretch>
        </p:blipFill>
        <p:spPr bwMode="auto">
          <a:xfrm>
            <a:off x="5334000" y="3352800"/>
            <a:ext cx="2971800" cy="2913063"/>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srcRect l="18155" t="19792" r="19180" b="9375"/>
          <a:stretch>
            <a:fillRect/>
          </a:stretch>
        </p:blipFill>
        <p:spPr bwMode="auto">
          <a:xfrm>
            <a:off x="63874" y="533400"/>
            <a:ext cx="9156326" cy="5867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Electromagnetic Interference</a:t>
            </a:r>
          </a:p>
        </p:txBody>
      </p:sp>
      <p:sp>
        <p:nvSpPr>
          <p:cNvPr id="16387" name="Rectangle 3"/>
          <p:cNvSpPr>
            <a:spLocks noGrp="1" noChangeArrowheads="1"/>
          </p:cNvSpPr>
          <p:nvPr>
            <p:ph type="body" idx="1"/>
          </p:nvPr>
        </p:nvSpPr>
        <p:spPr/>
        <p:txBody>
          <a:bodyPr/>
          <a:lstStyle/>
          <a:p>
            <a:r>
              <a:rPr lang="en-US"/>
              <a:t>Examples</a:t>
            </a:r>
          </a:p>
          <a:p>
            <a:pPr lvl="1"/>
            <a:r>
              <a:rPr lang="en-US"/>
              <a:t>Metal detectors</a:t>
            </a:r>
          </a:p>
          <a:p>
            <a:pPr lvl="1"/>
            <a:r>
              <a:rPr lang="en-US"/>
              <a:t>Cell phones</a:t>
            </a:r>
          </a:p>
          <a:p>
            <a:pPr lvl="1"/>
            <a:r>
              <a:rPr lang="en-US"/>
              <a:t>High voltage power lines</a:t>
            </a:r>
          </a:p>
          <a:p>
            <a:pPr lvl="1"/>
            <a:r>
              <a:rPr lang="en-US"/>
              <a:t>Some home appliances (microwave)</a:t>
            </a:r>
          </a:p>
        </p:txBody>
      </p:sp>
      <p:pic>
        <p:nvPicPr>
          <p:cNvPr id="16389" name="Picture 5" descr="http://static.howstuffworks.com/gif/airport-security-detector1.jpg"/>
          <p:cNvPicPr>
            <a:picLocks noChangeAspect="1" noChangeArrowheads="1"/>
          </p:cNvPicPr>
          <p:nvPr/>
        </p:nvPicPr>
        <p:blipFill>
          <a:blip r:embed="rId2"/>
          <a:srcRect/>
          <a:stretch>
            <a:fillRect/>
          </a:stretch>
        </p:blipFill>
        <p:spPr bwMode="auto">
          <a:xfrm>
            <a:off x="7086600" y="1524000"/>
            <a:ext cx="1905000" cy="4191000"/>
          </a:xfrm>
          <a:prstGeom prst="rect">
            <a:avLst/>
          </a:prstGeom>
          <a:noFill/>
        </p:spPr>
      </p:pic>
      <p:pic>
        <p:nvPicPr>
          <p:cNvPr id="16391" name="Picture 7" descr="http://www.beyondconnectedhome.com/aboutus/press/downloads/microwave.jpg"/>
          <p:cNvPicPr>
            <a:picLocks noChangeAspect="1" noChangeArrowheads="1"/>
          </p:cNvPicPr>
          <p:nvPr/>
        </p:nvPicPr>
        <p:blipFill>
          <a:blip r:embed="rId3" cstate="print"/>
          <a:srcRect/>
          <a:stretch>
            <a:fillRect/>
          </a:stretch>
        </p:blipFill>
        <p:spPr bwMode="auto">
          <a:xfrm>
            <a:off x="1752600" y="4191000"/>
            <a:ext cx="3897313" cy="2522538"/>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Electromagnetic Interference</a:t>
            </a:r>
          </a:p>
        </p:txBody>
      </p:sp>
      <p:sp>
        <p:nvSpPr>
          <p:cNvPr id="17411" name="Rectangle 3"/>
          <p:cNvSpPr>
            <a:spLocks noGrp="1" noChangeArrowheads="1"/>
          </p:cNvSpPr>
          <p:nvPr>
            <p:ph type="body" idx="1"/>
          </p:nvPr>
        </p:nvSpPr>
        <p:spPr/>
        <p:txBody>
          <a:bodyPr/>
          <a:lstStyle/>
          <a:p>
            <a:r>
              <a:rPr lang="en-US"/>
              <a:t>Intensity of electromagnetic field decreases inversely with the square of the distance from the source</a:t>
            </a:r>
          </a:p>
          <a:p>
            <a:r>
              <a:rPr lang="en-US"/>
              <a:t>Newer pacemakers and ICDs are being built with increased internal shielding</a:t>
            </a:r>
          </a:p>
        </p:txBody>
      </p:sp>
      <p:pic>
        <p:nvPicPr>
          <p:cNvPr id="17413" name="Picture 5" descr="http://www.emxbiochip.com/images/emf-nature1.jpg"/>
          <p:cNvPicPr>
            <a:picLocks noChangeAspect="1" noChangeArrowheads="1"/>
          </p:cNvPicPr>
          <p:nvPr/>
        </p:nvPicPr>
        <p:blipFill>
          <a:blip r:embed="rId2"/>
          <a:srcRect/>
          <a:stretch>
            <a:fillRect/>
          </a:stretch>
        </p:blipFill>
        <p:spPr bwMode="auto">
          <a:xfrm>
            <a:off x="2438400" y="4267200"/>
            <a:ext cx="3314700" cy="2411413"/>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981200" y="0"/>
            <a:ext cx="4953000" cy="769427"/>
          </a:xfrm>
          <a:prstGeom prst="rect">
            <a:avLst/>
          </a:prstGeom>
          <a:noFill/>
          <a:ln w="9525">
            <a:noFill/>
            <a:miter lim="800000"/>
            <a:headEnd/>
            <a:tailEnd/>
          </a:ln>
        </p:spPr>
        <p:txBody>
          <a:bodyPr wrap="square" lIns="91424" tIns="45713" rIns="91424" bIns="45713">
            <a:spAutoFit/>
          </a:bodyPr>
          <a:lstStyle/>
          <a:p>
            <a:pPr algn="ctr" eaLnBrk="1"/>
            <a:r>
              <a:rPr lang="en-US" altLang="en-US" sz="4400" dirty="0" smtClean="0"/>
              <a:t>Magnet mode </a:t>
            </a:r>
            <a:endParaRPr lang="en-US" altLang="en-US" sz="4400" dirty="0"/>
          </a:p>
        </p:txBody>
      </p:sp>
      <p:sp>
        <p:nvSpPr>
          <p:cNvPr id="4" name="Rectangle 3"/>
          <p:cNvSpPr/>
          <p:nvPr/>
        </p:nvSpPr>
        <p:spPr>
          <a:xfrm>
            <a:off x="457200" y="1066800"/>
            <a:ext cx="8153400" cy="4708967"/>
          </a:xfrm>
          <a:prstGeom prst="rect">
            <a:avLst/>
          </a:prstGeom>
        </p:spPr>
        <p:txBody>
          <a:bodyPr wrap="square" lIns="91424" tIns="45713" rIns="91424" bIns="45713">
            <a:spAutoFit/>
          </a:bodyPr>
          <a:lstStyle/>
          <a:p>
            <a:pPr marL="857100" indent="-857100" defTabSz="584097" eaLnBrk="1">
              <a:buFont typeface="+mj-lt"/>
              <a:buAutoNum type="romanUcPeriod"/>
              <a:defRPr/>
            </a:pPr>
            <a:r>
              <a:rPr lang="en-US" sz="2000" dirty="0">
                <a:latin typeface="Helvetica Light" charset="0"/>
                <a:sym typeface="Helvetica Light" charset="0"/>
              </a:rPr>
              <a:t>Activates magnetic reed switch</a:t>
            </a:r>
          </a:p>
          <a:p>
            <a:pPr marL="857100" indent="-857100" defTabSz="584097" eaLnBrk="1">
              <a:buFont typeface="+mj-lt"/>
              <a:buAutoNum type="romanUcPeriod"/>
              <a:defRPr/>
            </a:pPr>
            <a:r>
              <a:rPr lang="en-US" sz="2000" dirty="0">
                <a:latin typeface="Helvetica Light" charset="0"/>
                <a:sym typeface="Helvetica Light" charset="0"/>
              </a:rPr>
              <a:t>Model dependent behavior with magnet</a:t>
            </a:r>
          </a:p>
          <a:p>
            <a:pPr marL="1199941" lvl="1" indent="-857100" defTabSz="584097" eaLnBrk="1">
              <a:buFont typeface="+mj-lt"/>
              <a:buAutoNum type="romanUcPeriod"/>
              <a:defRPr/>
            </a:pPr>
            <a:r>
              <a:rPr lang="en-US" sz="2000" dirty="0">
                <a:latin typeface="Helvetica Light" charset="0"/>
                <a:sym typeface="Helvetica Light" charset="0"/>
              </a:rPr>
              <a:t> Asynchronous pacing – most common</a:t>
            </a:r>
          </a:p>
          <a:p>
            <a:pPr marL="1199941" lvl="1" indent="-857100" defTabSz="584097" eaLnBrk="1">
              <a:buFont typeface="+mj-lt"/>
              <a:buAutoNum type="romanUcPeriod"/>
              <a:defRPr/>
            </a:pPr>
            <a:r>
              <a:rPr lang="en-US" sz="2000" dirty="0">
                <a:latin typeface="Helvetica Light" charset="0"/>
                <a:sym typeface="Helvetica Light" charset="0"/>
              </a:rPr>
              <a:t>No apparent rate or rhythm change</a:t>
            </a:r>
          </a:p>
          <a:p>
            <a:pPr marL="1199941" lvl="1" indent="-857100" defTabSz="584097" eaLnBrk="1">
              <a:buFont typeface="+mj-lt"/>
              <a:buAutoNum type="romanUcPeriod"/>
              <a:defRPr/>
            </a:pPr>
            <a:r>
              <a:rPr lang="en-US" sz="2000" dirty="0">
                <a:latin typeface="Helvetica Light" charset="0"/>
                <a:sym typeface="Helvetica Light" charset="0"/>
              </a:rPr>
              <a:t>Brief asynchronous pacing and then return to programmed value</a:t>
            </a:r>
          </a:p>
          <a:p>
            <a:pPr marL="1199941" lvl="1" indent="-857100" defTabSz="584097" eaLnBrk="1">
              <a:buFont typeface="+mj-lt"/>
              <a:buAutoNum type="romanUcPeriod"/>
              <a:defRPr/>
            </a:pPr>
            <a:r>
              <a:rPr lang="en-US" sz="2000" dirty="0">
                <a:latin typeface="Helvetica Light" charset="0"/>
                <a:sym typeface="Helvetica Light" charset="0"/>
              </a:rPr>
              <a:t>Continuous or transient loss of pacing</a:t>
            </a:r>
          </a:p>
          <a:p>
            <a:pPr marL="857100" indent="-857100" defTabSz="584097" eaLnBrk="1">
              <a:buFont typeface="+mj-lt"/>
              <a:buAutoNum type="romanUcPeriod"/>
              <a:defRPr/>
            </a:pPr>
            <a:r>
              <a:rPr lang="en-US" sz="2000" dirty="0">
                <a:latin typeface="Helvetica Light" charset="0"/>
                <a:sym typeface="Helvetica Light" charset="0"/>
              </a:rPr>
              <a:t>Magnets will cause most DDDs to convert to DOO at about 85 with a BOL (beginning of life) battery, and to VOO at a rate of about 65 at ERI (effective replacement interval) is reached to conserve power.</a:t>
            </a:r>
          </a:p>
          <a:p>
            <a:pPr marL="857100" indent="-857100" defTabSz="584097" eaLnBrk="1">
              <a:buFont typeface="+mj-lt"/>
              <a:buAutoNum type="romanUcPeriod"/>
              <a:defRPr/>
            </a:pPr>
            <a:endParaRPr lang="en-US" sz="2000" dirty="0">
              <a:latin typeface="Helvetica Light" charset="0"/>
              <a:sym typeface="Helvetica Light" charset="0"/>
            </a:endParaRPr>
          </a:p>
          <a:p>
            <a:pPr marL="857100" indent="-857100" defTabSz="584097" eaLnBrk="1">
              <a:buFont typeface="+mj-lt"/>
              <a:buAutoNum type="romanUcPeriod"/>
              <a:defRPr/>
            </a:pPr>
            <a:endParaRPr lang="en-US" sz="2000" dirty="0">
              <a:latin typeface="Helvetica Light" charset="0"/>
              <a:sym typeface="Helvetica Light" charset="0"/>
            </a:endParaRPr>
          </a:p>
          <a:p>
            <a:pPr marL="857100" indent="-857100" defTabSz="584097" eaLnBrk="1">
              <a:buFont typeface="+mj-lt"/>
              <a:buAutoNum type="romanUcPeriod"/>
              <a:defRPr/>
            </a:pPr>
            <a:endParaRPr lang="en-US" sz="2000" dirty="0">
              <a:latin typeface="Helvetica Light" charset="0"/>
              <a:sym typeface="Helvetica Light" charset="0"/>
            </a:endParaRPr>
          </a:p>
          <a:p>
            <a:pPr algn="ctr" defTabSz="584097" eaLnBrk="1">
              <a:defRPr/>
            </a:pPr>
            <a:r>
              <a:rPr lang="en-US" sz="2000" dirty="0">
                <a:latin typeface="Helvetica Light" charset="0"/>
                <a:sym typeface="Helvetica Light" charset="0"/>
              </a:rPr>
              <a:t> </a:t>
            </a:r>
          </a:p>
        </p:txBody>
      </p:sp>
      <p:pic>
        <p:nvPicPr>
          <p:cNvPr id="5" name="Picture 2"/>
          <p:cNvPicPr>
            <a:picLocks noChangeAspect="1"/>
          </p:cNvPicPr>
          <p:nvPr/>
        </p:nvPicPr>
        <p:blipFill>
          <a:blip r:embed="rId2" cstate="print"/>
          <a:srcRect t="17451"/>
          <a:stretch>
            <a:fillRect/>
          </a:stretch>
        </p:blipFill>
        <p:spPr bwMode="auto">
          <a:xfrm>
            <a:off x="609600" y="4724401"/>
            <a:ext cx="3446495" cy="2133600"/>
          </a:xfrm>
          <a:prstGeom prst="rect">
            <a:avLst/>
          </a:prstGeom>
          <a:noFill/>
          <a:ln w="12700">
            <a:noFill/>
            <a:miter lim="0"/>
            <a:headEnd/>
            <a:tailEnd/>
          </a:ln>
        </p:spPr>
      </p:pic>
      <p:pic>
        <p:nvPicPr>
          <p:cNvPr id="6" name="Picture 3"/>
          <p:cNvPicPr>
            <a:picLocks noChangeAspect="1"/>
          </p:cNvPicPr>
          <p:nvPr/>
        </p:nvPicPr>
        <p:blipFill>
          <a:blip r:embed="rId3" cstate="print"/>
          <a:srcRect t="4195" b="35294"/>
          <a:stretch>
            <a:fillRect/>
          </a:stretch>
        </p:blipFill>
        <p:spPr bwMode="auto">
          <a:xfrm>
            <a:off x="4191000" y="4733934"/>
            <a:ext cx="4876800" cy="2124066"/>
          </a:xfrm>
          <a:prstGeom prst="rect">
            <a:avLst/>
          </a:prstGeom>
          <a:noFill/>
          <a:ln w="12700">
            <a:noFill/>
            <a:miter lim="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32172" y="160735"/>
          <a:ext cx="8786812" cy="6575634"/>
        </p:xfrm>
        <a:graphic>
          <a:graphicData uri="http://schemas.openxmlformats.org/drawingml/2006/table">
            <a:tbl>
              <a:tblPr>
                <a:tableStyleId>{D7AC3CCA-C797-4891-BE02-D94E43425B78}</a:tableStyleId>
              </a:tblPr>
              <a:tblGrid>
                <a:gridCol w="750094"/>
                <a:gridCol w="482202"/>
                <a:gridCol w="910828"/>
                <a:gridCol w="6643688"/>
              </a:tblGrid>
              <a:tr h="785968">
                <a:tc gridSpan="2">
                  <a:txBody>
                    <a:bodyPr/>
                    <a:lstStyle/>
                    <a:p>
                      <a:pPr algn="l"/>
                      <a:r>
                        <a:rPr lang="en-US" sz="1300" dirty="0"/>
                        <a:t>Pacemaker Company</a:t>
                      </a:r>
                    </a:p>
                  </a:txBody>
                  <a:tcPr marL="1835" marR="1835" marT="1835" marB="1835" anchor="ctr"/>
                </a:tc>
                <a:tc hMerge="1">
                  <a:txBody>
                    <a:bodyPr/>
                    <a:lstStyle/>
                    <a:p>
                      <a:endParaRPr lang="en-US"/>
                    </a:p>
                  </a:txBody>
                  <a:tcPr/>
                </a:tc>
                <a:tc>
                  <a:txBody>
                    <a:bodyPr/>
                    <a:lstStyle/>
                    <a:p>
                      <a:pPr algn="l"/>
                      <a:r>
                        <a:rPr lang="en-US" sz="1300" dirty="0"/>
                        <a:t>Magnet Mode Designation</a:t>
                      </a:r>
                    </a:p>
                  </a:txBody>
                  <a:tcPr marL="1835" marR="1835" marT="1835" marB="1835" anchor="ctr"/>
                </a:tc>
                <a:tc>
                  <a:txBody>
                    <a:bodyPr/>
                    <a:lstStyle/>
                    <a:p>
                      <a:pPr algn="l"/>
                      <a:r>
                        <a:rPr lang="en-US" sz="1300" dirty="0"/>
                        <a:t>Explanation</a:t>
                      </a:r>
                    </a:p>
                  </a:txBody>
                  <a:tcPr marL="1835" marR="1835" marT="1835" marB="1835" anchor="ctr"/>
                </a:tc>
              </a:tr>
              <a:tr h="764109">
                <a:tc rowSpan="3" gridSpan="2">
                  <a:txBody>
                    <a:bodyPr/>
                    <a:lstStyle/>
                    <a:p>
                      <a:pPr algn="l"/>
                      <a:r>
                        <a:rPr lang="en-US" sz="1000" dirty="0" err="1"/>
                        <a:t>Biotronik</a:t>
                      </a:r>
                      <a:r>
                        <a:rPr lang="en-US" sz="1000" dirty="0"/>
                        <a:t> (except INOS and DROMOS)</a:t>
                      </a:r>
                    </a:p>
                  </a:txBody>
                  <a:tcPr marL="1835" marR="1835" marT="1835" marB="1835" anchor="ctr"/>
                </a:tc>
                <a:tc rowSpan="3" hMerge="1">
                  <a:txBody>
                    <a:bodyPr/>
                    <a:lstStyle/>
                    <a:p>
                      <a:endParaRPr lang="en-US"/>
                    </a:p>
                  </a:txBody>
                  <a:tcPr/>
                </a:tc>
                <a:tc>
                  <a:txBody>
                    <a:bodyPr/>
                    <a:lstStyle/>
                    <a:p>
                      <a:pPr algn="l"/>
                      <a:r>
                        <a:rPr lang="en-US" sz="1000" dirty="0"/>
                        <a:t>AUTO</a:t>
                      </a:r>
                    </a:p>
                  </a:txBody>
                  <a:tcPr marL="1835" marR="1835" marT="1835" marB="1835" anchor="ctr"/>
                </a:tc>
                <a:tc>
                  <a:txBody>
                    <a:bodyPr/>
                    <a:lstStyle/>
                    <a:p>
                      <a:pPr algn="l"/>
                      <a:r>
                        <a:rPr lang="en-US" sz="1000" dirty="0"/>
                        <a:t>If battery okay, 10 asynchronous events at 90 beats/min, then returns to original programmed mode, without rate responsiveness. Pacing is at the lowest available rate (LRL, sleep rate, or hysteresis rate). If battery at ERI, 10 asynchronous events at 80 beats/min in the VOO mode, then either VDD (dual-chamber) or VVI (single-chamber) pacing at 11% lower than the lowest available rate. For any dual-chamber mode (DDD, DDI, or VDD), the AV delay shortens to 100 </a:t>
                      </a:r>
                      <a:r>
                        <a:rPr lang="en-US" sz="1000" dirty="0" err="1"/>
                        <a:t>msec</a:t>
                      </a:r>
                      <a:r>
                        <a:rPr lang="en-US" sz="1000" dirty="0"/>
                        <a:t> while the magnet is in place</a:t>
                      </a:r>
                    </a:p>
                  </a:txBody>
                  <a:tcPr marL="1835" marR="1835" marT="1835" marB="1835" anchor="ctr"/>
                </a:tc>
              </a:tr>
              <a:tr h="464136">
                <a:tc gridSpan="2" vMerge="1">
                  <a:txBody>
                    <a:bodyPr/>
                    <a:lstStyle/>
                    <a:p>
                      <a:endParaRPr lang="en-US"/>
                    </a:p>
                  </a:txBody>
                  <a:tcPr/>
                </a:tc>
                <a:tc hMerge="1" vMerge="1">
                  <a:txBody>
                    <a:bodyPr/>
                    <a:lstStyle/>
                    <a:p>
                      <a:endParaRPr lang="en-US"/>
                    </a:p>
                  </a:txBody>
                  <a:tcPr/>
                </a:tc>
                <a:tc>
                  <a:txBody>
                    <a:bodyPr/>
                    <a:lstStyle/>
                    <a:p>
                      <a:pPr algn="l"/>
                      <a:r>
                        <a:rPr lang="en-US" sz="1000"/>
                        <a:t>ASYNCH</a:t>
                      </a:r>
                    </a:p>
                  </a:txBody>
                  <a:tcPr marL="1835" marR="1835" marT="1835" marB="1835" anchor="ctr"/>
                </a:tc>
                <a:tc>
                  <a:txBody>
                    <a:bodyPr/>
                    <a:lstStyle/>
                    <a:p>
                      <a:pPr algn="l"/>
                      <a:r>
                        <a:rPr lang="en-US" sz="1000" dirty="0"/>
                        <a:t>Asynchronous pacing at 90 beats/min if battery okay. At ERI, 80 beats/min (single-step change) in the VOO mode regardless of original programming. For any dual-chamber mode (DDD, DDI, or VDD), the AV delay shortens to 100 </a:t>
                      </a:r>
                      <a:r>
                        <a:rPr lang="en-US" sz="1000" dirty="0" err="1"/>
                        <a:t>msec</a:t>
                      </a:r>
                      <a:r>
                        <a:rPr lang="en-US" sz="1000" dirty="0"/>
                        <a:t> while the magnet is in place</a:t>
                      </a:r>
                    </a:p>
                  </a:txBody>
                  <a:tcPr marL="1835" marR="1835" marT="1835" marB="1835" anchor="ctr"/>
                </a:tc>
              </a:tr>
              <a:tr h="612021">
                <a:tc gridSpan="2" vMerge="1">
                  <a:txBody>
                    <a:bodyPr/>
                    <a:lstStyle/>
                    <a:p>
                      <a:endParaRPr lang="en-US"/>
                    </a:p>
                  </a:txBody>
                  <a:tcPr/>
                </a:tc>
                <a:tc hMerge="1" vMerge="1">
                  <a:txBody>
                    <a:bodyPr/>
                    <a:lstStyle/>
                    <a:p>
                      <a:endParaRPr lang="en-US"/>
                    </a:p>
                  </a:txBody>
                  <a:tcPr/>
                </a:tc>
                <a:tc>
                  <a:txBody>
                    <a:bodyPr/>
                    <a:lstStyle/>
                    <a:p>
                      <a:pPr algn="l"/>
                      <a:r>
                        <a:rPr lang="en-US" sz="1000"/>
                        <a:t>SYNCH</a:t>
                      </a:r>
                    </a:p>
                  </a:txBody>
                  <a:tcPr marL="1835" marR="1835" marT="1835" marB="1835" anchor="ctr"/>
                </a:tc>
                <a:tc>
                  <a:txBody>
                    <a:bodyPr/>
                    <a:lstStyle/>
                    <a:p>
                      <a:pPr algn="l"/>
                      <a:r>
                        <a:rPr lang="en-US" sz="1000" dirty="0"/>
                        <a:t>If battery okay, pacing in original programmed mode, without rate responsiveness. Pacing is at the lowest available rate (LRL, sleep rate, or hysteresis rate). If battery at ERI, either VDD (dual-chamber) or VVI (single-chamber) pacing at 11% lower than the lowest available rate. For any dual-chamber mode (DDD, DDI, or VDD), the AV delay shortens to 100 </a:t>
                      </a:r>
                      <a:r>
                        <a:rPr lang="en-US" sz="1000" dirty="0" err="1"/>
                        <a:t>msec</a:t>
                      </a:r>
                      <a:r>
                        <a:rPr lang="en-US" sz="1000" dirty="0"/>
                        <a:t> while the magnet is in place</a:t>
                      </a:r>
                    </a:p>
                  </a:txBody>
                  <a:tcPr marL="1835" marR="1835" marT="1835" marB="1835" anchor="ctr"/>
                </a:tc>
              </a:tr>
              <a:tr h="358161">
                <a:tc rowSpan="3" gridSpan="2">
                  <a:txBody>
                    <a:bodyPr/>
                    <a:lstStyle/>
                    <a:p>
                      <a:pPr algn="l"/>
                      <a:r>
                        <a:rPr lang="en-US" sz="1000"/>
                        <a:t>Boston Scientific/Guidant Medical/CPI</a:t>
                      </a:r>
                    </a:p>
                  </a:txBody>
                  <a:tcPr marL="1835" marR="1835" marT="1835" marB="1835" anchor="ctr"/>
                </a:tc>
                <a:tc rowSpan="3" hMerge="1">
                  <a:txBody>
                    <a:bodyPr/>
                    <a:lstStyle/>
                    <a:p>
                      <a:endParaRPr lang="en-US"/>
                    </a:p>
                  </a:txBody>
                  <a:tcPr/>
                </a:tc>
                <a:tc>
                  <a:txBody>
                    <a:bodyPr/>
                    <a:lstStyle/>
                    <a:p>
                      <a:pPr algn="l"/>
                      <a:r>
                        <a:rPr lang="en-US" sz="1000"/>
                        <a:t>ASYNCH</a:t>
                      </a:r>
                    </a:p>
                  </a:txBody>
                  <a:tcPr marL="1835" marR="1835" marT="1835" marB="1835" anchor="ctr"/>
                </a:tc>
                <a:tc>
                  <a:txBody>
                    <a:bodyPr/>
                    <a:lstStyle/>
                    <a:p>
                      <a:pPr algn="l"/>
                      <a:r>
                        <a:rPr lang="en-US" sz="1000" dirty="0"/>
                        <a:t>Asynchronous pacing at 100 beats/min if okay, 85 beats/min at ERI (single-step change). The Insignia model has an intermediate step at 90 beats/min at IFI. For Triumph and Prelude models, see Medtronic pacemakers, below</a:t>
                      </a:r>
                    </a:p>
                  </a:txBody>
                  <a:tcPr marL="1835" marR="1835" marT="1835" marB="1835" anchor="ctr"/>
                </a:tc>
              </a:tr>
              <a:tr h="216859">
                <a:tc gridSpan="2" vMerge="1">
                  <a:txBody>
                    <a:bodyPr/>
                    <a:lstStyle/>
                    <a:p>
                      <a:endParaRPr lang="en-US"/>
                    </a:p>
                  </a:txBody>
                  <a:tcPr/>
                </a:tc>
                <a:tc hMerge="1" vMerge="1">
                  <a:txBody>
                    <a:bodyPr/>
                    <a:lstStyle/>
                    <a:p>
                      <a:endParaRPr lang="en-US"/>
                    </a:p>
                  </a:txBody>
                  <a:tcPr/>
                </a:tc>
                <a:tc>
                  <a:txBody>
                    <a:bodyPr/>
                    <a:lstStyle/>
                    <a:p>
                      <a:pPr algn="l"/>
                      <a:r>
                        <a:rPr lang="en-US" sz="1000"/>
                        <a:t>OFF</a:t>
                      </a:r>
                    </a:p>
                  </a:txBody>
                  <a:tcPr marL="1835" marR="1835" marT="1835" marB="1835" anchor="ctr"/>
                </a:tc>
                <a:tc>
                  <a:txBody>
                    <a:bodyPr/>
                    <a:lstStyle/>
                    <a:p>
                      <a:pPr algn="l"/>
                      <a:r>
                        <a:rPr lang="en-US" sz="1000" dirty="0"/>
                        <a:t>No change, magnet is ignored. OFF is the magnet mode after a “power on reset,” which can occur secondary to EMI</a:t>
                      </a:r>
                    </a:p>
                  </a:txBody>
                  <a:tcPr marL="1835" marR="1835" marT="1835" marB="1835" anchor="ctr"/>
                </a:tc>
              </a:tr>
              <a:tr h="155758">
                <a:tc gridSpan="2" vMerge="1">
                  <a:txBody>
                    <a:bodyPr/>
                    <a:lstStyle/>
                    <a:p>
                      <a:endParaRPr lang="en-US"/>
                    </a:p>
                  </a:txBody>
                  <a:tcPr/>
                </a:tc>
                <a:tc hMerge="1" vMerge="1">
                  <a:txBody>
                    <a:bodyPr/>
                    <a:lstStyle/>
                    <a:p>
                      <a:endParaRPr lang="en-US"/>
                    </a:p>
                  </a:txBody>
                  <a:tcPr/>
                </a:tc>
                <a:tc>
                  <a:txBody>
                    <a:bodyPr/>
                    <a:lstStyle/>
                    <a:p>
                      <a:pPr algn="l"/>
                      <a:r>
                        <a:rPr lang="en-US" sz="1000"/>
                        <a:t>EGM mode</a:t>
                      </a:r>
                    </a:p>
                  </a:txBody>
                  <a:tcPr marL="1835" marR="1835" marT="1835" marB="1835" anchor="ctr"/>
                </a:tc>
                <a:tc>
                  <a:txBody>
                    <a:bodyPr/>
                    <a:lstStyle/>
                    <a:p>
                      <a:pPr algn="l"/>
                      <a:r>
                        <a:rPr lang="en-US" sz="1000" dirty="0"/>
                        <a:t>No change in pacing. Magnet application initiates data collection</a:t>
                      </a:r>
                    </a:p>
                  </a:txBody>
                  <a:tcPr marL="1835" marR="1835" marT="1835" marB="1835" anchor="ctr"/>
                </a:tc>
              </a:tr>
              <a:tr h="888041">
                <a:tc gridSpan="2">
                  <a:txBody>
                    <a:bodyPr/>
                    <a:lstStyle/>
                    <a:p>
                      <a:pPr algn="l"/>
                      <a:r>
                        <a:rPr lang="en-US" sz="1000" dirty="0"/>
                        <a:t>Medtronic</a:t>
                      </a:r>
                    </a:p>
                  </a:txBody>
                  <a:tcPr marL="1835" marR="1835" marT="1835" marB="1835" anchor="ctr"/>
                </a:tc>
                <a:tc hMerge="1">
                  <a:txBody>
                    <a:bodyPr/>
                    <a:lstStyle/>
                    <a:p>
                      <a:endParaRPr lang="en-US"/>
                    </a:p>
                  </a:txBody>
                  <a:tcPr/>
                </a:tc>
                <a:tc>
                  <a:txBody>
                    <a:bodyPr/>
                    <a:lstStyle/>
                    <a:p>
                      <a:pPr algn="l"/>
                      <a:r>
                        <a:rPr lang="en-US" sz="1000" dirty="0"/>
                        <a:t> </a:t>
                      </a:r>
                    </a:p>
                  </a:txBody>
                  <a:tcPr marL="1835" marR="1835" marT="1835" marB="1835" anchor="ctr"/>
                </a:tc>
                <a:tc>
                  <a:txBody>
                    <a:bodyPr/>
                    <a:lstStyle/>
                    <a:p>
                      <a:pPr algn="l"/>
                      <a:r>
                        <a:rPr lang="en-US" sz="1000" dirty="0"/>
                        <a:t>Asynchronous pacing at 85 beats/min if okay, SSI at 65 beats/min regardless of original programming if ERI detected (single-step change). Most Medtronic pacemakers emit one or more ventricular pulses during the first 3-7 asynchronous events (which might be at a rate of 100 beats/min) at a reduced pulse width or voltage to demonstrate the adequacy of ventricular pacing output. Also, Medtronic pacemakers default to SSI pacing at 65 beats/min, without rate responsiveness, on detection of ERI, regardless of whether a magnet is present</a:t>
                      </a:r>
                    </a:p>
                  </a:txBody>
                  <a:tcPr marL="1835" marR="1835" marT="1835" marB="1835" anchor="ctr"/>
                </a:tc>
              </a:tr>
              <a:tr h="155758">
                <a:tc rowSpan="7">
                  <a:txBody>
                    <a:bodyPr/>
                    <a:lstStyle/>
                    <a:p>
                      <a:pPr algn="l"/>
                      <a:r>
                        <a:rPr lang="en-US" sz="1000"/>
                        <a:t>St. Jude Medical (not including Telectronics)</a:t>
                      </a:r>
                    </a:p>
                  </a:txBody>
                  <a:tcPr marL="1835" marR="1835" marT="1835" marB="1835" anchor="ctr"/>
                </a:tc>
                <a:tc rowSpan="4">
                  <a:txBody>
                    <a:bodyPr/>
                    <a:lstStyle/>
                    <a:p>
                      <a:pPr algn="l"/>
                      <a:r>
                        <a:rPr lang="en-US" sz="1000" dirty="0"/>
                        <a:t>“SJM” x-ray logo</a:t>
                      </a:r>
                    </a:p>
                  </a:txBody>
                  <a:tcPr marL="1835" marR="1835" marT="1835" marB="1835" anchor="ctr"/>
                </a:tc>
                <a:tc>
                  <a:txBody>
                    <a:bodyPr/>
                    <a:lstStyle/>
                    <a:p>
                      <a:pPr algn="l"/>
                      <a:r>
                        <a:rPr lang="en-US" sz="1000" dirty="0"/>
                        <a:t>Battery Test</a:t>
                      </a:r>
                    </a:p>
                  </a:txBody>
                  <a:tcPr marL="1835" marR="1835" marT="1835" marB="1835" anchor="ctr"/>
                </a:tc>
                <a:tc>
                  <a:txBody>
                    <a:bodyPr/>
                    <a:lstStyle/>
                    <a:p>
                      <a:pPr algn="l"/>
                      <a:r>
                        <a:rPr lang="en-US" sz="1000" dirty="0"/>
                        <a:t>Asynchronous pacing at 98.6 beats/min gradually decreasing to &lt;86.3 beats/min at ERI</a:t>
                      </a:r>
                    </a:p>
                  </a:txBody>
                  <a:tcPr marL="1835" marR="1835" marT="1835" marB="1835" anchor="ctr"/>
                </a:tc>
              </a:tr>
              <a:tr h="155758">
                <a:tc vMerge="1">
                  <a:txBody>
                    <a:bodyPr/>
                    <a:lstStyle/>
                    <a:p>
                      <a:endParaRPr lang="en-US"/>
                    </a:p>
                  </a:txBody>
                  <a:tcPr/>
                </a:tc>
                <a:tc vMerge="1">
                  <a:txBody>
                    <a:bodyPr/>
                    <a:lstStyle/>
                    <a:p>
                      <a:endParaRPr lang="en-US"/>
                    </a:p>
                  </a:txBody>
                  <a:tcPr/>
                </a:tc>
                <a:tc>
                  <a:txBody>
                    <a:bodyPr/>
                    <a:lstStyle/>
                    <a:p>
                      <a:pPr algn="l"/>
                      <a:r>
                        <a:rPr lang="en-US" sz="1000"/>
                        <a:t>OFF</a:t>
                      </a:r>
                    </a:p>
                  </a:txBody>
                  <a:tcPr marL="1835" marR="1835" marT="1835" marB="1835" anchor="ctr"/>
                </a:tc>
                <a:tc>
                  <a:txBody>
                    <a:bodyPr/>
                    <a:lstStyle/>
                    <a:p>
                      <a:pPr algn="l"/>
                      <a:r>
                        <a:rPr lang="en-US" sz="1000" dirty="0"/>
                        <a:t>No magnet response</a:t>
                      </a:r>
                    </a:p>
                  </a:txBody>
                  <a:tcPr marL="1835" marR="1835" marT="1835" marB="1835" anchor="ctr"/>
                </a:tc>
              </a:tr>
              <a:tr h="307846">
                <a:tc vMerge="1">
                  <a:txBody>
                    <a:bodyPr/>
                    <a:lstStyle/>
                    <a:p>
                      <a:endParaRPr lang="en-US"/>
                    </a:p>
                  </a:txBody>
                  <a:tcPr/>
                </a:tc>
                <a:tc vMerge="1">
                  <a:txBody>
                    <a:bodyPr/>
                    <a:lstStyle/>
                    <a:p>
                      <a:endParaRPr lang="en-US"/>
                    </a:p>
                  </a:txBody>
                  <a:tcPr/>
                </a:tc>
                <a:tc>
                  <a:txBody>
                    <a:bodyPr/>
                    <a:lstStyle/>
                    <a:p>
                      <a:pPr algn="l"/>
                      <a:r>
                        <a:rPr lang="en-US" sz="1000" dirty="0"/>
                        <a:t>Event snapshots</a:t>
                      </a:r>
                    </a:p>
                  </a:txBody>
                  <a:tcPr marL="1835" marR="1835" marT="1835" marB="1835" anchor="ctr"/>
                </a:tc>
                <a:tc>
                  <a:txBody>
                    <a:bodyPr/>
                    <a:lstStyle/>
                    <a:p>
                      <a:pPr algn="l"/>
                      <a:r>
                        <a:rPr lang="en-US" sz="1000" dirty="0"/>
                        <a:t>No change in pacing. Magnet application causes pacemaker to collect data. Identity and Entity models lack this feature</a:t>
                      </a:r>
                    </a:p>
                  </a:txBody>
                  <a:tcPr marL="1835" marR="1835" marT="1835" marB="1835" anchor="ctr"/>
                </a:tc>
              </a:tr>
              <a:tr h="459934">
                <a:tc vMerge="1">
                  <a:txBody>
                    <a:bodyPr/>
                    <a:lstStyle/>
                    <a:p>
                      <a:endParaRPr lang="en-US"/>
                    </a:p>
                  </a:txBody>
                  <a:tcPr/>
                </a:tc>
                <a:tc vMerge="1">
                  <a:txBody>
                    <a:bodyPr/>
                    <a:lstStyle/>
                    <a:p>
                      <a:endParaRPr lang="en-US"/>
                    </a:p>
                  </a:txBody>
                  <a:tcPr/>
                </a:tc>
                <a:tc>
                  <a:txBody>
                    <a:bodyPr/>
                    <a:lstStyle/>
                    <a:p>
                      <a:pPr algn="l"/>
                      <a:r>
                        <a:rPr lang="en-US" sz="1000" dirty="0"/>
                        <a:t>Event snapshots +</a:t>
                      </a:r>
                      <a:br>
                        <a:rPr lang="en-US" sz="1000" dirty="0"/>
                      </a:br>
                      <a:r>
                        <a:rPr lang="en-US" sz="1000" dirty="0"/>
                        <a:t>Battery Test</a:t>
                      </a:r>
                    </a:p>
                  </a:txBody>
                  <a:tcPr marL="1835" marR="1835" marT="1835" marB="1835" anchor="ctr"/>
                </a:tc>
                <a:tc>
                  <a:txBody>
                    <a:bodyPr/>
                    <a:lstStyle/>
                    <a:p>
                      <a:pPr algn="l"/>
                      <a:r>
                        <a:rPr lang="en-US" sz="1000" dirty="0"/>
                        <a:t>For a magnet placed 2 seconds, pacing mode and rate are unchanged and the device stores an EGM. If the magnet is placed ≥5 seconds, the Battery Test mode (see above) is activated. Identity and Entity models lack this feature</a:t>
                      </a:r>
                    </a:p>
                  </a:txBody>
                  <a:tcPr marL="1835" marR="1835" marT="1835" marB="1835" anchor="ctr"/>
                </a:tc>
              </a:tr>
              <a:tr h="307846">
                <a:tc vMerge="1">
                  <a:txBody>
                    <a:bodyPr/>
                    <a:lstStyle/>
                    <a:p>
                      <a:endParaRPr lang="en-US"/>
                    </a:p>
                  </a:txBody>
                  <a:tcPr/>
                </a:tc>
                <a:tc rowSpan="3">
                  <a:txBody>
                    <a:bodyPr/>
                    <a:lstStyle/>
                    <a:p>
                      <a:pPr algn="l"/>
                      <a:r>
                        <a:rPr lang="en-US" sz="1000" dirty="0"/>
                        <a:t>Pacesetter x-ray logo (</a:t>
                      </a:r>
                      <a:r>
                        <a:rPr lang="el-GR" sz="1000" dirty="0"/>
                        <a:t>ψ)</a:t>
                      </a:r>
                    </a:p>
                  </a:txBody>
                  <a:tcPr marL="1835" marR="1835" marT="1835" marB="1835" anchor="ctr"/>
                </a:tc>
                <a:tc>
                  <a:txBody>
                    <a:bodyPr/>
                    <a:lstStyle/>
                    <a:p>
                      <a:pPr algn="l"/>
                      <a:r>
                        <a:rPr lang="en-US" sz="1000"/>
                        <a:t>Battery Test</a:t>
                      </a:r>
                    </a:p>
                  </a:txBody>
                  <a:tcPr marL="1835" marR="1835" marT="1835" marB="1835" anchor="ctr"/>
                </a:tc>
                <a:tc>
                  <a:txBody>
                    <a:bodyPr/>
                    <a:lstStyle/>
                    <a:p>
                      <a:pPr algn="l"/>
                      <a:r>
                        <a:rPr lang="en-US" sz="1000" dirty="0"/>
                        <a:t>Asynchronous pacing, with rate depending on the specific model. In general, a pacing rate of less than 90 beats/min should prompt further evaluation</a:t>
                      </a:r>
                    </a:p>
                  </a:txBody>
                  <a:tcPr marL="1835" marR="1835" marT="1835" marB="1835" anchor="ctr"/>
                </a:tc>
              </a:tr>
              <a:tr h="155758">
                <a:tc vMerge="1">
                  <a:txBody>
                    <a:bodyPr/>
                    <a:lstStyle/>
                    <a:p>
                      <a:endParaRPr lang="en-US"/>
                    </a:p>
                  </a:txBody>
                  <a:tcPr/>
                </a:tc>
                <a:tc vMerge="1">
                  <a:txBody>
                    <a:bodyPr/>
                    <a:lstStyle/>
                    <a:p>
                      <a:endParaRPr lang="en-US"/>
                    </a:p>
                  </a:txBody>
                  <a:tcPr/>
                </a:tc>
                <a:tc>
                  <a:txBody>
                    <a:bodyPr/>
                    <a:lstStyle/>
                    <a:p>
                      <a:pPr algn="l"/>
                      <a:r>
                        <a:rPr lang="en-US" sz="1000"/>
                        <a:t>OFF</a:t>
                      </a:r>
                    </a:p>
                  </a:txBody>
                  <a:tcPr marL="1835" marR="1835" marT="1835" marB="1835" anchor="ctr"/>
                </a:tc>
                <a:tc>
                  <a:txBody>
                    <a:bodyPr/>
                    <a:lstStyle/>
                    <a:p>
                      <a:pPr algn="l"/>
                      <a:r>
                        <a:rPr lang="en-US" sz="1000" dirty="0"/>
                        <a:t>No magnet response</a:t>
                      </a:r>
                    </a:p>
                  </a:txBody>
                  <a:tcPr marL="1835" marR="1835" marT="1835" marB="1835" anchor="ctr"/>
                </a:tc>
              </a:tr>
              <a:tr h="782063">
                <a:tc vMerge="1">
                  <a:txBody>
                    <a:bodyPr/>
                    <a:lstStyle/>
                    <a:p>
                      <a:endParaRPr lang="en-US"/>
                    </a:p>
                  </a:txBody>
                  <a:tcPr/>
                </a:tc>
                <a:tc vMerge="1">
                  <a:txBody>
                    <a:bodyPr/>
                    <a:lstStyle/>
                    <a:p>
                      <a:endParaRPr lang="en-US"/>
                    </a:p>
                  </a:txBody>
                  <a:tcPr/>
                </a:tc>
                <a:tc>
                  <a:txBody>
                    <a:bodyPr/>
                    <a:lstStyle/>
                    <a:p>
                      <a:pPr algn="l"/>
                      <a:r>
                        <a:rPr lang="en-US" sz="1000" dirty="0"/>
                        <a:t>VARIO mode (present in some models)</a:t>
                      </a:r>
                    </a:p>
                  </a:txBody>
                  <a:tcPr marL="1835" marR="1835" marT="1835" marB="1835" anchor="ctr"/>
                </a:tc>
                <a:tc>
                  <a:txBody>
                    <a:bodyPr/>
                    <a:lstStyle/>
                    <a:p>
                      <a:pPr algn="l"/>
                      <a:r>
                        <a:rPr lang="en-US" sz="1000" dirty="0"/>
                        <a:t>VARIO results in a series of 32 asynchronous pacing events. The rate of the first 16 paces reflects battery voltage, which gradually declines from 100 to 85 beats/min at ERI. The next 15 paces are used to document the ventricular pacing capture safety margin. The rate will be 119 beats/min with gradually declining pacing voltage. The 16th pace of this group is at no output. The next pace restarts the 32-event sequence. The 32-event sequence repeats as long as the magnet remains in place</a:t>
                      </a:r>
                    </a:p>
                  </a:txBody>
                  <a:tcPr marL="1835" marR="1835" marT="1835" marB="1835" anchor="ctr"/>
                </a:tc>
              </a:tr>
            </a:tbl>
          </a:graphicData>
        </a:graphic>
      </p:graphicFrame>
      <p:sp>
        <p:nvSpPr>
          <p:cNvPr id="36925" name="Rectangle 1"/>
          <p:cNvSpPr>
            <a:spLocks/>
          </p:cNvSpPr>
          <p:nvPr/>
        </p:nvSpPr>
        <p:spPr bwMode="auto">
          <a:xfrm>
            <a:off x="8574733" y="1718965"/>
            <a:ext cx="129880" cy="341909"/>
          </a:xfrm>
          <a:prstGeom prst="rect">
            <a:avLst/>
          </a:prstGeom>
          <a:noFill/>
          <a:ln w="12700">
            <a:noFill/>
            <a:miter lim="0"/>
            <a:headEnd/>
            <a:tailEnd/>
          </a:ln>
        </p:spPr>
        <p:txBody>
          <a:bodyPr wrap="none" lIns="64280" tIns="32141" rIns="64280" bIns="32141" anchor="ctr">
            <a:spAutoFit/>
          </a:bodyPr>
          <a:lstStyle/>
          <a:p>
            <a:pPr algn="ctr" eaLnBrk="1"/>
            <a:endParaRPr lang="en-US" alt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3"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4" name="Rectangle 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5" name="Rectangle 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6" name="Rectangle 6"/>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7" name="Rectangle 7"/>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8" name="Rectangle 8"/>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9" name="Rectangle 9"/>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10" name="Rectangle 10"/>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11" name="Rectangle 11"/>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12" name="Rectangle 1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13" name="Rectangle 1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14" name="Rectangle 1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15" name="Rectangle 1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16" name="Rectangle 16"/>
          <p:cNvSpPr txBox="1">
            <a:spLocks noChangeArrowheads="1"/>
          </p:cNvSpPr>
          <p:nvPr/>
        </p:nvSpPr>
        <p:spPr>
          <a:xfrm>
            <a:off x="655638" y="460375"/>
            <a:ext cx="7300912" cy="592138"/>
          </a:xfrm>
          <a:prstGeom prst="rect">
            <a:avLst/>
          </a:prstGeom>
          <a:noFill/>
        </p:spPr>
        <p:txBody>
          <a:bodyPr tIns="46038"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0" i="0" u="none" strike="noStrike" kern="1200" cap="none" spc="0" normalizeH="0" baseline="0" noProof="0" smtClean="0">
                <a:ln>
                  <a:noFill/>
                </a:ln>
                <a:solidFill>
                  <a:schemeClr val="tx1"/>
                </a:solidFill>
                <a:effectLst/>
                <a:uLnTx/>
                <a:uFillTx/>
                <a:latin typeface="+mj-lt"/>
                <a:ea typeface="+mj-ea"/>
                <a:cs typeface="+mj-cs"/>
              </a:rPr>
              <a:t>Activity Sensors</a:t>
            </a:r>
          </a:p>
        </p:txBody>
      </p:sp>
      <p:sp>
        <p:nvSpPr>
          <p:cNvPr id="17" name="Rectangle 17"/>
          <p:cNvSpPr txBox="1">
            <a:spLocks noChangeArrowheads="1"/>
          </p:cNvSpPr>
          <p:nvPr/>
        </p:nvSpPr>
        <p:spPr>
          <a:xfrm>
            <a:off x="323850" y="1981200"/>
            <a:ext cx="4130675" cy="4248150"/>
          </a:xfrm>
          <a:prstGeom prst="rect">
            <a:avLst/>
          </a:prstGeom>
          <a:noFill/>
        </p:spPr>
        <p:txBody>
          <a:bodyPr lIns="92075" tIns="46038" rIns="92075" bIns="46038" anchor="t" anchorCtr="0"/>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400" b="0" i="0" u="none" strike="noStrike" kern="1200" cap="none" spc="0" normalizeH="0" baseline="0" noProof="0" smtClean="0">
                <a:ln>
                  <a:noFill/>
                </a:ln>
                <a:solidFill>
                  <a:schemeClr val="tx1"/>
                </a:solidFill>
                <a:effectLst/>
                <a:uLnTx/>
                <a:uFillTx/>
                <a:latin typeface="+mn-lt"/>
                <a:ea typeface="+mn-ea"/>
                <a:cs typeface="+mn-cs"/>
              </a:rPr>
              <a:t>Activity sensors employ a </a:t>
            </a:r>
            <a:r>
              <a:rPr kumimoji="0" lang="en-US" altLang="en-US" sz="2400" b="0" i="1" u="none" strike="noStrike" kern="1200" cap="none" spc="0" normalizeH="0" baseline="0" noProof="0" smtClean="0">
                <a:ln>
                  <a:noFill/>
                </a:ln>
                <a:solidFill>
                  <a:schemeClr val="tx1"/>
                </a:solidFill>
                <a:effectLst/>
                <a:uLnTx/>
                <a:uFillTx/>
                <a:latin typeface="+mn-lt"/>
                <a:ea typeface="+mn-ea"/>
                <a:cs typeface="+mn-cs"/>
              </a:rPr>
              <a:t>piezoelectric crystal</a:t>
            </a:r>
            <a:r>
              <a:rPr kumimoji="0" lang="en-US" altLang="en-US" sz="2400" b="0" i="0" u="none" strike="noStrike" kern="1200" cap="none" spc="0" normalizeH="0" baseline="0" noProof="0" smtClean="0">
                <a:ln>
                  <a:noFill/>
                </a:ln>
                <a:solidFill>
                  <a:schemeClr val="tx1"/>
                </a:solidFill>
                <a:effectLst/>
                <a:uLnTx/>
                <a:uFillTx/>
                <a:latin typeface="+mn-lt"/>
                <a:ea typeface="+mn-ea"/>
                <a:cs typeface="+mn-cs"/>
              </a:rPr>
              <a:t> that detects mechanical signals produced by movement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400" b="0" i="0" u="none" strike="noStrike" kern="1200" cap="none" spc="0" normalizeH="0" baseline="0" noProof="0" smtClean="0">
                <a:ln>
                  <a:noFill/>
                </a:ln>
                <a:solidFill>
                  <a:schemeClr val="tx1"/>
                </a:solidFill>
                <a:effectLst/>
                <a:uLnTx/>
                <a:uFillTx/>
                <a:latin typeface="+mn-lt"/>
                <a:ea typeface="+mn-ea"/>
                <a:cs typeface="+mn-cs"/>
              </a:rPr>
              <a:t>The crystal translates the mechanical signals into electrical signals that in turn increase the rate of the pacemaker</a:t>
            </a:r>
          </a:p>
        </p:txBody>
      </p:sp>
      <p:pic>
        <p:nvPicPr>
          <p:cNvPr id="18" name="Picture 18"/>
          <p:cNvPicPr>
            <a:picLocks noChangeArrowheads="1"/>
          </p:cNvPicPr>
          <p:nvPr/>
        </p:nvPicPr>
        <p:blipFill>
          <a:blip r:embed="rId2"/>
          <a:srcRect/>
          <a:stretch>
            <a:fillRect/>
          </a:stretch>
        </p:blipFill>
        <p:spPr>
          <a:xfrm>
            <a:off x="5143500" y="1828800"/>
            <a:ext cx="3773488" cy="3028950"/>
          </a:xfrm>
          <a:prstGeom prst="rect">
            <a:avLst/>
          </a:prstGeom>
          <a:noFill/>
        </p:spPr>
      </p:pic>
      <p:sp>
        <p:nvSpPr>
          <p:cNvPr id="19" name="Rectangle 19"/>
          <p:cNvSpPr>
            <a:spLocks noChangeArrowheads="1"/>
          </p:cNvSpPr>
          <p:nvPr/>
        </p:nvSpPr>
        <p:spPr bwMode="blackWhite">
          <a:xfrm>
            <a:off x="5307013" y="3076575"/>
            <a:ext cx="1439862" cy="530225"/>
          </a:xfrm>
          <a:prstGeom prst="rect">
            <a:avLst/>
          </a:prstGeom>
          <a:solidFill>
            <a:schemeClr val="accent6">
              <a:lumMod val="50000"/>
            </a:schemeClr>
          </a:solidFill>
          <a:ln w="12700">
            <a:solidFill>
              <a:schemeClr val="bg2"/>
            </a:solidFill>
            <a:miter lim="800000"/>
            <a:headEnd/>
            <a:tailEnd/>
          </a:ln>
        </p:spPr>
        <p:txBody>
          <a:bodyPr lIns="92075" tIns="46038" rIns="92075" bIns="46038">
            <a:spAutoFit/>
          </a:bodyPr>
          <a:lstStyle>
            <a:lvl1pPr>
              <a:lnSpc>
                <a:spcPct val="90000"/>
              </a:lnSpc>
              <a:spcBef>
                <a:spcPct val="30000"/>
              </a:spcBef>
              <a:spcAft>
                <a:spcPct val="30000"/>
              </a:spcAft>
              <a:buClr>
                <a:schemeClr val="tx2"/>
              </a:buClr>
              <a:buSzPct val="90000"/>
              <a:buChar char="•"/>
              <a:defRPr sz="2800">
                <a:solidFill>
                  <a:schemeClr val="tx1"/>
                </a:solidFill>
                <a:latin typeface="Arial" charset="0"/>
              </a:defRPr>
            </a:lvl1pPr>
            <a:lvl2pPr marL="742950" indent="-285750">
              <a:lnSpc>
                <a:spcPct val="90000"/>
              </a:lnSpc>
              <a:spcBef>
                <a:spcPct val="30000"/>
              </a:spcBef>
              <a:spcAft>
                <a:spcPct val="30000"/>
              </a:spcAft>
              <a:buSzPct val="100000"/>
              <a:buChar char="–"/>
              <a:defRPr sz="2800">
                <a:solidFill>
                  <a:schemeClr val="tx1"/>
                </a:solidFill>
                <a:latin typeface="Arial" charset="0"/>
              </a:defRPr>
            </a:lvl2pPr>
            <a:lvl3pPr marL="1143000" indent="-228600">
              <a:lnSpc>
                <a:spcPct val="90000"/>
              </a:lnSpc>
              <a:spcBef>
                <a:spcPct val="30000"/>
              </a:spcBef>
              <a:spcAft>
                <a:spcPct val="30000"/>
              </a:spcAft>
              <a:buClr>
                <a:schemeClr val="tx2"/>
              </a:buClr>
              <a:buSzPct val="75000"/>
              <a:buChar char="•"/>
              <a:defRPr sz="2800">
                <a:solidFill>
                  <a:schemeClr val="tx1"/>
                </a:solidFill>
                <a:latin typeface="Arial" charset="0"/>
              </a:defRPr>
            </a:lvl3pPr>
            <a:lvl4pPr marL="1600200" indent="-228600">
              <a:lnSpc>
                <a:spcPct val="90000"/>
              </a:lnSpc>
              <a:spcBef>
                <a:spcPct val="30000"/>
              </a:spcBef>
              <a:spcAft>
                <a:spcPct val="30000"/>
              </a:spcAft>
              <a:buSzPct val="100000"/>
              <a:buChar char="–"/>
              <a:defRPr sz="2800">
                <a:solidFill>
                  <a:schemeClr val="tx1"/>
                </a:solidFill>
                <a:latin typeface="Arial" charset="0"/>
              </a:defRPr>
            </a:lvl4pPr>
            <a:lvl5pPr marL="2057400" indent="-228600">
              <a:lnSpc>
                <a:spcPct val="90000"/>
              </a:lnSpc>
              <a:spcBef>
                <a:spcPct val="30000"/>
              </a:spcBef>
              <a:spcAft>
                <a:spcPct val="30000"/>
              </a:spcAft>
              <a:buSzPct val="100000"/>
              <a:buChar char="•"/>
              <a:defRPr sz="2800">
                <a:solidFill>
                  <a:schemeClr val="tx1"/>
                </a:solidFill>
                <a:latin typeface="Arial" charset="0"/>
              </a:defRPr>
            </a:lvl5pPr>
            <a:lvl6pPr marL="2514600" indent="-228600" eaLnBrk="0" fontAlgn="base" hangingPunct="0">
              <a:lnSpc>
                <a:spcPct val="90000"/>
              </a:lnSpc>
              <a:spcBef>
                <a:spcPct val="30000"/>
              </a:spcBef>
              <a:spcAft>
                <a:spcPct val="30000"/>
              </a:spcAft>
              <a:buSzPct val="100000"/>
              <a:buChar char="•"/>
              <a:defRPr sz="2800">
                <a:solidFill>
                  <a:schemeClr val="tx1"/>
                </a:solidFill>
                <a:latin typeface="Arial" charset="0"/>
              </a:defRPr>
            </a:lvl6pPr>
            <a:lvl7pPr marL="2971800" indent="-228600" eaLnBrk="0" fontAlgn="base" hangingPunct="0">
              <a:lnSpc>
                <a:spcPct val="90000"/>
              </a:lnSpc>
              <a:spcBef>
                <a:spcPct val="30000"/>
              </a:spcBef>
              <a:spcAft>
                <a:spcPct val="30000"/>
              </a:spcAft>
              <a:buSzPct val="100000"/>
              <a:buChar char="•"/>
              <a:defRPr sz="2800">
                <a:solidFill>
                  <a:schemeClr val="tx1"/>
                </a:solidFill>
                <a:latin typeface="Arial" charset="0"/>
              </a:defRPr>
            </a:lvl7pPr>
            <a:lvl8pPr marL="3429000" indent="-228600" eaLnBrk="0" fontAlgn="base" hangingPunct="0">
              <a:lnSpc>
                <a:spcPct val="90000"/>
              </a:lnSpc>
              <a:spcBef>
                <a:spcPct val="30000"/>
              </a:spcBef>
              <a:spcAft>
                <a:spcPct val="30000"/>
              </a:spcAft>
              <a:buSzPct val="100000"/>
              <a:buChar char="•"/>
              <a:defRPr sz="2800">
                <a:solidFill>
                  <a:schemeClr val="tx1"/>
                </a:solidFill>
                <a:latin typeface="Arial" charset="0"/>
              </a:defRPr>
            </a:lvl8pPr>
            <a:lvl9pPr marL="3886200" indent="-228600" eaLnBrk="0" fontAlgn="base" hangingPunct="0">
              <a:lnSpc>
                <a:spcPct val="90000"/>
              </a:lnSpc>
              <a:spcBef>
                <a:spcPct val="30000"/>
              </a:spcBef>
              <a:spcAft>
                <a:spcPct val="30000"/>
              </a:spcAft>
              <a:buSzPct val="100000"/>
              <a:buChar char="•"/>
              <a:defRPr sz="2800">
                <a:solidFill>
                  <a:schemeClr val="tx1"/>
                </a:solidFill>
                <a:latin typeface="Arial" charset="0"/>
              </a:defRPr>
            </a:lvl9pPr>
          </a:lstStyle>
          <a:p>
            <a:pPr algn="ctr">
              <a:lnSpc>
                <a:spcPct val="100000"/>
              </a:lnSpc>
              <a:spcBef>
                <a:spcPct val="50000"/>
              </a:spcBef>
              <a:spcAft>
                <a:spcPct val="0"/>
              </a:spcAft>
              <a:buClrTx/>
              <a:buSzTx/>
              <a:buFontTx/>
              <a:buNone/>
              <a:defRPr/>
            </a:pPr>
            <a:r>
              <a:rPr lang="en-US" altLang="en-US" sz="1400" b="1" smtClean="0">
                <a:latin typeface="Tahoma" pitchFamily="34" charset="0"/>
              </a:rPr>
              <a:t>Piezoelectric crystal</a:t>
            </a:r>
          </a:p>
        </p:txBody>
      </p:sp>
      <p:sp>
        <p:nvSpPr>
          <p:cNvPr id="20" name="Line 20"/>
          <p:cNvSpPr>
            <a:spLocks noChangeShapeType="1"/>
          </p:cNvSpPr>
          <p:nvPr/>
        </p:nvSpPr>
        <p:spPr bwMode="auto">
          <a:xfrm flipV="1">
            <a:off x="6615113" y="2913063"/>
            <a:ext cx="933450" cy="400050"/>
          </a:xfrm>
          <a:prstGeom prst="line">
            <a:avLst/>
          </a:prstGeom>
          <a:noFill/>
          <a:ln w="12700">
            <a:solidFill>
              <a:srgbClr val="000000"/>
            </a:solidFill>
            <a:round/>
            <a:headEnd type="none" w="sm" len="sm"/>
            <a:tailEnd type="stealth" w="med" len="lg"/>
          </a:ln>
        </p:spPr>
        <p:txBody>
          <a:bodyP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54000"/>
            <a:ext cx="8686800" cy="2108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Rate-adaptive/rate-modulated pacing</a:t>
            </a:r>
          </a:p>
        </p:txBody>
      </p:sp>
      <p:sp>
        <p:nvSpPr>
          <p:cNvPr id="3" name="Rectangle 3"/>
          <p:cNvSpPr>
            <a:spLocks noChangeArrowheads="1"/>
          </p:cNvSpPr>
          <p:nvPr/>
        </p:nvSpPr>
        <p:spPr bwMode="auto">
          <a:xfrm>
            <a:off x="685800" y="1143000"/>
            <a:ext cx="8153400" cy="4893633"/>
          </a:xfrm>
          <a:prstGeom prst="rect">
            <a:avLst/>
          </a:prstGeom>
          <a:noFill/>
          <a:ln w="9525">
            <a:noFill/>
            <a:miter lim="800000"/>
            <a:headEnd/>
            <a:tailEnd/>
          </a:ln>
        </p:spPr>
        <p:txBody>
          <a:bodyPr wrap="square" lIns="91424" tIns="45713" rIns="91424" bIns="45713">
            <a:spAutoFit/>
          </a:bodyPr>
          <a:lstStyle/>
          <a:p>
            <a:pPr marL="512763" indent="-512763" eaLnBrk="1">
              <a:buFont typeface="Helvetica Light"/>
              <a:buAutoNum type="romanUcPeriod"/>
            </a:pPr>
            <a:r>
              <a:rPr lang="en-US" altLang="en-US" sz="2400" dirty="0"/>
              <a:t>normal heart rate response to increased physiological demand is linearly related to oxygen demand/consumption</a:t>
            </a:r>
          </a:p>
          <a:p>
            <a:pPr marL="512763" indent="-512763" eaLnBrk="1">
              <a:buFont typeface="Helvetica Light"/>
              <a:buAutoNum type="romanUcPeriod"/>
            </a:pPr>
            <a:r>
              <a:rPr lang="en-US" altLang="en-US" sz="2400" dirty="0"/>
              <a:t>greater proportion of rate-adaptive sensors belong to a </a:t>
            </a:r>
            <a:r>
              <a:rPr lang="en-US" altLang="en-US" sz="2400" b="1" dirty="0"/>
              <a:t>secondary class of sensors </a:t>
            </a:r>
            <a:r>
              <a:rPr lang="en-US" altLang="en-US" sz="2400" dirty="0"/>
              <a:t>that detect physiological changes as a consequence of exercise such as: </a:t>
            </a:r>
          </a:p>
          <a:p>
            <a:pPr marL="855663" lvl="1" indent="-512763" eaLnBrk="1">
              <a:buFont typeface="Helvetica Light"/>
              <a:buAutoNum type="romanUcPeriod"/>
            </a:pPr>
            <a:r>
              <a:rPr lang="en-US" altLang="en-US" sz="2400" dirty="0"/>
              <a:t>such as QT interval shortening</a:t>
            </a:r>
          </a:p>
          <a:p>
            <a:pPr marL="855663" lvl="1" indent="-512763" eaLnBrk="1">
              <a:buFont typeface="Helvetica Light"/>
              <a:buAutoNum type="romanUcPeriod"/>
            </a:pPr>
            <a:r>
              <a:rPr lang="en-US" altLang="en-US" sz="2400" dirty="0"/>
              <a:t>increase in respiratory or minute-ventilation rate</a:t>
            </a:r>
          </a:p>
          <a:p>
            <a:pPr marL="855663" lvl="1" indent="-512763" eaLnBrk="1">
              <a:buFont typeface="Helvetica Light"/>
              <a:buAutoNum type="romanUcPeriod"/>
            </a:pPr>
            <a:r>
              <a:rPr lang="en-US" altLang="en-US" sz="2400" dirty="0"/>
              <a:t>increased mean </a:t>
            </a:r>
            <a:r>
              <a:rPr lang="en-US" altLang="en-US" sz="2400" dirty="0" err="1"/>
              <a:t>atrial</a:t>
            </a:r>
            <a:r>
              <a:rPr lang="en-US" altLang="en-US" sz="2400" dirty="0"/>
              <a:t> rate</a:t>
            </a:r>
          </a:p>
          <a:p>
            <a:pPr marL="855663" lvl="1" indent="-512763" eaLnBrk="1">
              <a:buFont typeface="Helvetica Light"/>
              <a:buAutoNum type="romanUcPeriod"/>
            </a:pPr>
            <a:r>
              <a:rPr lang="en-US" altLang="en-US" sz="2400" dirty="0"/>
              <a:t>rise in central venous temperature</a:t>
            </a:r>
          </a:p>
          <a:p>
            <a:pPr marL="855663" lvl="1" indent="-512763" eaLnBrk="1">
              <a:buFont typeface="Helvetica Light"/>
              <a:buAutoNum type="romanUcPeriod"/>
            </a:pPr>
            <a:r>
              <a:rPr lang="en-US" altLang="en-US" sz="2400" dirty="0"/>
              <a:t>decrease in venous blood pH</a:t>
            </a:r>
          </a:p>
          <a:p>
            <a:pPr marL="855663" lvl="1" indent="-512763" eaLnBrk="1">
              <a:buFont typeface="Helvetica Light"/>
              <a:buAutoNum type="romanUcPeriod"/>
            </a:pPr>
            <a:r>
              <a:rPr lang="en-US" altLang="en-US" sz="2400" dirty="0"/>
              <a:t>increase in right ventricular stroke volume</a:t>
            </a:r>
          </a:p>
          <a:p>
            <a:pPr marL="855663" lvl="1" indent="-512763" eaLnBrk="1">
              <a:buFont typeface="Helvetica Light"/>
              <a:buAutoNum type="romanUcPeriod"/>
            </a:pPr>
            <a:r>
              <a:rPr lang="en-US" altLang="en-US" sz="2400" dirty="0"/>
              <a:t>increase in ventricular </a:t>
            </a:r>
            <a:r>
              <a:rPr lang="en-US" altLang="en-US" sz="2400" dirty="0" err="1"/>
              <a:t>inotropy</a:t>
            </a:r>
            <a:r>
              <a:rPr lang="en-US" altLang="en-US" sz="2400" dirty="0"/>
              <a:t> (e.g. peak </a:t>
            </a:r>
            <a:r>
              <a:rPr lang="en-US" altLang="en-US" sz="2400" dirty="0" err="1"/>
              <a:t>endocardial</a:t>
            </a:r>
            <a:r>
              <a:rPr lang="en-US" altLang="en-US" sz="2400" dirty="0"/>
              <a:t> acceleration and ventricular </a:t>
            </a:r>
            <a:r>
              <a:rPr lang="en-US" altLang="en-US" sz="2400" dirty="0" err="1"/>
              <a:t>impedence</a:t>
            </a:r>
            <a:r>
              <a:rPr lang="en-US" altLang="en-US" sz="2400" dirty="0"/>
              <a:t> variation).</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684213" y="44450"/>
            <a:ext cx="9144000" cy="990600"/>
          </a:xfrm>
          <a:prstGeom prst="rect">
            <a:avLst/>
          </a:prstGeom>
          <a:no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0" i="0" u="none" strike="noStrike" kern="1200" cap="none" spc="0" normalizeH="0" baseline="0" noProof="0" smtClean="0">
                <a:ln>
                  <a:noFill/>
                </a:ln>
                <a:solidFill>
                  <a:schemeClr val="bg1"/>
                </a:solidFill>
                <a:effectLst/>
                <a:uLnTx/>
                <a:uFillTx/>
                <a:latin typeface="+mj-lt"/>
                <a:ea typeface="+mj-ea"/>
                <a:cs typeface="+mj-cs"/>
              </a:rPr>
              <a:t>Rate Responsive Pacemakers      </a:t>
            </a:r>
          </a:p>
        </p:txBody>
      </p:sp>
      <p:sp>
        <p:nvSpPr>
          <p:cNvPr id="3" name="Rectangle 3"/>
          <p:cNvSpPr>
            <a:spLocks noChangeArrowheads="1"/>
          </p:cNvSpPr>
          <p:nvPr/>
        </p:nvSpPr>
        <p:spPr bwMode="auto">
          <a:xfrm>
            <a:off x="317500" y="6248400"/>
            <a:ext cx="2133600" cy="457200"/>
          </a:xfrm>
          <a:prstGeom prst="rect">
            <a:avLst/>
          </a:prstGeom>
          <a:noFill/>
          <a:ln w="12700">
            <a:noFill/>
            <a:miter lim="800000"/>
            <a:headEnd/>
            <a:tailEnd/>
          </a:ln>
        </p:spPr>
        <p:txBody>
          <a:bodyPr wrap="none" anchor="ctr"/>
          <a:lstStyle/>
          <a:p>
            <a:endParaRPr lang="en-US" altLang="en-US">
              <a:solidFill>
                <a:schemeClr val="bg1"/>
              </a:solidFill>
            </a:endParaRPr>
          </a:p>
        </p:txBody>
      </p:sp>
      <p:sp>
        <p:nvSpPr>
          <p:cNvPr id="4" name="Rectangle 4"/>
          <p:cNvSpPr>
            <a:spLocks noChangeArrowheads="1"/>
          </p:cNvSpPr>
          <p:nvPr/>
        </p:nvSpPr>
        <p:spPr bwMode="auto">
          <a:xfrm>
            <a:off x="3060700" y="6248400"/>
            <a:ext cx="3200400" cy="457200"/>
          </a:xfrm>
          <a:prstGeom prst="rect">
            <a:avLst/>
          </a:prstGeom>
          <a:noFill/>
          <a:ln w="12700">
            <a:noFill/>
            <a:miter lim="800000"/>
            <a:headEnd/>
            <a:tailEnd/>
          </a:ln>
        </p:spPr>
        <p:txBody>
          <a:bodyPr wrap="none" anchor="ctr"/>
          <a:lstStyle/>
          <a:p>
            <a:endParaRPr lang="en-US" altLang="en-US">
              <a:solidFill>
                <a:schemeClr val="bg1"/>
              </a:solidFill>
            </a:endParaRPr>
          </a:p>
        </p:txBody>
      </p:sp>
      <p:sp>
        <p:nvSpPr>
          <p:cNvPr id="5" name="Rectangle 5"/>
          <p:cNvSpPr>
            <a:spLocks noChangeArrowheads="1"/>
          </p:cNvSpPr>
          <p:nvPr/>
        </p:nvSpPr>
        <p:spPr bwMode="auto">
          <a:xfrm>
            <a:off x="317500" y="6248400"/>
            <a:ext cx="2133600" cy="457200"/>
          </a:xfrm>
          <a:prstGeom prst="rect">
            <a:avLst/>
          </a:prstGeom>
          <a:noFill/>
          <a:ln w="12700">
            <a:noFill/>
            <a:miter lim="800000"/>
            <a:headEnd/>
            <a:tailEnd/>
          </a:ln>
        </p:spPr>
        <p:txBody>
          <a:bodyPr wrap="none" anchor="ctr"/>
          <a:lstStyle/>
          <a:p>
            <a:endParaRPr lang="en-US" altLang="en-US">
              <a:solidFill>
                <a:schemeClr val="bg1"/>
              </a:solidFill>
            </a:endParaRPr>
          </a:p>
        </p:txBody>
      </p:sp>
      <p:sp>
        <p:nvSpPr>
          <p:cNvPr id="6" name="Rectangle 6"/>
          <p:cNvSpPr>
            <a:spLocks noChangeArrowheads="1"/>
          </p:cNvSpPr>
          <p:nvPr/>
        </p:nvSpPr>
        <p:spPr bwMode="auto">
          <a:xfrm>
            <a:off x="3060700" y="6248400"/>
            <a:ext cx="3200400" cy="457200"/>
          </a:xfrm>
          <a:prstGeom prst="rect">
            <a:avLst/>
          </a:prstGeom>
          <a:noFill/>
          <a:ln w="12700">
            <a:noFill/>
            <a:miter lim="800000"/>
            <a:headEnd/>
            <a:tailEnd/>
          </a:ln>
        </p:spPr>
        <p:txBody>
          <a:bodyPr wrap="none" anchor="ctr"/>
          <a:lstStyle/>
          <a:p>
            <a:endParaRPr lang="en-US" altLang="en-US">
              <a:solidFill>
                <a:schemeClr val="bg1"/>
              </a:solidFill>
            </a:endParaRPr>
          </a:p>
        </p:txBody>
      </p:sp>
      <p:pic>
        <p:nvPicPr>
          <p:cNvPr id="7" name="Picture 7"/>
          <p:cNvPicPr>
            <a:picLocks noChangeArrowheads="1"/>
          </p:cNvPicPr>
          <p:nvPr/>
        </p:nvPicPr>
        <p:blipFill>
          <a:blip r:embed="rId2"/>
          <a:srcRect/>
          <a:stretch>
            <a:fillRect/>
          </a:stretch>
        </p:blipFill>
        <p:spPr bwMode="auto">
          <a:xfrm>
            <a:off x="1103313" y="2165350"/>
            <a:ext cx="7673975" cy="3373438"/>
          </a:xfrm>
          <a:prstGeom prst="rect">
            <a:avLst/>
          </a:prstGeom>
          <a:noFill/>
          <a:ln w="12700">
            <a:noFill/>
            <a:miter lim="800000"/>
            <a:headEnd/>
            <a:tailEnd/>
          </a:ln>
        </p:spPr>
      </p:pic>
      <p:sp>
        <p:nvSpPr>
          <p:cNvPr id="8" name="Rectangle 8"/>
          <p:cNvSpPr>
            <a:spLocks noChangeArrowheads="1"/>
          </p:cNvSpPr>
          <p:nvPr/>
        </p:nvSpPr>
        <p:spPr bwMode="auto">
          <a:xfrm>
            <a:off x="4257675" y="5656263"/>
            <a:ext cx="1512888" cy="333375"/>
          </a:xfrm>
          <a:prstGeom prst="rect">
            <a:avLst/>
          </a:prstGeom>
          <a:noFill/>
          <a:ln w="12700">
            <a:noFill/>
            <a:miter lim="800000"/>
            <a:headEnd/>
            <a:tailEnd/>
          </a:ln>
        </p:spPr>
        <p:txBody>
          <a:bodyPr lIns="90488" tIns="44450" rIns="90488" bIns="44450">
            <a:spAutoFit/>
          </a:bodyPr>
          <a:lstStyle/>
          <a:p>
            <a:pPr algn="ctr"/>
            <a:r>
              <a:rPr lang="en-US" altLang="en-US" sz="1600">
                <a:solidFill>
                  <a:schemeClr val="bg1"/>
                </a:solidFill>
              </a:rPr>
              <a:t>Daily Activities</a:t>
            </a:r>
          </a:p>
        </p:txBody>
      </p:sp>
      <p:sp>
        <p:nvSpPr>
          <p:cNvPr id="9" name="Rectangle 9"/>
          <p:cNvSpPr>
            <a:spLocks noChangeArrowheads="1"/>
          </p:cNvSpPr>
          <p:nvPr/>
        </p:nvSpPr>
        <p:spPr bwMode="auto">
          <a:xfrm>
            <a:off x="2130425" y="1920875"/>
            <a:ext cx="3100388" cy="333375"/>
          </a:xfrm>
          <a:prstGeom prst="rect">
            <a:avLst/>
          </a:prstGeom>
          <a:noFill/>
          <a:ln w="12700">
            <a:noFill/>
            <a:miter lim="800000"/>
            <a:headEnd/>
            <a:tailEnd/>
          </a:ln>
        </p:spPr>
        <p:txBody>
          <a:bodyPr lIns="90488" tIns="44450" rIns="90488" bIns="44450">
            <a:spAutoFit/>
          </a:bodyPr>
          <a:lstStyle/>
          <a:p>
            <a:r>
              <a:rPr lang="en-US" altLang="en-US" sz="1600">
                <a:solidFill>
                  <a:schemeClr val="bg1"/>
                </a:solidFill>
              </a:rPr>
              <a:t>Rate-Responsive Pacing</a:t>
            </a:r>
          </a:p>
        </p:txBody>
      </p:sp>
      <p:sp>
        <p:nvSpPr>
          <p:cNvPr id="10" name="Rectangle 10"/>
          <p:cNvSpPr>
            <a:spLocks noChangeArrowheads="1"/>
          </p:cNvSpPr>
          <p:nvPr/>
        </p:nvSpPr>
        <p:spPr bwMode="auto">
          <a:xfrm>
            <a:off x="2130425" y="2263775"/>
            <a:ext cx="2605088" cy="333375"/>
          </a:xfrm>
          <a:prstGeom prst="rect">
            <a:avLst/>
          </a:prstGeom>
          <a:noFill/>
          <a:ln w="12700">
            <a:noFill/>
            <a:miter lim="800000"/>
            <a:headEnd/>
            <a:tailEnd/>
          </a:ln>
        </p:spPr>
        <p:txBody>
          <a:bodyPr lIns="90488" tIns="44450" rIns="90488" bIns="44450">
            <a:spAutoFit/>
          </a:bodyPr>
          <a:lstStyle/>
          <a:p>
            <a:r>
              <a:rPr lang="en-US" altLang="en-US" sz="1600" dirty="0">
                <a:solidFill>
                  <a:schemeClr val="bg1"/>
                </a:solidFill>
              </a:rPr>
              <a:t>Fixed-Rate Pacing</a:t>
            </a:r>
          </a:p>
        </p:txBody>
      </p:sp>
      <p:sp>
        <p:nvSpPr>
          <p:cNvPr id="11" name="Rectangle 11"/>
          <p:cNvSpPr>
            <a:spLocks noChangeArrowheads="1"/>
          </p:cNvSpPr>
          <p:nvPr/>
        </p:nvSpPr>
        <p:spPr bwMode="auto">
          <a:xfrm>
            <a:off x="2130425" y="2606675"/>
            <a:ext cx="2262188" cy="333375"/>
          </a:xfrm>
          <a:prstGeom prst="rect">
            <a:avLst/>
          </a:prstGeom>
          <a:noFill/>
          <a:ln w="12700">
            <a:noFill/>
            <a:miter lim="800000"/>
            <a:headEnd/>
            <a:tailEnd/>
          </a:ln>
        </p:spPr>
        <p:txBody>
          <a:bodyPr lIns="90488" tIns="44450" rIns="90488" bIns="44450">
            <a:spAutoFit/>
          </a:bodyPr>
          <a:lstStyle/>
          <a:p>
            <a:r>
              <a:rPr lang="en-US" altLang="en-US" sz="1600">
                <a:solidFill>
                  <a:schemeClr val="bg1"/>
                </a:solidFill>
              </a:rPr>
              <a:t>Normal Heart Rate</a:t>
            </a:r>
          </a:p>
        </p:txBody>
      </p:sp>
      <p:sp>
        <p:nvSpPr>
          <p:cNvPr id="12" name="Rectangle 12"/>
          <p:cNvSpPr>
            <a:spLocks noChangeArrowheads="1"/>
          </p:cNvSpPr>
          <p:nvPr/>
        </p:nvSpPr>
        <p:spPr bwMode="auto">
          <a:xfrm>
            <a:off x="581025" y="3228975"/>
            <a:ext cx="520700" cy="333375"/>
          </a:xfrm>
          <a:prstGeom prst="rect">
            <a:avLst/>
          </a:prstGeom>
          <a:noFill/>
          <a:ln w="12700">
            <a:noFill/>
            <a:miter lim="800000"/>
            <a:headEnd/>
            <a:tailEnd/>
          </a:ln>
        </p:spPr>
        <p:txBody>
          <a:bodyPr lIns="90488" tIns="44450" rIns="90488" bIns="44450">
            <a:spAutoFit/>
          </a:bodyPr>
          <a:lstStyle/>
          <a:p>
            <a:pPr algn="r"/>
            <a:r>
              <a:rPr lang="en-US" altLang="en-US" sz="1600">
                <a:solidFill>
                  <a:schemeClr val="bg1"/>
                </a:solidFill>
              </a:rPr>
              <a:t>150</a:t>
            </a:r>
          </a:p>
        </p:txBody>
      </p:sp>
      <p:sp>
        <p:nvSpPr>
          <p:cNvPr id="13" name="Rectangle 13"/>
          <p:cNvSpPr>
            <a:spLocks noChangeArrowheads="1"/>
          </p:cNvSpPr>
          <p:nvPr/>
        </p:nvSpPr>
        <p:spPr bwMode="auto">
          <a:xfrm>
            <a:off x="581025" y="4095750"/>
            <a:ext cx="520700" cy="333375"/>
          </a:xfrm>
          <a:prstGeom prst="rect">
            <a:avLst/>
          </a:prstGeom>
          <a:noFill/>
          <a:ln w="12700">
            <a:noFill/>
            <a:miter lim="800000"/>
            <a:headEnd/>
            <a:tailEnd/>
          </a:ln>
        </p:spPr>
        <p:txBody>
          <a:bodyPr lIns="90488" tIns="44450" rIns="90488" bIns="44450">
            <a:spAutoFit/>
          </a:bodyPr>
          <a:lstStyle/>
          <a:p>
            <a:pPr algn="r"/>
            <a:r>
              <a:rPr lang="en-US" altLang="en-US" sz="1600">
                <a:solidFill>
                  <a:schemeClr val="bg1"/>
                </a:solidFill>
              </a:rPr>
              <a:t>100</a:t>
            </a:r>
          </a:p>
        </p:txBody>
      </p:sp>
      <p:sp>
        <p:nvSpPr>
          <p:cNvPr id="14" name="Rectangle 14"/>
          <p:cNvSpPr>
            <a:spLocks noChangeArrowheads="1"/>
          </p:cNvSpPr>
          <p:nvPr/>
        </p:nvSpPr>
        <p:spPr bwMode="auto">
          <a:xfrm>
            <a:off x="581025" y="4981575"/>
            <a:ext cx="520700" cy="333375"/>
          </a:xfrm>
          <a:prstGeom prst="rect">
            <a:avLst/>
          </a:prstGeom>
          <a:noFill/>
          <a:ln w="12700">
            <a:noFill/>
            <a:miter lim="800000"/>
            <a:headEnd/>
            <a:tailEnd/>
          </a:ln>
        </p:spPr>
        <p:txBody>
          <a:bodyPr lIns="90488" tIns="44450" rIns="90488" bIns="44450">
            <a:spAutoFit/>
          </a:bodyPr>
          <a:lstStyle/>
          <a:p>
            <a:pPr algn="r"/>
            <a:r>
              <a:rPr lang="en-US" altLang="en-US" sz="1600">
                <a:solidFill>
                  <a:schemeClr val="bg1"/>
                </a:solidFill>
              </a:rPr>
              <a:t>50</a:t>
            </a:r>
          </a:p>
        </p:txBody>
      </p:sp>
      <p:sp>
        <p:nvSpPr>
          <p:cNvPr id="15" name="Rectangle 15"/>
          <p:cNvSpPr>
            <a:spLocks noChangeArrowheads="1"/>
          </p:cNvSpPr>
          <p:nvPr/>
        </p:nvSpPr>
        <p:spPr bwMode="auto">
          <a:xfrm>
            <a:off x="581025" y="5372100"/>
            <a:ext cx="520700" cy="333375"/>
          </a:xfrm>
          <a:prstGeom prst="rect">
            <a:avLst/>
          </a:prstGeom>
          <a:noFill/>
          <a:ln w="12700">
            <a:noFill/>
            <a:miter lim="800000"/>
            <a:headEnd/>
            <a:tailEnd/>
          </a:ln>
        </p:spPr>
        <p:txBody>
          <a:bodyPr lIns="90488" tIns="44450" rIns="90488" bIns="44450">
            <a:spAutoFit/>
          </a:bodyPr>
          <a:lstStyle/>
          <a:p>
            <a:pPr algn="r"/>
            <a:r>
              <a:rPr lang="en-US" altLang="en-US" sz="1600">
                <a:solidFill>
                  <a:schemeClr val="bg1"/>
                </a:solidFill>
              </a:rPr>
              <a:t>0</a:t>
            </a:r>
          </a:p>
        </p:txBody>
      </p:sp>
      <p:sp>
        <p:nvSpPr>
          <p:cNvPr id="16" name="Rectangle 16"/>
          <p:cNvSpPr>
            <a:spLocks noChangeArrowheads="1"/>
          </p:cNvSpPr>
          <p:nvPr/>
        </p:nvSpPr>
        <p:spPr bwMode="auto">
          <a:xfrm>
            <a:off x="1187450" y="4443413"/>
            <a:ext cx="1331913" cy="276999"/>
          </a:xfrm>
          <a:prstGeom prst="rect">
            <a:avLst/>
          </a:prstGeom>
          <a:noFill/>
          <a:ln w="12700">
            <a:noFill/>
            <a:miter lim="800000"/>
            <a:headEnd/>
            <a:tailEnd/>
          </a:ln>
        </p:spPr>
        <p:txBody>
          <a:bodyPr lIns="0" tIns="0" rIns="0" bIns="0" anchor="ctr" anchorCtr="1">
            <a:spAutoFit/>
          </a:bodyPr>
          <a:lstStyle/>
          <a:p>
            <a:pPr algn="ctr"/>
            <a:r>
              <a:rPr lang="en-US" altLang="en-US">
                <a:solidFill>
                  <a:schemeClr val="bg1"/>
                </a:solidFill>
              </a:rPr>
              <a:t>Sleeping</a:t>
            </a:r>
          </a:p>
        </p:txBody>
      </p:sp>
      <p:sp>
        <p:nvSpPr>
          <p:cNvPr id="17" name="Rectangle 17"/>
          <p:cNvSpPr>
            <a:spLocks noChangeArrowheads="1"/>
          </p:cNvSpPr>
          <p:nvPr/>
        </p:nvSpPr>
        <p:spPr bwMode="auto">
          <a:xfrm>
            <a:off x="1939925" y="4262438"/>
            <a:ext cx="1331913" cy="276999"/>
          </a:xfrm>
          <a:prstGeom prst="rect">
            <a:avLst/>
          </a:prstGeom>
          <a:noFill/>
          <a:ln w="12700">
            <a:noFill/>
            <a:miter lim="800000"/>
            <a:headEnd/>
            <a:tailEnd/>
          </a:ln>
        </p:spPr>
        <p:txBody>
          <a:bodyPr lIns="0" tIns="0" rIns="0" bIns="0" anchor="ctr" anchorCtr="1">
            <a:spAutoFit/>
          </a:bodyPr>
          <a:lstStyle/>
          <a:p>
            <a:pPr algn="ctr"/>
            <a:r>
              <a:rPr lang="en-US" altLang="en-US">
                <a:solidFill>
                  <a:schemeClr val="bg1"/>
                </a:solidFill>
              </a:rPr>
              <a:t>Wake-up</a:t>
            </a:r>
          </a:p>
        </p:txBody>
      </p:sp>
      <p:sp>
        <p:nvSpPr>
          <p:cNvPr id="18" name="Rectangle 18"/>
          <p:cNvSpPr>
            <a:spLocks noChangeArrowheads="1"/>
          </p:cNvSpPr>
          <p:nvPr/>
        </p:nvSpPr>
        <p:spPr bwMode="auto">
          <a:xfrm>
            <a:off x="2551113" y="4443413"/>
            <a:ext cx="1331912" cy="276999"/>
          </a:xfrm>
          <a:prstGeom prst="rect">
            <a:avLst/>
          </a:prstGeom>
          <a:noFill/>
          <a:ln w="12700">
            <a:noFill/>
            <a:miter lim="800000"/>
            <a:headEnd/>
            <a:tailEnd/>
          </a:ln>
        </p:spPr>
        <p:txBody>
          <a:bodyPr lIns="0" tIns="0" rIns="0" bIns="0" anchor="ctr" anchorCtr="1">
            <a:spAutoFit/>
          </a:bodyPr>
          <a:lstStyle/>
          <a:p>
            <a:pPr algn="ctr"/>
            <a:r>
              <a:rPr lang="en-US" altLang="en-US">
                <a:solidFill>
                  <a:schemeClr val="bg1"/>
                </a:solidFill>
              </a:rPr>
              <a:t>Sitting</a:t>
            </a:r>
          </a:p>
        </p:txBody>
      </p:sp>
      <p:sp>
        <p:nvSpPr>
          <p:cNvPr id="19" name="Rectangle 19"/>
          <p:cNvSpPr>
            <a:spLocks noChangeArrowheads="1"/>
          </p:cNvSpPr>
          <p:nvPr/>
        </p:nvSpPr>
        <p:spPr bwMode="auto">
          <a:xfrm>
            <a:off x="3683000" y="3871913"/>
            <a:ext cx="1331913" cy="276999"/>
          </a:xfrm>
          <a:prstGeom prst="rect">
            <a:avLst/>
          </a:prstGeom>
          <a:noFill/>
          <a:ln w="12700">
            <a:noFill/>
            <a:miter lim="800000"/>
            <a:headEnd/>
            <a:tailEnd/>
          </a:ln>
        </p:spPr>
        <p:txBody>
          <a:bodyPr lIns="0" tIns="0" rIns="0" bIns="0" anchor="ctr" anchorCtr="1">
            <a:spAutoFit/>
          </a:bodyPr>
          <a:lstStyle/>
          <a:p>
            <a:pPr algn="ctr"/>
            <a:r>
              <a:rPr lang="en-US" altLang="en-US">
                <a:solidFill>
                  <a:schemeClr val="bg1"/>
                </a:solidFill>
              </a:rPr>
              <a:t>Walking</a:t>
            </a:r>
          </a:p>
        </p:txBody>
      </p:sp>
      <p:sp>
        <p:nvSpPr>
          <p:cNvPr id="20" name="Rectangle 20"/>
          <p:cNvSpPr>
            <a:spLocks noChangeArrowheads="1"/>
          </p:cNvSpPr>
          <p:nvPr/>
        </p:nvSpPr>
        <p:spPr bwMode="auto">
          <a:xfrm>
            <a:off x="5253038" y="2797175"/>
            <a:ext cx="1331912" cy="276999"/>
          </a:xfrm>
          <a:prstGeom prst="rect">
            <a:avLst/>
          </a:prstGeom>
          <a:noFill/>
          <a:ln w="12700">
            <a:noFill/>
            <a:miter lim="800000"/>
            <a:headEnd/>
            <a:tailEnd/>
          </a:ln>
        </p:spPr>
        <p:txBody>
          <a:bodyPr lIns="0" tIns="0" rIns="0" bIns="0" anchor="ctr" anchorCtr="1">
            <a:spAutoFit/>
          </a:bodyPr>
          <a:lstStyle/>
          <a:p>
            <a:pPr algn="ctr"/>
            <a:r>
              <a:rPr lang="en-US" altLang="en-US">
                <a:solidFill>
                  <a:schemeClr val="bg1"/>
                </a:solidFill>
              </a:rPr>
              <a:t>Running</a:t>
            </a:r>
          </a:p>
        </p:txBody>
      </p:sp>
      <p:sp>
        <p:nvSpPr>
          <p:cNvPr id="21" name="Rectangle 21"/>
          <p:cNvSpPr>
            <a:spLocks noChangeArrowheads="1"/>
          </p:cNvSpPr>
          <p:nvPr/>
        </p:nvSpPr>
        <p:spPr bwMode="auto">
          <a:xfrm>
            <a:off x="7624763" y="4433888"/>
            <a:ext cx="1331912" cy="276999"/>
          </a:xfrm>
          <a:prstGeom prst="rect">
            <a:avLst/>
          </a:prstGeom>
          <a:noFill/>
          <a:ln w="12700">
            <a:noFill/>
            <a:miter lim="800000"/>
            <a:headEnd/>
            <a:tailEnd/>
          </a:ln>
        </p:spPr>
        <p:txBody>
          <a:bodyPr lIns="0" tIns="0" rIns="0" bIns="0" anchor="ctr" anchorCtr="1">
            <a:spAutoFit/>
          </a:bodyPr>
          <a:lstStyle/>
          <a:p>
            <a:pPr algn="ctr"/>
            <a:r>
              <a:rPr lang="en-US" altLang="en-US">
                <a:solidFill>
                  <a:schemeClr val="bg1"/>
                </a:solidFill>
              </a:rPr>
              <a:t>Resting</a:t>
            </a:r>
          </a:p>
        </p:txBody>
      </p:sp>
      <p:sp>
        <p:nvSpPr>
          <p:cNvPr id="22" name="Line 22"/>
          <p:cNvSpPr>
            <a:spLocks noChangeShapeType="1"/>
          </p:cNvSpPr>
          <p:nvPr/>
        </p:nvSpPr>
        <p:spPr bwMode="auto">
          <a:xfrm flipH="1">
            <a:off x="1603375" y="2055813"/>
            <a:ext cx="466725" cy="0"/>
          </a:xfrm>
          <a:prstGeom prst="line">
            <a:avLst/>
          </a:prstGeom>
          <a:noFill/>
          <a:ln w="25400">
            <a:solidFill>
              <a:srgbClr val="FFFF00"/>
            </a:solidFill>
            <a:round/>
            <a:headEnd/>
            <a:tailEnd/>
          </a:ln>
        </p:spPr>
        <p:txBody>
          <a:bodyPr/>
          <a:lstStyle/>
          <a:p>
            <a:endParaRPr lang="en-US">
              <a:solidFill>
                <a:schemeClr val="bg1"/>
              </a:solidFill>
            </a:endParaRPr>
          </a:p>
        </p:txBody>
      </p:sp>
      <p:sp>
        <p:nvSpPr>
          <p:cNvPr id="23" name="Line 23"/>
          <p:cNvSpPr>
            <a:spLocks noChangeShapeType="1"/>
          </p:cNvSpPr>
          <p:nvPr/>
        </p:nvSpPr>
        <p:spPr bwMode="auto">
          <a:xfrm flipH="1">
            <a:off x="1603375" y="2408238"/>
            <a:ext cx="466725" cy="0"/>
          </a:xfrm>
          <a:prstGeom prst="line">
            <a:avLst/>
          </a:prstGeom>
          <a:noFill/>
          <a:ln w="25400">
            <a:solidFill>
              <a:srgbClr val="00C9FF"/>
            </a:solidFill>
            <a:round/>
            <a:headEnd/>
            <a:tailEnd/>
          </a:ln>
        </p:spPr>
        <p:txBody>
          <a:bodyPr/>
          <a:lstStyle/>
          <a:p>
            <a:endParaRPr lang="en-US">
              <a:solidFill>
                <a:schemeClr val="bg1"/>
              </a:solidFill>
            </a:endParaRPr>
          </a:p>
        </p:txBody>
      </p:sp>
      <p:sp>
        <p:nvSpPr>
          <p:cNvPr id="24" name="Line 24"/>
          <p:cNvSpPr>
            <a:spLocks noChangeShapeType="1"/>
          </p:cNvSpPr>
          <p:nvPr/>
        </p:nvSpPr>
        <p:spPr bwMode="auto">
          <a:xfrm flipH="1">
            <a:off x="1603375" y="2751138"/>
            <a:ext cx="466725" cy="0"/>
          </a:xfrm>
          <a:prstGeom prst="line">
            <a:avLst/>
          </a:prstGeom>
          <a:noFill/>
          <a:ln w="25400">
            <a:solidFill>
              <a:srgbClr val="FF45CC"/>
            </a:solidFill>
            <a:round/>
            <a:headEnd/>
            <a:tailEnd/>
          </a:ln>
        </p:spPr>
        <p:txBody>
          <a:bodyPr/>
          <a:lstStyle/>
          <a:p>
            <a:endParaRPr lang="en-US">
              <a:solidFill>
                <a:schemeClr val="bg1"/>
              </a:solidFill>
            </a:endParaRPr>
          </a:p>
        </p:txBody>
      </p:sp>
      <p:sp>
        <p:nvSpPr>
          <p:cNvPr id="25" name="Rectangle 25"/>
          <p:cNvSpPr>
            <a:spLocks noChangeArrowheads="1"/>
          </p:cNvSpPr>
          <p:nvPr/>
        </p:nvSpPr>
        <p:spPr bwMode="auto">
          <a:xfrm rot="16200000">
            <a:off x="-580231" y="4160044"/>
            <a:ext cx="1887537" cy="333375"/>
          </a:xfrm>
          <a:prstGeom prst="rect">
            <a:avLst/>
          </a:prstGeom>
          <a:noFill/>
          <a:ln w="12700">
            <a:noFill/>
            <a:miter lim="800000"/>
            <a:headEnd/>
            <a:tailEnd/>
          </a:ln>
        </p:spPr>
        <p:txBody>
          <a:bodyPr lIns="90488" tIns="44450" rIns="90488" bIns="44450">
            <a:spAutoFit/>
          </a:bodyPr>
          <a:lstStyle/>
          <a:p>
            <a:pPr algn="ctr"/>
            <a:r>
              <a:rPr lang="en-US" altLang="en-US" sz="1600">
                <a:solidFill>
                  <a:schemeClr val="bg1"/>
                </a:solidFill>
              </a:rPr>
              <a:t>Heart Rate (bpm)</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77863" y="365125"/>
            <a:ext cx="8502650" cy="615950"/>
          </a:xfrm>
        </p:spPr>
        <p:txBody>
          <a:bodyPr>
            <a:normAutofit fontScale="90000"/>
          </a:bodyPr>
          <a:lstStyle/>
          <a:p>
            <a:r>
              <a:rPr lang="en-US" altLang="en-US" smtClean="0"/>
              <a:t>Stimulation Threshold</a:t>
            </a:r>
          </a:p>
        </p:txBody>
      </p:sp>
      <p:sp>
        <p:nvSpPr>
          <p:cNvPr id="22531" name="Rectangle 3"/>
          <p:cNvSpPr>
            <a:spLocks noGrp="1" noChangeArrowheads="1"/>
          </p:cNvSpPr>
          <p:nvPr>
            <p:ph type="body" idx="1"/>
          </p:nvPr>
        </p:nvSpPr>
        <p:spPr>
          <a:xfrm>
            <a:off x="671513" y="1196975"/>
            <a:ext cx="8472487" cy="4057650"/>
          </a:xfrm>
        </p:spPr>
        <p:txBody>
          <a:bodyPr/>
          <a:lstStyle/>
          <a:p>
            <a:pPr marL="0" indent="0">
              <a:buFontTx/>
              <a:buNone/>
              <a:defRPr/>
            </a:pPr>
            <a:endParaRPr lang="en-US" altLang="en-US" dirty="0" smtClean="0"/>
          </a:p>
          <a:p>
            <a:pPr>
              <a:defRPr/>
            </a:pPr>
            <a:r>
              <a:rPr lang="en-US" altLang="en-US" dirty="0" smtClean="0"/>
              <a:t>Pacing Voltage Threshold </a:t>
            </a:r>
          </a:p>
          <a:p>
            <a:pPr lvl="1">
              <a:defRPr/>
            </a:pPr>
            <a:r>
              <a:rPr lang="en-US" altLang="en-US" dirty="0" smtClean="0"/>
              <a:t>The minimum pacing voltage </a:t>
            </a:r>
          </a:p>
          <a:p>
            <a:pPr lvl="1">
              <a:defRPr/>
            </a:pPr>
            <a:r>
              <a:rPr lang="en-US" altLang="en-US" u="sng" dirty="0" smtClean="0"/>
              <a:t>at any given pulse width</a:t>
            </a:r>
            <a:r>
              <a:rPr lang="en-US" altLang="en-US" dirty="0" smtClean="0"/>
              <a:t> </a:t>
            </a:r>
          </a:p>
          <a:p>
            <a:pPr lvl="1">
              <a:defRPr/>
            </a:pPr>
            <a:r>
              <a:rPr lang="en-US" altLang="en-US" dirty="0" smtClean="0"/>
              <a:t>required to consistently stimulate the heart </a:t>
            </a:r>
          </a:p>
          <a:p>
            <a:pPr lvl="1">
              <a:defRPr/>
            </a:pPr>
            <a:r>
              <a:rPr lang="en-US" altLang="en-US" dirty="0" smtClean="0"/>
              <a:t>outside the myocardial refractory period causing it to contract</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3891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38916" name="Rectangle 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38917" name="Rectangle 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38918" name="Rectangle 6"/>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38919" name="Rectangle 7"/>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38920" name="Rectangle 8"/>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38921" name="Rectangle 9"/>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38922" name="Rectangle 10"/>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38923" name="Rectangle 11"/>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38924" name="Rectangle 1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38925" name="Rectangle 1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38926" name="Rectangle 1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38927" name="Rectangle 1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38928" name="Rectangle 16"/>
          <p:cNvSpPr>
            <a:spLocks noGrp="1" noChangeArrowheads="1"/>
          </p:cNvSpPr>
          <p:nvPr>
            <p:ph type="title"/>
          </p:nvPr>
        </p:nvSpPr>
        <p:spPr>
          <a:xfrm>
            <a:off x="663575" y="115888"/>
            <a:ext cx="8229600" cy="1143000"/>
          </a:xfrm>
          <a:noFill/>
        </p:spPr>
        <p:txBody>
          <a:bodyPr tIns="46038" bIns="46038" anchor="ctr"/>
          <a:lstStyle/>
          <a:p>
            <a:r>
              <a:rPr lang="en-US" altLang="en-US" smtClean="0"/>
              <a:t>Capture – Loss of Capture</a:t>
            </a:r>
          </a:p>
        </p:txBody>
      </p:sp>
      <p:sp>
        <p:nvSpPr>
          <p:cNvPr id="38929" name="Rectangle 17"/>
          <p:cNvSpPr>
            <a:spLocks noChangeArrowheads="1"/>
          </p:cNvSpPr>
          <p:nvPr/>
        </p:nvSpPr>
        <p:spPr bwMode="auto">
          <a:xfrm>
            <a:off x="236538" y="5865813"/>
            <a:ext cx="1504950" cy="412750"/>
          </a:xfrm>
          <a:prstGeom prst="rect">
            <a:avLst/>
          </a:prstGeom>
          <a:noFill/>
          <a:ln w="9525">
            <a:noFill/>
            <a:miter lim="800000"/>
            <a:headEnd/>
            <a:tailEnd/>
          </a:ln>
        </p:spPr>
        <p:txBody>
          <a:bodyPr lIns="92075" tIns="46038" rIns="92075" bIns="46038">
            <a:spAutoFit/>
          </a:bodyPr>
          <a:lstStyle/>
          <a:p>
            <a:pPr algn="ctr">
              <a:spcBef>
                <a:spcPct val="50000"/>
              </a:spcBef>
            </a:pPr>
            <a:r>
              <a:rPr lang="en-US" altLang="en-US" sz="2100" b="1">
                <a:latin typeface="Tahoma" pitchFamily="34" charset="0"/>
              </a:rPr>
              <a:t>VVI / 60</a:t>
            </a:r>
          </a:p>
        </p:txBody>
      </p:sp>
      <p:pic>
        <p:nvPicPr>
          <p:cNvPr id="38930" name="Picture 18"/>
          <p:cNvPicPr>
            <a:picLocks noChangeArrowheads="1"/>
          </p:cNvPicPr>
          <p:nvPr/>
        </p:nvPicPr>
        <p:blipFill>
          <a:blip r:embed="rId3"/>
          <a:srcRect/>
          <a:stretch>
            <a:fillRect/>
          </a:stretch>
        </p:blipFill>
        <p:spPr bwMode="auto">
          <a:xfrm>
            <a:off x="1476375" y="1773238"/>
            <a:ext cx="6224588" cy="3409950"/>
          </a:xfrm>
          <a:prstGeom prst="rect">
            <a:avLst/>
          </a:prstGeom>
          <a:noFill/>
          <a:ln w="9525">
            <a:noFill/>
            <a:miter lim="800000"/>
            <a:headEnd/>
            <a:tailEnd/>
          </a:ln>
        </p:spPr>
      </p:pic>
      <p:sp>
        <p:nvSpPr>
          <p:cNvPr id="23571" name="Rectangle 19"/>
          <p:cNvSpPr>
            <a:spLocks noChangeArrowheads="1"/>
          </p:cNvSpPr>
          <p:nvPr/>
        </p:nvSpPr>
        <p:spPr bwMode="blackWhite">
          <a:xfrm>
            <a:off x="2505075" y="3355975"/>
            <a:ext cx="1339850" cy="317500"/>
          </a:xfrm>
          <a:prstGeom prst="rect">
            <a:avLst/>
          </a:prstGeom>
          <a:solidFill>
            <a:schemeClr val="accent6">
              <a:lumMod val="75000"/>
            </a:schemeClr>
          </a:solidFill>
          <a:ln w="12700">
            <a:solidFill>
              <a:schemeClr val="bg2"/>
            </a:solidFill>
            <a:miter lim="800000"/>
            <a:headEnd/>
            <a:tailEnd/>
          </a:ln>
        </p:spPr>
        <p:txBody>
          <a:bodyPr lIns="92075" tIns="46038" rIns="92075" bIns="46038">
            <a:spAutoFit/>
          </a:bodyPr>
          <a:lstStyle>
            <a:lvl1pPr>
              <a:lnSpc>
                <a:spcPct val="90000"/>
              </a:lnSpc>
              <a:spcBef>
                <a:spcPct val="30000"/>
              </a:spcBef>
              <a:spcAft>
                <a:spcPct val="30000"/>
              </a:spcAft>
              <a:buClr>
                <a:schemeClr val="tx2"/>
              </a:buClr>
              <a:buSzPct val="90000"/>
              <a:buChar char="•"/>
              <a:defRPr sz="2800">
                <a:solidFill>
                  <a:schemeClr val="tx1"/>
                </a:solidFill>
                <a:latin typeface="Arial" charset="0"/>
              </a:defRPr>
            </a:lvl1pPr>
            <a:lvl2pPr marL="742950" indent="-285750">
              <a:lnSpc>
                <a:spcPct val="90000"/>
              </a:lnSpc>
              <a:spcBef>
                <a:spcPct val="30000"/>
              </a:spcBef>
              <a:spcAft>
                <a:spcPct val="30000"/>
              </a:spcAft>
              <a:buSzPct val="100000"/>
              <a:buChar char="–"/>
              <a:defRPr sz="2800">
                <a:solidFill>
                  <a:schemeClr val="tx1"/>
                </a:solidFill>
                <a:latin typeface="Arial" charset="0"/>
              </a:defRPr>
            </a:lvl2pPr>
            <a:lvl3pPr marL="1143000" indent="-228600">
              <a:lnSpc>
                <a:spcPct val="90000"/>
              </a:lnSpc>
              <a:spcBef>
                <a:spcPct val="30000"/>
              </a:spcBef>
              <a:spcAft>
                <a:spcPct val="30000"/>
              </a:spcAft>
              <a:buClr>
                <a:schemeClr val="tx2"/>
              </a:buClr>
              <a:buSzPct val="75000"/>
              <a:buChar char="•"/>
              <a:defRPr sz="2800">
                <a:solidFill>
                  <a:schemeClr val="tx1"/>
                </a:solidFill>
                <a:latin typeface="Arial" charset="0"/>
              </a:defRPr>
            </a:lvl3pPr>
            <a:lvl4pPr marL="1600200" indent="-228600">
              <a:lnSpc>
                <a:spcPct val="90000"/>
              </a:lnSpc>
              <a:spcBef>
                <a:spcPct val="30000"/>
              </a:spcBef>
              <a:spcAft>
                <a:spcPct val="30000"/>
              </a:spcAft>
              <a:buSzPct val="100000"/>
              <a:buChar char="–"/>
              <a:defRPr sz="2800">
                <a:solidFill>
                  <a:schemeClr val="tx1"/>
                </a:solidFill>
                <a:latin typeface="Arial" charset="0"/>
              </a:defRPr>
            </a:lvl4pPr>
            <a:lvl5pPr marL="2057400" indent="-228600">
              <a:lnSpc>
                <a:spcPct val="90000"/>
              </a:lnSpc>
              <a:spcBef>
                <a:spcPct val="30000"/>
              </a:spcBef>
              <a:spcAft>
                <a:spcPct val="30000"/>
              </a:spcAft>
              <a:buSzPct val="100000"/>
              <a:buChar char="•"/>
              <a:defRPr sz="2800">
                <a:solidFill>
                  <a:schemeClr val="tx1"/>
                </a:solidFill>
                <a:latin typeface="Arial" charset="0"/>
              </a:defRPr>
            </a:lvl5pPr>
            <a:lvl6pPr marL="2514600" indent="-228600" eaLnBrk="0" fontAlgn="base" hangingPunct="0">
              <a:lnSpc>
                <a:spcPct val="90000"/>
              </a:lnSpc>
              <a:spcBef>
                <a:spcPct val="30000"/>
              </a:spcBef>
              <a:spcAft>
                <a:spcPct val="30000"/>
              </a:spcAft>
              <a:buSzPct val="100000"/>
              <a:buChar char="•"/>
              <a:defRPr sz="2800">
                <a:solidFill>
                  <a:schemeClr val="tx1"/>
                </a:solidFill>
                <a:latin typeface="Arial" charset="0"/>
              </a:defRPr>
            </a:lvl6pPr>
            <a:lvl7pPr marL="2971800" indent="-228600" eaLnBrk="0" fontAlgn="base" hangingPunct="0">
              <a:lnSpc>
                <a:spcPct val="90000"/>
              </a:lnSpc>
              <a:spcBef>
                <a:spcPct val="30000"/>
              </a:spcBef>
              <a:spcAft>
                <a:spcPct val="30000"/>
              </a:spcAft>
              <a:buSzPct val="100000"/>
              <a:buChar char="•"/>
              <a:defRPr sz="2800">
                <a:solidFill>
                  <a:schemeClr val="tx1"/>
                </a:solidFill>
                <a:latin typeface="Arial" charset="0"/>
              </a:defRPr>
            </a:lvl7pPr>
            <a:lvl8pPr marL="3429000" indent="-228600" eaLnBrk="0" fontAlgn="base" hangingPunct="0">
              <a:lnSpc>
                <a:spcPct val="90000"/>
              </a:lnSpc>
              <a:spcBef>
                <a:spcPct val="30000"/>
              </a:spcBef>
              <a:spcAft>
                <a:spcPct val="30000"/>
              </a:spcAft>
              <a:buSzPct val="100000"/>
              <a:buChar char="•"/>
              <a:defRPr sz="2800">
                <a:solidFill>
                  <a:schemeClr val="tx1"/>
                </a:solidFill>
                <a:latin typeface="Arial" charset="0"/>
              </a:defRPr>
            </a:lvl8pPr>
            <a:lvl9pPr marL="3886200" indent="-228600" eaLnBrk="0" fontAlgn="base" hangingPunct="0">
              <a:lnSpc>
                <a:spcPct val="90000"/>
              </a:lnSpc>
              <a:spcBef>
                <a:spcPct val="30000"/>
              </a:spcBef>
              <a:spcAft>
                <a:spcPct val="30000"/>
              </a:spcAft>
              <a:buSzPct val="100000"/>
              <a:buChar char="•"/>
              <a:defRPr sz="2800">
                <a:solidFill>
                  <a:schemeClr val="tx1"/>
                </a:solidFill>
                <a:latin typeface="Arial" charset="0"/>
              </a:defRPr>
            </a:lvl9pPr>
          </a:lstStyle>
          <a:p>
            <a:pPr algn="ctr">
              <a:lnSpc>
                <a:spcPct val="100000"/>
              </a:lnSpc>
              <a:spcBef>
                <a:spcPct val="50000"/>
              </a:spcBef>
              <a:spcAft>
                <a:spcPct val="0"/>
              </a:spcAft>
              <a:buClrTx/>
              <a:buSzTx/>
              <a:buFontTx/>
              <a:buNone/>
              <a:defRPr/>
            </a:pPr>
            <a:r>
              <a:rPr lang="en-US" altLang="en-US" sz="1400" b="1" smtClean="0">
                <a:latin typeface="Tahoma" pitchFamily="34" charset="0"/>
              </a:rPr>
              <a:t>Capture</a:t>
            </a:r>
          </a:p>
        </p:txBody>
      </p:sp>
      <p:sp>
        <p:nvSpPr>
          <p:cNvPr id="23572" name="Rectangle 20"/>
          <p:cNvSpPr>
            <a:spLocks noChangeArrowheads="1"/>
          </p:cNvSpPr>
          <p:nvPr/>
        </p:nvSpPr>
        <p:spPr bwMode="blackWhite">
          <a:xfrm>
            <a:off x="5248275" y="3433763"/>
            <a:ext cx="1852613" cy="317500"/>
          </a:xfrm>
          <a:prstGeom prst="rect">
            <a:avLst/>
          </a:prstGeom>
          <a:solidFill>
            <a:schemeClr val="accent6">
              <a:lumMod val="75000"/>
            </a:schemeClr>
          </a:solidFill>
          <a:ln w="12700">
            <a:solidFill>
              <a:schemeClr val="bg2"/>
            </a:solidFill>
            <a:miter lim="800000"/>
            <a:headEnd/>
            <a:tailEnd/>
          </a:ln>
        </p:spPr>
        <p:txBody>
          <a:bodyPr lIns="92075" tIns="46038" rIns="92075" bIns="46038">
            <a:spAutoFit/>
          </a:bodyPr>
          <a:lstStyle>
            <a:lvl1pPr>
              <a:lnSpc>
                <a:spcPct val="90000"/>
              </a:lnSpc>
              <a:spcBef>
                <a:spcPct val="30000"/>
              </a:spcBef>
              <a:spcAft>
                <a:spcPct val="30000"/>
              </a:spcAft>
              <a:buClr>
                <a:schemeClr val="tx2"/>
              </a:buClr>
              <a:buSzPct val="90000"/>
              <a:buChar char="•"/>
              <a:defRPr sz="2800">
                <a:solidFill>
                  <a:schemeClr val="tx1"/>
                </a:solidFill>
                <a:latin typeface="Arial" charset="0"/>
              </a:defRPr>
            </a:lvl1pPr>
            <a:lvl2pPr marL="742950" indent="-285750">
              <a:lnSpc>
                <a:spcPct val="90000"/>
              </a:lnSpc>
              <a:spcBef>
                <a:spcPct val="30000"/>
              </a:spcBef>
              <a:spcAft>
                <a:spcPct val="30000"/>
              </a:spcAft>
              <a:buSzPct val="100000"/>
              <a:buChar char="–"/>
              <a:defRPr sz="2800">
                <a:solidFill>
                  <a:schemeClr val="tx1"/>
                </a:solidFill>
                <a:latin typeface="Arial" charset="0"/>
              </a:defRPr>
            </a:lvl2pPr>
            <a:lvl3pPr marL="1143000" indent="-228600">
              <a:lnSpc>
                <a:spcPct val="90000"/>
              </a:lnSpc>
              <a:spcBef>
                <a:spcPct val="30000"/>
              </a:spcBef>
              <a:spcAft>
                <a:spcPct val="30000"/>
              </a:spcAft>
              <a:buClr>
                <a:schemeClr val="tx2"/>
              </a:buClr>
              <a:buSzPct val="75000"/>
              <a:buChar char="•"/>
              <a:defRPr sz="2800">
                <a:solidFill>
                  <a:schemeClr val="tx1"/>
                </a:solidFill>
                <a:latin typeface="Arial" charset="0"/>
              </a:defRPr>
            </a:lvl3pPr>
            <a:lvl4pPr marL="1600200" indent="-228600">
              <a:lnSpc>
                <a:spcPct val="90000"/>
              </a:lnSpc>
              <a:spcBef>
                <a:spcPct val="30000"/>
              </a:spcBef>
              <a:spcAft>
                <a:spcPct val="30000"/>
              </a:spcAft>
              <a:buSzPct val="100000"/>
              <a:buChar char="–"/>
              <a:defRPr sz="2800">
                <a:solidFill>
                  <a:schemeClr val="tx1"/>
                </a:solidFill>
                <a:latin typeface="Arial" charset="0"/>
              </a:defRPr>
            </a:lvl4pPr>
            <a:lvl5pPr marL="2057400" indent="-228600">
              <a:lnSpc>
                <a:spcPct val="90000"/>
              </a:lnSpc>
              <a:spcBef>
                <a:spcPct val="30000"/>
              </a:spcBef>
              <a:spcAft>
                <a:spcPct val="30000"/>
              </a:spcAft>
              <a:buSzPct val="100000"/>
              <a:buChar char="•"/>
              <a:defRPr sz="2800">
                <a:solidFill>
                  <a:schemeClr val="tx1"/>
                </a:solidFill>
                <a:latin typeface="Arial" charset="0"/>
              </a:defRPr>
            </a:lvl5pPr>
            <a:lvl6pPr marL="2514600" indent="-228600" eaLnBrk="0" fontAlgn="base" hangingPunct="0">
              <a:lnSpc>
                <a:spcPct val="90000"/>
              </a:lnSpc>
              <a:spcBef>
                <a:spcPct val="30000"/>
              </a:spcBef>
              <a:spcAft>
                <a:spcPct val="30000"/>
              </a:spcAft>
              <a:buSzPct val="100000"/>
              <a:buChar char="•"/>
              <a:defRPr sz="2800">
                <a:solidFill>
                  <a:schemeClr val="tx1"/>
                </a:solidFill>
                <a:latin typeface="Arial" charset="0"/>
              </a:defRPr>
            </a:lvl6pPr>
            <a:lvl7pPr marL="2971800" indent="-228600" eaLnBrk="0" fontAlgn="base" hangingPunct="0">
              <a:lnSpc>
                <a:spcPct val="90000"/>
              </a:lnSpc>
              <a:spcBef>
                <a:spcPct val="30000"/>
              </a:spcBef>
              <a:spcAft>
                <a:spcPct val="30000"/>
              </a:spcAft>
              <a:buSzPct val="100000"/>
              <a:buChar char="•"/>
              <a:defRPr sz="2800">
                <a:solidFill>
                  <a:schemeClr val="tx1"/>
                </a:solidFill>
                <a:latin typeface="Arial" charset="0"/>
              </a:defRPr>
            </a:lvl7pPr>
            <a:lvl8pPr marL="3429000" indent="-228600" eaLnBrk="0" fontAlgn="base" hangingPunct="0">
              <a:lnSpc>
                <a:spcPct val="90000"/>
              </a:lnSpc>
              <a:spcBef>
                <a:spcPct val="30000"/>
              </a:spcBef>
              <a:spcAft>
                <a:spcPct val="30000"/>
              </a:spcAft>
              <a:buSzPct val="100000"/>
              <a:buChar char="•"/>
              <a:defRPr sz="2800">
                <a:solidFill>
                  <a:schemeClr val="tx1"/>
                </a:solidFill>
                <a:latin typeface="Arial" charset="0"/>
              </a:defRPr>
            </a:lvl8pPr>
            <a:lvl9pPr marL="3886200" indent="-228600" eaLnBrk="0" fontAlgn="base" hangingPunct="0">
              <a:lnSpc>
                <a:spcPct val="90000"/>
              </a:lnSpc>
              <a:spcBef>
                <a:spcPct val="30000"/>
              </a:spcBef>
              <a:spcAft>
                <a:spcPct val="30000"/>
              </a:spcAft>
              <a:buSzPct val="100000"/>
              <a:buChar char="•"/>
              <a:defRPr sz="2800">
                <a:solidFill>
                  <a:schemeClr val="tx1"/>
                </a:solidFill>
                <a:latin typeface="Arial" charset="0"/>
              </a:defRPr>
            </a:lvl9pPr>
          </a:lstStyle>
          <a:p>
            <a:pPr algn="ctr">
              <a:lnSpc>
                <a:spcPct val="100000"/>
              </a:lnSpc>
              <a:spcBef>
                <a:spcPct val="50000"/>
              </a:spcBef>
              <a:spcAft>
                <a:spcPct val="0"/>
              </a:spcAft>
              <a:buClrTx/>
              <a:buSzTx/>
              <a:buFontTx/>
              <a:buNone/>
              <a:defRPr/>
            </a:pPr>
            <a:r>
              <a:rPr lang="en-US" altLang="en-US" sz="1400" b="1" smtClean="0">
                <a:latin typeface="Tahoma" pitchFamily="34" charset="0"/>
              </a:rPr>
              <a:t>Non-Capture</a:t>
            </a:r>
          </a:p>
        </p:txBody>
      </p:sp>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65150" y="61913"/>
            <a:ext cx="8502650" cy="990600"/>
          </a:xfrm>
        </p:spPr>
        <p:txBody>
          <a:bodyPr>
            <a:normAutofit fontScale="90000"/>
          </a:bodyPr>
          <a:lstStyle/>
          <a:p>
            <a:r>
              <a:rPr lang="en-US" altLang="en-US" smtClean="0"/>
              <a:t>The Voltage-Strength Duration Curve</a:t>
            </a:r>
          </a:p>
        </p:txBody>
      </p:sp>
      <p:sp>
        <p:nvSpPr>
          <p:cNvPr id="1084419" name="Rectangle 3"/>
          <p:cNvSpPr>
            <a:spLocks noGrp="1" noChangeArrowheads="1"/>
          </p:cNvSpPr>
          <p:nvPr>
            <p:ph type="body" idx="1"/>
          </p:nvPr>
        </p:nvSpPr>
        <p:spPr>
          <a:xfrm>
            <a:off x="228600" y="2336800"/>
            <a:ext cx="4495800" cy="4476750"/>
          </a:xfrm>
        </p:spPr>
        <p:txBody>
          <a:bodyPr/>
          <a:lstStyle/>
          <a:p>
            <a:r>
              <a:rPr lang="en-US" altLang="en-US" sz="2000" smtClean="0"/>
              <a:t>Stimulus Voltage &amp; Pulse Width have an exponential relationship</a:t>
            </a:r>
          </a:p>
          <a:p>
            <a:endParaRPr lang="en-US" altLang="en-US" sz="1600" smtClean="0"/>
          </a:p>
          <a:p>
            <a:r>
              <a:rPr lang="en-US" altLang="en-US" sz="2000" smtClean="0"/>
              <a:t>At short pulse widths             (&lt;0.25 ms) the curve rises sharply </a:t>
            </a:r>
          </a:p>
          <a:p>
            <a:endParaRPr lang="en-US" altLang="en-US" sz="2000" smtClean="0"/>
          </a:p>
          <a:p>
            <a:r>
              <a:rPr lang="en-US" altLang="en-US" sz="2000" smtClean="0"/>
              <a:t>At long pulse widths                  (&gt;1.0 ms) the curve is flat </a:t>
            </a:r>
          </a:p>
          <a:p>
            <a:pPr>
              <a:buFont typeface="Wingdings" pitchFamily="2" charset="2"/>
              <a:buNone/>
            </a:pPr>
            <a:endParaRPr lang="en-US" altLang="en-US" sz="1400" smtClean="0"/>
          </a:p>
          <a:p>
            <a:pPr>
              <a:buFont typeface="Wingdings" pitchFamily="2" charset="2"/>
              <a:buNone/>
            </a:pPr>
            <a:endParaRPr lang="en-US" altLang="en-US" sz="2000" smtClean="0"/>
          </a:p>
          <a:p>
            <a:pPr>
              <a:buFont typeface="Wingdings" pitchFamily="2" charset="2"/>
              <a:buNone/>
            </a:pPr>
            <a:endParaRPr lang="en-US" altLang="en-US" sz="2000" smtClean="0"/>
          </a:p>
          <a:p>
            <a:endParaRPr lang="en-US" altLang="en-US" sz="2000" smtClean="0"/>
          </a:p>
        </p:txBody>
      </p:sp>
      <p:sp>
        <p:nvSpPr>
          <p:cNvPr id="40964" name="Rectangle 4"/>
          <p:cNvSpPr>
            <a:spLocks noChangeArrowheads="1"/>
          </p:cNvSpPr>
          <p:nvPr/>
        </p:nvSpPr>
        <p:spPr bwMode="auto">
          <a:xfrm>
            <a:off x="5943600" y="5486400"/>
            <a:ext cx="2038350" cy="641350"/>
          </a:xfrm>
          <a:prstGeom prst="rect">
            <a:avLst/>
          </a:prstGeom>
          <a:noFill/>
          <a:ln w="9525">
            <a:noFill/>
            <a:miter lim="800000"/>
            <a:headEnd/>
            <a:tailEnd/>
          </a:ln>
        </p:spPr>
        <p:txBody>
          <a:bodyPr wrap="none" lIns="92075" tIns="46038" rIns="92075" bIns="46038">
            <a:spAutoFit/>
          </a:bodyPr>
          <a:lstStyle/>
          <a:p>
            <a:r>
              <a:rPr lang="en-US" altLang="en-US" sz="1800" b="1"/>
              <a:t>Duration</a:t>
            </a:r>
          </a:p>
          <a:p>
            <a:r>
              <a:rPr lang="en-US" altLang="en-US" sz="1800" b="1"/>
              <a:t>Pulse Width (ms)</a:t>
            </a:r>
          </a:p>
        </p:txBody>
      </p:sp>
      <p:sp>
        <p:nvSpPr>
          <p:cNvPr id="40965" name="Line 5"/>
          <p:cNvSpPr>
            <a:spLocks noChangeShapeType="1"/>
          </p:cNvSpPr>
          <p:nvPr/>
        </p:nvSpPr>
        <p:spPr bwMode="auto">
          <a:xfrm flipH="1">
            <a:off x="5688013" y="5219700"/>
            <a:ext cx="2794000" cy="0"/>
          </a:xfrm>
          <a:prstGeom prst="line">
            <a:avLst/>
          </a:prstGeom>
          <a:noFill/>
          <a:ln w="12700">
            <a:solidFill>
              <a:schemeClr val="tx1"/>
            </a:solidFill>
            <a:round/>
            <a:headEnd type="none" w="sm" len="sm"/>
            <a:tailEnd type="none" w="sm" len="sm"/>
          </a:ln>
        </p:spPr>
        <p:txBody>
          <a:bodyPr/>
          <a:lstStyle/>
          <a:p>
            <a:endParaRPr lang="en-US"/>
          </a:p>
        </p:txBody>
      </p:sp>
      <p:grpSp>
        <p:nvGrpSpPr>
          <p:cNvPr id="2" name="Group 6"/>
          <p:cNvGrpSpPr>
            <a:grpSpLocks/>
          </p:cNvGrpSpPr>
          <p:nvPr/>
        </p:nvGrpSpPr>
        <p:grpSpPr bwMode="auto">
          <a:xfrm>
            <a:off x="5127625" y="2312988"/>
            <a:ext cx="573088" cy="2744787"/>
            <a:chOff x="3230" y="1457"/>
            <a:chExt cx="361" cy="1729"/>
          </a:xfrm>
        </p:grpSpPr>
        <p:sp>
          <p:nvSpPr>
            <p:cNvPr id="40988" name="Line 7"/>
            <p:cNvSpPr>
              <a:spLocks noChangeShapeType="1"/>
            </p:cNvSpPr>
            <p:nvPr/>
          </p:nvSpPr>
          <p:spPr bwMode="auto">
            <a:xfrm flipH="1">
              <a:off x="3520" y="1531"/>
              <a:ext cx="71" cy="0"/>
            </a:xfrm>
            <a:prstGeom prst="line">
              <a:avLst/>
            </a:prstGeom>
            <a:noFill/>
            <a:ln w="12700">
              <a:solidFill>
                <a:schemeClr val="tx1"/>
              </a:solidFill>
              <a:round/>
              <a:headEnd type="none" w="sm" len="sm"/>
              <a:tailEnd type="none" w="sm" len="sm"/>
            </a:ln>
          </p:spPr>
          <p:txBody>
            <a:bodyPr/>
            <a:lstStyle/>
            <a:p>
              <a:endParaRPr lang="en-US"/>
            </a:p>
          </p:txBody>
        </p:sp>
        <p:sp>
          <p:nvSpPr>
            <p:cNvPr id="40989" name="Line 8"/>
            <p:cNvSpPr>
              <a:spLocks noChangeShapeType="1"/>
            </p:cNvSpPr>
            <p:nvPr/>
          </p:nvSpPr>
          <p:spPr bwMode="auto">
            <a:xfrm flipH="1">
              <a:off x="3520" y="1923"/>
              <a:ext cx="71" cy="0"/>
            </a:xfrm>
            <a:prstGeom prst="line">
              <a:avLst/>
            </a:prstGeom>
            <a:noFill/>
            <a:ln w="12700">
              <a:solidFill>
                <a:schemeClr val="tx1"/>
              </a:solidFill>
              <a:round/>
              <a:headEnd type="none" w="sm" len="sm"/>
              <a:tailEnd type="none" w="sm" len="sm"/>
            </a:ln>
          </p:spPr>
          <p:txBody>
            <a:bodyPr/>
            <a:lstStyle/>
            <a:p>
              <a:endParaRPr lang="en-US"/>
            </a:p>
          </p:txBody>
        </p:sp>
        <p:sp>
          <p:nvSpPr>
            <p:cNvPr id="40990" name="Line 9"/>
            <p:cNvSpPr>
              <a:spLocks noChangeShapeType="1"/>
            </p:cNvSpPr>
            <p:nvPr/>
          </p:nvSpPr>
          <p:spPr bwMode="auto">
            <a:xfrm flipH="1">
              <a:off x="3515" y="2318"/>
              <a:ext cx="70" cy="0"/>
            </a:xfrm>
            <a:prstGeom prst="line">
              <a:avLst/>
            </a:prstGeom>
            <a:noFill/>
            <a:ln w="12700">
              <a:solidFill>
                <a:schemeClr val="tx1"/>
              </a:solidFill>
              <a:round/>
              <a:headEnd type="none" w="sm" len="sm"/>
              <a:tailEnd type="none" w="sm" len="sm"/>
            </a:ln>
          </p:spPr>
          <p:txBody>
            <a:bodyPr/>
            <a:lstStyle/>
            <a:p>
              <a:endParaRPr lang="en-US"/>
            </a:p>
          </p:txBody>
        </p:sp>
        <p:sp>
          <p:nvSpPr>
            <p:cNvPr id="40991" name="Line 10"/>
            <p:cNvSpPr>
              <a:spLocks noChangeShapeType="1"/>
            </p:cNvSpPr>
            <p:nvPr/>
          </p:nvSpPr>
          <p:spPr bwMode="auto">
            <a:xfrm flipH="1">
              <a:off x="3515" y="2708"/>
              <a:ext cx="70" cy="0"/>
            </a:xfrm>
            <a:prstGeom prst="line">
              <a:avLst/>
            </a:prstGeom>
            <a:noFill/>
            <a:ln w="12700">
              <a:solidFill>
                <a:schemeClr val="tx1"/>
              </a:solidFill>
              <a:round/>
              <a:headEnd type="none" w="sm" len="sm"/>
              <a:tailEnd type="none" w="sm" len="sm"/>
            </a:ln>
          </p:spPr>
          <p:txBody>
            <a:bodyPr/>
            <a:lstStyle/>
            <a:p>
              <a:endParaRPr lang="en-US"/>
            </a:p>
          </p:txBody>
        </p:sp>
        <p:sp>
          <p:nvSpPr>
            <p:cNvPr id="40992" name="Line 11"/>
            <p:cNvSpPr>
              <a:spLocks noChangeShapeType="1"/>
            </p:cNvSpPr>
            <p:nvPr/>
          </p:nvSpPr>
          <p:spPr bwMode="auto">
            <a:xfrm flipH="1">
              <a:off x="3515" y="2873"/>
              <a:ext cx="70" cy="0"/>
            </a:xfrm>
            <a:prstGeom prst="line">
              <a:avLst/>
            </a:prstGeom>
            <a:noFill/>
            <a:ln w="12700">
              <a:solidFill>
                <a:schemeClr val="tx1"/>
              </a:solidFill>
              <a:round/>
              <a:headEnd type="none" w="sm" len="sm"/>
              <a:tailEnd type="none" w="sm" len="sm"/>
            </a:ln>
          </p:spPr>
          <p:txBody>
            <a:bodyPr/>
            <a:lstStyle/>
            <a:p>
              <a:endParaRPr lang="en-US"/>
            </a:p>
          </p:txBody>
        </p:sp>
        <p:sp>
          <p:nvSpPr>
            <p:cNvPr id="40993" name="Line 12"/>
            <p:cNvSpPr>
              <a:spLocks noChangeShapeType="1"/>
            </p:cNvSpPr>
            <p:nvPr/>
          </p:nvSpPr>
          <p:spPr bwMode="auto">
            <a:xfrm flipH="1">
              <a:off x="3515" y="3062"/>
              <a:ext cx="70" cy="0"/>
            </a:xfrm>
            <a:prstGeom prst="line">
              <a:avLst/>
            </a:prstGeom>
            <a:noFill/>
            <a:ln w="12700">
              <a:solidFill>
                <a:schemeClr val="tx1"/>
              </a:solidFill>
              <a:round/>
              <a:headEnd type="none" w="sm" len="sm"/>
              <a:tailEnd type="none" w="sm" len="sm"/>
            </a:ln>
          </p:spPr>
          <p:txBody>
            <a:bodyPr/>
            <a:lstStyle/>
            <a:p>
              <a:endParaRPr lang="en-US"/>
            </a:p>
          </p:txBody>
        </p:sp>
        <p:sp>
          <p:nvSpPr>
            <p:cNvPr id="40994" name="Rectangle 13"/>
            <p:cNvSpPr>
              <a:spLocks noChangeArrowheads="1"/>
            </p:cNvSpPr>
            <p:nvPr/>
          </p:nvSpPr>
          <p:spPr bwMode="auto">
            <a:xfrm>
              <a:off x="3231" y="2627"/>
              <a:ext cx="294" cy="212"/>
            </a:xfrm>
            <a:prstGeom prst="rect">
              <a:avLst/>
            </a:prstGeom>
            <a:noFill/>
            <a:ln w="9525">
              <a:noFill/>
              <a:miter lim="800000"/>
              <a:headEnd/>
              <a:tailEnd/>
            </a:ln>
          </p:spPr>
          <p:txBody>
            <a:bodyPr wrap="none" lIns="92075" tIns="46038" rIns="92075" bIns="46038">
              <a:spAutoFit/>
            </a:bodyPr>
            <a:lstStyle/>
            <a:p>
              <a:r>
                <a:rPr lang="en-US" altLang="en-US" sz="1600" b="1"/>
                <a:t>.50</a:t>
              </a:r>
            </a:p>
          </p:txBody>
        </p:sp>
        <p:sp>
          <p:nvSpPr>
            <p:cNvPr id="40995" name="Rectangle 14"/>
            <p:cNvSpPr>
              <a:spLocks noChangeArrowheads="1"/>
            </p:cNvSpPr>
            <p:nvPr/>
          </p:nvSpPr>
          <p:spPr bwMode="auto">
            <a:xfrm>
              <a:off x="3230" y="2238"/>
              <a:ext cx="294" cy="212"/>
            </a:xfrm>
            <a:prstGeom prst="rect">
              <a:avLst/>
            </a:prstGeom>
            <a:noFill/>
            <a:ln w="9525">
              <a:noFill/>
              <a:miter lim="800000"/>
              <a:headEnd/>
              <a:tailEnd/>
            </a:ln>
          </p:spPr>
          <p:txBody>
            <a:bodyPr wrap="none" lIns="92075" tIns="46038" rIns="92075" bIns="46038">
              <a:spAutoFit/>
            </a:bodyPr>
            <a:lstStyle/>
            <a:p>
              <a:r>
                <a:rPr lang="en-US" altLang="en-US" sz="1600" b="1"/>
                <a:t>1.0</a:t>
              </a:r>
            </a:p>
          </p:txBody>
        </p:sp>
        <p:sp>
          <p:nvSpPr>
            <p:cNvPr id="40996" name="Rectangle 15"/>
            <p:cNvSpPr>
              <a:spLocks noChangeArrowheads="1"/>
            </p:cNvSpPr>
            <p:nvPr/>
          </p:nvSpPr>
          <p:spPr bwMode="auto">
            <a:xfrm>
              <a:off x="3234" y="1843"/>
              <a:ext cx="294" cy="212"/>
            </a:xfrm>
            <a:prstGeom prst="rect">
              <a:avLst/>
            </a:prstGeom>
            <a:noFill/>
            <a:ln w="9525">
              <a:noFill/>
              <a:miter lim="800000"/>
              <a:headEnd/>
              <a:tailEnd/>
            </a:ln>
          </p:spPr>
          <p:txBody>
            <a:bodyPr wrap="none" lIns="92075" tIns="46038" rIns="92075" bIns="46038">
              <a:spAutoFit/>
            </a:bodyPr>
            <a:lstStyle/>
            <a:p>
              <a:r>
                <a:rPr lang="en-US" altLang="en-US" sz="1600" b="1"/>
                <a:t>1.5</a:t>
              </a:r>
            </a:p>
          </p:txBody>
        </p:sp>
        <p:sp>
          <p:nvSpPr>
            <p:cNvPr id="40997" name="Rectangle 16"/>
            <p:cNvSpPr>
              <a:spLocks noChangeArrowheads="1"/>
            </p:cNvSpPr>
            <p:nvPr/>
          </p:nvSpPr>
          <p:spPr bwMode="auto">
            <a:xfrm>
              <a:off x="3234" y="1457"/>
              <a:ext cx="294" cy="212"/>
            </a:xfrm>
            <a:prstGeom prst="rect">
              <a:avLst/>
            </a:prstGeom>
            <a:noFill/>
            <a:ln w="9525">
              <a:noFill/>
              <a:miter lim="800000"/>
              <a:headEnd/>
              <a:tailEnd/>
            </a:ln>
          </p:spPr>
          <p:txBody>
            <a:bodyPr wrap="none" lIns="92075" tIns="46038" rIns="92075" bIns="46038">
              <a:spAutoFit/>
            </a:bodyPr>
            <a:lstStyle/>
            <a:p>
              <a:r>
                <a:rPr lang="en-US" altLang="en-US" sz="1600" b="1"/>
                <a:t>2.0</a:t>
              </a:r>
            </a:p>
          </p:txBody>
        </p:sp>
        <p:sp>
          <p:nvSpPr>
            <p:cNvPr id="40998" name="Rectangle 17"/>
            <p:cNvSpPr>
              <a:spLocks noChangeArrowheads="1"/>
            </p:cNvSpPr>
            <p:nvPr/>
          </p:nvSpPr>
          <p:spPr bwMode="auto">
            <a:xfrm>
              <a:off x="3231" y="2974"/>
              <a:ext cx="294" cy="212"/>
            </a:xfrm>
            <a:prstGeom prst="rect">
              <a:avLst/>
            </a:prstGeom>
            <a:noFill/>
            <a:ln w="9525">
              <a:noFill/>
              <a:miter lim="800000"/>
              <a:headEnd/>
              <a:tailEnd/>
            </a:ln>
          </p:spPr>
          <p:txBody>
            <a:bodyPr wrap="none" lIns="92075" tIns="46038" rIns="92075" bIns="46038">
              <a:spAutoFit/>
            </a:bodyPr>
            <a:lstStyle/>
            <a:p>
              <a:r>
                <a:rPr lang="en-US" altLang="en-US" sz="1600" b="1"/>
                <a:t>.25</a:t>
              </a:r>
            </a:p>
          </p:txBody>
        </p:sp>
      </p:grpSp>
      <p:sp>
        <p:nvSpPr>
          <p:cNvPr id="40967" name="Rectangle 18"/>
          <p:cNvSpPr>
            <a:spLocks noChangeArrowheads="1"/>
          </p:cNvSpPr>
          <p:nvPr/>
        </p:nvSpPr>
        <p:spPr bwMode="auto">
          <a:xfrm rot="-5400000">
            <a:off x="3291682" y="3682206"/>
            <a:ext cx="3371850" cy="366713"/>
          </a:xfrm>
          <a:prstGeom prst="rect">
            <a:avLst/>
          </a:prstGeom>
          <a:noFill/>
          <a:ln w="9525">
            <a:noFill/>
            <a:miter lim="800000"/>
            <a:headEnd/>
            <a:tailEnd/>
          </a:ln>
        </p:spPr>
        <p:txBody>
          <a:bodyPr wrap="none" lIns="92075" tIns="46038" rIns="92075" bIns="46038">
            <a:spAutoFit/>
          </a:bodyPr>
          <a:lstStyle/>
          <a:p>
            <a:r>
              <a:rPr lang="en-US" altLang="en-US" sz="1800" b="1"/>
              <a:t>Stimulation Threshold (Volts)</a:t>
            </a:r>
          </a:p>
        </p:txBody>
      </p:sp>
      <p:sp>
        <p:nvSpPr>
          <p:cNvPr id="40968" name="Rectangle 19"/>
          <p:cNvSpPr>
            <a:spLocks noChangeArrowheads="1"/>
          </p:cNvSpPr>
          <p:nvPr/>
        </p:nvSpPr>
        <p:spPr bwMode="auto">
          <a:xfrm>
            <a:off x="4749800" y="1949450"/>
            <a:ext cx="4083050" cy="4159250"/>
          </a:xfrm>
          <a:prstGeom prst="rect">
            <a:avLst/>
          </a:prstGeom>
          <a:noFill/>
          <a:ln w="12700">
            <a:solidFill>
              <a:schemeClr val="tx2"/>
            </a:solidFill>
            <a:miter lim="800000"/>
            <a:headEnd/>
            <a:tailEnd/>
          </a:ln>
        </p:spPr>
        <p:txBody>
          <a:bodyPr wrap="none" anchor="ctr"/>
          <a:lstStyle/>
          <a:p>
            <a:endParaRPr lang="en-US" altLang="en-US"/>
          </a:p>
        </p:txBody>
      </p:sp>
      <p:grpSp>
        <p:nvGrpSpPr>
          <p:cNvPr id="3" name="Group 20"/>
          <p:cNvGrpSpPr>
            <a:grpSpLocks/>
          </p:cNvGrpSpPr>
          <p:nvPr/>
        </p:nvGrpSpPr>
        <p:grpSpPr bwMode="auto">
          <a:xfrm>
            <a:off x="5791200" y="2514600"/>
            <a:ext cx="2590800" cy="2362200"/>
            <a:chOff x="3695" y="1526"/>
            <a:chExt cx="1673" cy="1406"/>
          </a:xfrm>
        </p:grpSpPr>
        <p:sp>
          <p:nvSpPr>
            <p:cNvPr id="40985" name="Line 21"/>
            <p:cNvSpPr>
              <a:spLocks noChangeShapeType="1"/>
            </p:cNvSpPr>
            <p:nvPr/>
          </p:nvSpPr>
          <p:spPr bwMode="auto">
            <a:xfrm flipH="1" flipV="1">
              <a:off x="4328" y="2878"/>
              <a:ext cx="1040" cy="54"/>
            </a:xfrm>
            <a:prstGeom prst="line">
              <a:avLst/>
            </a:prstGeom>
            <a:noFill/>
            <a:ln w="12700">
              <a:solidFill>
                <a:schemeClr val="tx1"/>
              </a:solidFill>
              <a:round/>
              <a:headEnd type="none" w="sm" len="sm"/>
              <a:tailEnd type="none" w="sm" len="sm"/>
            </a:ln>
          </p:spPr>
          <p:txBody>
            <a:bodyPr/>
            <a:lstStyle/>
            <a:p>
              <a:endParaRPr lang="en-US"/>
            </a:p>
          </p:txBody>
        </p:sp>
        <p:sp>
          <p:nvSpPr>
            <p:cNvPr id="40986" name="Line 22"/>
            <p:cNvSpPr>
              <a:spLocks noChangeShapeType="1"/>
            </p:cNvSpPr>
            <p:nvPr/>
          </p:nvSpPr>
          <p:spPr bwMode="auto">
            <a:xfrm>
              <a:off x="3695" y="1526"/>
              <a:ext cx="289" cy="1090"/>
            </a:xfrm>
            <a:prstGeom prst="line">
              <a:avLst/>
            </a:prstGeom>
            <a:noFill/>
            <a:ln w="12700">
              <a:solidFill>
                <a:schemeClr val="tx1"/>
              </a:solidFill>
              <a:round/>
              <a:headEnd type="none" w="sm" len="sm"/>
              <a:tailEnd type="none" w="sm" len="sm"/>
            </a:ln>
          </p:spPr>
          <p:txBody>
            <a:bodyPr/>
            <a:lstStyle/>
            <a:p>
              <a:endParaRPr lang="en-US"/>
            </a:p>
          </p:txBody>
        </p:sp>
        <p:sp>
          <p:nvSpPr>
            <p:cNvPr id="40987" name="Arc 23"/>
            <p:cNvSpPr>
              <a:spLocks/>
            </p:cNvSpPr>
            <p:nvPr/>
          </p:nvSpPr>
          <p:spPr bwMode="auto">
            <a:xfrm rot="-600000">
              <a:off x="3999" y="2486"/>
              <a:ext cx="386" cy="421"/>
            </a:xfrm>
            <a:custGeom>
              <a:avLst/>
              <a:gdLst>
                <a:gd name="T0" fmla="*/ 0 w 21131"/>
                <a:gd name="T1" fmla="*/ 0 h 21196"/>
                <a:gd name="T2" fmla="*/ 0 w 21131"/>
                <a:gd name="T3" fmla="*/ 0 h 21196"/>
                <a:gd name="T4" fmla="*/ 0 w 21131"/>
                <a:gd name="T5" fmla="*/ 0 h 21196"/>
                <a:gd name="T6" fmla="*/ 0 60000 65536"/>
                <a:gd name="T7" fmla="*/ 0 60000 65536"/>
                <a:gd name="T8" fmla="*/ 0 60000 65536"/>
                <a:gd name="T9" fmla="*/ 0 w 21131"/>
                <a:gd name="T10" fmla="*/ 0 h 21196"/>
                <a:gd name="T11" fmla="*/ 21131 w 21131"/>
                <a:gd name="T12" fmla="*/ 21196 h 21196"/>
              </a:gdLst>
              <a:ahLst/>
              <a:cxnLst>
                <a:cxn ang="T6">
                  <a:pos x="T0" y="T1"/>
                </a:cxn>
                <a:cxn ang="T7">
                  <a:pos x="T2" y="T3"/>
                </a:cxn>
                <a:cxn ang="T8">
                  <a:pos x="T4" y="T5"/>
                </a:cxn>
              </a:cxnLst>
              <a:rect l="T9" t="T10" r="T11" b="T12"/>
              <a:pathLst>
                <a:path w="21131" h="21196" fill="none" extrusionOk="0">
                  <a:moveTo>
                    <a:pt x="16974" y="21196"/>
                  </a:moveTo>
                  <a:cubicBezTo>
                    <a:pt x="8475" y="19529"/>
                    <a:pt x="1794" y="12948"/>
                    <a:pt x="-1" y="4475"/>
                  </a:cubicBezTo>
                </a:path>
                <a:path w="21131" h="21196" stroke="0" extrusionOk="0">
                  <a:moveTo>
                    <a:pt x="16974" y="21196"/>
                  </a:moveTo>
                  <a:cubicBezTo>
                    <a:pt x="8475" y="19529"/>
                    <a:pt x="1794" y="12948"/>
                    <a:pt x="-1" y="4475"/>
                  </a:cubicBezTo>
                  <a:lnTo>
                    <a:pt x="21131" y="0"/>
                  </a:lnTo>
                  <a:lnTo>
                    <a:pt x="16974" y="21196"/>
                  </a:lnTo>
                  <a:close/>
                </a:path>
              </a:pathLst>
            </a:custGeom>
            <a:noFill/>
            <a:ln w="12700" cap="rnd">
              <a:solidFill>
                <a:schemeClr val="tx1"/>
              </a:solidFill>
              <a:round/>
              <a:headEnd type="none" w="sm" len="sm"/>
              <a:tailEnd type="none" w="sm" len="sm"/>
            </a:ln>
          </p:spPr>
          <p:txBody>
            <a:bodyPr/>
            <a:lstStyle/>
            <a:p>
              <a:endParaRPr lang="en-US"/>
            </a:p>
          </p:txBody>
        </p:sp>
      </p:grpSp>
      <p:sp>
        <p:nvSpPr>
          <p:cNvPr id="40970" name="Line 24"/>
          <p:cNvSpPr>
            <a:spLocks noChangeShapeType="1"/>
          </p:cNvSpPr>
          <p:nvPr/>
        </p:nvSpPr>
        <p:spPr bwMode="auto">
          <a:xfrm>
            <a:off x="7939088" y="5140325"/>
            <a:ext cx="0" cy="123825"/>
          </a:xfrm>
          <a:prstGeom prst="line">
            <a:avLst/>
          </a:prstGeom>
          <a:noFill/>
          <a:ln w="12700">
            <a:solidFill>
              <a:schemeClr val="tx1"/>
            </a:solidFill>
            <a:round/>
            <a:headEnd type="none" w="sm" len="sm"/>
            <a:tailEnd type="none" w="sm" len="sm"/>
          </a:ln>
        </p:spPr>
        <p:txBody>
          <a:bodyPr/>
          <a:lstStyle/>
          <a:p>
            <a:endParaRPr lang="en-US"/>
          </a:p>
        </p:txBody>
      </p:sp>
      <p:sp>
        <p:nvSpPr>
          <p:cNvPr id="40971" name="Rectangle 25"/>
          <p:cNvSpPr>
            <a:spLocks noChangeArrowheads="1"/>
          </p:cNvSpPr>
          <p:nvPr/>
        </p:nvSpPr>
        <p:spPr bwMode="auto">
          <a:xfrm>
            <a:off x="5943600" y="5257800"/>
            <a:ext cx="579438" cy="336550"/>
          </a:xfrm>
          <a:prstGeom prst="rect">
            <a:avLst/>
          </a:prstGeom>
          <a:noFill/>
          <a:ln w="9525">
            <a:noFill/>
            <a:miter lim="800000"/>
            <a:headEnd/>
            <a:tailEnd/>
          </a:ln>
        </p:spPr>
        <p:txBody>
          <a:bodyPr wrap="none" lIns="92075" tIns="46038" rIns="92075" bIns="46038">
            <a:spAutoFit/>
          </a:bodyPr>
          <a:lstStyle/>
          <a:p>
            <a:r>
              <a:rPr lang="en-US" altLang="en-US" sz="1600" b="1"/>
              <a:t>0.25</a:t>
            </a:r>
          </a:p>
        </p:txBody>
      </p:sp>
      <p:sp>
        <p:nvSpPr>
          <p:cNvPr id="40972" name="Rectangle 26"/>
          <p:cNvSpPr>
            <a:spLocks noChangeArrowheads="1"/>
          </p:cNvSpPr>
          <p:nvPr/>
        </p:nvSpPr>
        <p:spPr bwMode="auto">
          <a:xfrm>
            <a:off x="7086600" y="5257800"/>
            <a:ext cx="466725" cy="336550"/>
          </a:xfrm>
          <a:prstGeom prst="rect">
            <a:avLst/>
          </a:prstGeom>
          <a:noFill/>
          <a:ln w="9525">
            <a:noFill/>
            <a:miter lim="800000"/>
            <a:headEnd/>
            <a:tailEnd/>
          </a:ln>
        </p:spPr>
        <p:txBody>
          <a:bodyPr wrap="none" lIns="92075" tIns="46038" rIns="92075" bIns="46038">
            <a:spAutoFit/>
          </a:bodyPr>
          <a:lstStyle/>
          <a:p>
            <a:r>
              <a:rPr lang="en-US" altLang="en-US" sz="1600" b="1"/>
              <a:t>1.0</a:t>
            </a:r>
          </a:p>
        </p:txBody>
      </p:sp>
      <p:sp>
        <p:nvSpPr>
          <p:cNvPr id="40973" name="Rectangle 27"/>
          <p:cNvSpPr>
            <a:spLocks noChangeArrowheads="1"/>
          </p:cNvSpPr>
          <p:nvPr/>
        </p:nvSpPr>
        <p:spPr bwMode="auto">
          <a:xfrm>
            <a:off x="7772400" y="5257800"/>
            <a:ext cx="466725" cy="336550"/>
          </a:xfrm>
          <a:prstGeom prst="rect">
            <a:avLst/>
          </a:prstGeom>
          <a:noFill/>
          <a:ln w="9525">
            <a:noFill/>
            <a:miter lim="800000"/>
            <a:headEnd/>
            <a:tailEnd/>
          </a:ln>
        </p:spPr>
        <p:txBody>
          <a:bodyPr wrap="none" lIns="92075" tIns="46038" rIns="92075" bIns="46038">
            <a:spAutoFit/>
          </a:bodyPr>
          <a:lstStyle/>
          <a:p>
            <a:r>
              <a:rPr lang="en-US" altLang="en-US" sz="1600" b="1"/>
              <a:t>1.5</a:t>
            </a:r>
          </a:p>
        </p:txBody>
      </p:sp>
      <p:sp>
        <p:nvSpPr>
          <p:cNvPr id="40974" name="Line 28"/>
          <p:cNvSpPr>
            <a:spLocks noChangeShapeType="1"/>
          </p:cNvSpPr>
          <p:nvPr/>
        </p:nvSpPr>
        <p:spPr bwMode="auto">
          <a:xfrm>
            <a:off x="5688013" y="2438400"/>
            <a:ext cx="0" cy="2781300"/>
          </a:xfrm>
          <a:prstGeom prst="line">
            <a:avLst/>
          </a:prstGeom>
          <a:noFill/>
          <a:ln w="12700">
            <a:solidFill>
              <a:schemeClr val="tx1"/>
            </a:solidFill>
            <a:round/>
            <a:headEnd type="none" w="sm" len="sm"/>
            <a:tailEnd type="none" w="sm" len="sm"/>
          </a:ln>
        </p:spPr>
        <p:txBody>
          <a:bodyPr/>
          <a:lstStyle/>
          <a:p>
            <a:endParaRPr lang="en-US"/>
          </a:p>
        </p:txBody>
      </p:sp>
      <p:sp>
        <p:nvSpPr>
          <p:cNvPr id="40975" name="Rectangle 29"/>
          <p:cNvSpPr>
            <a:spLocks noChangeArrowheads="1"/>
          </p:cNvSpPr>
          <p:nvPr/>
        </p:nvSpPr>
        <p:spPr bwMode="auto">
          <a:xfrm>
            <a:off x="6724650" y="3868738"/>
            <a:ext cx="1144588" cy="396875"/>
          </a:xfrm>
          <a:prstGeom prst="rect">
            <a:avLst/>
          </a:prstGeom>
          <a:noFill/>
          <a:ln w="9525">
            <a:noFill/>
            <a:miter lim="800000"/>
            <a:headEnd/>
            <a:tailEnd/>
          </a:ln>
        </p:spPr>
        <p:txBody>
          <a:bodyPr wrap="none" lIns="92075" tIns="46038" rIns="92075" bIns="46038">
            <a:spAutoFit/>
          </a:bodyPr>
          <a:lstStyle/>
          <a:p>
            <a:r>
              <a:rPr lang="en-US" altLang="en-US" sz="2000" b="1"/>
              <a:t>Capture</a:t>
            </a:r>
          </a:p>
        </p:txBody>
      </p:sp>
      <p:sp>
        <p:nvSpPr>
          <p:cNvPr id="40976" name="Line 30"/>
          <p:cNvSpPr>
            <a:spLocks noChangeShapeType="1"/>
          </p:cNvSpPr>
          <p:nvPr/>
        </p:nvSpPr>
        <p:spPr bwMode="auto">
          <a:xfrm>
            <a:off x="6096000" y="5181600"/>
            <a:ext cx="0" cy="123825"/>
          </a:xfrm>
          <a:prstGeom prst="line">
            <a:avLst/>
          </a:prstGeom>
          <a:noFill/>
          <a:ln w="12700">
            <a:solidFill>
              <a:schemeClr val="tx1"/>
            </a:solidFill>
            <a:round/>
            <a:headEnd type="none" w="sm" len="sm"/>
            <a:tailEnd type="none" w="sm" len="sm"/>
          </a:ln>
        </p:spPr>
        <p:txBody>
          <a:bodyPr/>
          <a:lstStyle/>
          <a:p>
            <a:endParaRPr lang="en-US"/>
          </a:p>
        </p:txBody>
      </p:sp>
      <p:sp>
        <p:nvSpPr>
          <p:cNvPr id="40977" name="Line 31"/>
          <p:cNvSpPr>
            <a:spLocks noChangeShapeType="1"/>
          </p:cNvSpPr>
          <p:nvPr/>
        </p:nvSpPr>
        <p:spPr bwMode="auto">
          <a:xfrm>
            <a:off x="7239000" y="5105400"/>
            <a:ext cx="12700" cy="234950"/>
          </a:xfrm>
          <a:prstGeom prst="line">
            <a:avLst/>
          </a:prstGeom>
          <a:noFill/>
          <a:ln w="12700">
            <a:solidFill>
              <a:schemeClr val="tx1"/>
            </a:solidFill>
            <a:round/>
            <a:headEnd type="none" w="sm" len="sm"/>
            <a:tailEnd type="none" w="sm" len="sm"/>
          </a:ln>
        </p:spPr>
        <p:txBody>
          <a:bodyPr/>
          <a:lstStyle/>
          <a:p>
            <a:endParaRPr lang="en-US"/>
          </a:p>
        </p:txBody>
      </p:sp>
      <p:sp>
        <p:nvSpPr>
          <p:cNvPr id="40978" name="Line 32"/>
          <p:cNvSpPr>
            <a:spLocks noChangeShapeType="1"/>
          </p:cNvSpPr>
          <p:nvPr/>
        </p:nvSpPr>
        <p:spPr bwMode="auto">
          <a:xfrm>
            <a:off x="7939088" y="5140325"/>
            <a:ext cx="0" cy="123825"/>
          </a:xfrm>
          <a:prstGeom prst="line">
            <a:avLst/>
          </a:prstGeom>
          <a:noFill/>
          <a:ln w="12700">
            <a:solidFill>
              <a:schemeClr val="tx1"/>
            </a:solidFill>
            <a:round/>
            <a:headEnd type="none" w="sm" len="sm"/>
            <a:tailEnd type="none" w="sm" len="sm"/>
          </a:ln>
        </p:spPr>
        <p:txBody>
          <a:bodyPr/>
          <a:lstStyle/>
          <a:p>
            <a:endParaRPr lang="en-US"/>
          </a:p>
        </p:txBody>
      </p:sp>
      <p:sp>
        <p:nvSpPr>
          <p:cNvPr id="40979" name="Line 33"/>
          <p:cNvSpPr>
            <a:spLocks noChangeShapeType="1"/>
          </p:cNvSpPr>
          <p:nvPr/>
        </p:nvSpPr>
        <p:spPr bwMode="auto">
          <a:xfrm flipH="1">
            <a:off x="5688013" y="5219700"/>
            <a:ext cx="2794000" cy="0"/>
          </a:xfrm>
          <a:prstGeom prst="line">
            <a:avLst/>
          </a:prstGeom>
          <a:noFill/>
          <a:ln w="12700">
            <a:solidFill>
              <a:schemeClr val="tx1"/>
            </a:solidFill>
            <a:round/>
            <a:headEnd type="none" w="sm" len="sm"/>
            <a:tailEnd type="none" w="sm" len="sm"/>
          </a:ln>
        </p:spPr>
        <p:txBody>
          <a:bodyPr/>
          <a:lstStyle/>
          <a:p>
            <a:endParaRPr lang="en-US"/>
          </a:p>
        </p:txBody>
      </p:sp>
      <p:sp>
        <p:nvSpPr>
          <p:cNvPr id="40980" name="Line 34"/>
          <p:cNvSpPr>
            <a:spLocks noChangeShapeType="1"/>
          </p:cNvSpPr>
          <p:nvPr/>
        </p:nvSpPr>
        <p:spPr bwMode="auto">
          <a:xfrm>
            <a:off x="6629400" y="5181600"/>
            <a:ext cx="0" cy="123825"/>
          </a:xfrm>
          <a:prstGeom prst="line">
            <a:avLst/>
          </a:prstGeom>
          <a:noFill/>
          <a:ln w="12700">
            <a:solidFill>
              <a:schemeClr val="tx1"/>
            </a:solidFill>
            <a:round/>
            <a:headEnd type="none" w="sm" len="sm"/>
            <a:tailEnd type="none" w="sm" len="sm"/>
          </a:ln>
        </p:spPr>
        <p:txBody>
          <a:bodyPr/>
          <a:lstStyle/>
          <a:p>
            <a:endParaRPr lang="en-US"/>
          </a:p>
        </p:txBody>
      </p:sp>
      <p:sp>
        <p:nvSpPr>
          <p:cNvPr id="40981" name="Line 35"/>
          <p:cNvSpPr>
            <a:spLocks noChangeShapeType="1"/>
          </p:cNvSpPr>
          <p:nvPr/>
        </p:nvSpPr>
        <p:spPr bwMode="auto">
          <a:xfrm>
            <a:off x="8462963" y="5149850"/>
            <a:ext cx="0" cy="123825"/>
          </a:xfrm>
          <a:prstGeom prst="line">
            <a:avLst/>
          </a:prstGeom>
          <a:noFill/>
          <a:ln w="12700">
            <a:solidFill>
              <a:schemeClr val="tx1"/>
            </a:solidFill>
            <a:round/>
            <a:headEnd type="none" w="sm" len="sm"/>
            <a:tailEnd type="none" w="sm" len="sm"/>
          </a:ln>
        </p:spPr>
        <p:txBody>
          <a:bodyPr/>
          <a:lstStyle/>
          <a:p>
            <a:endParaRPr lang="en-US"/>
          </a:p>
        </p:txBody>
      </p:sp>
      <p:sp>
        <p:nvSpPr>
          <p:cNvPr id="1084452" name="Oval 36"/>
          <p:cNvSpPr>
            <a:spLocks noChangeArrowheads="1"/>
          </p:cNvSpPr>
          <p:nvPr/>
        </p:nvSpPr>
        <p:spPr bwMode="auto">
          <a:xfrm>
            <a:off x="6019800" y="3124200"/>
            <a:ext cx="76200" cy="76200"/>
          </a:xfrm>
          <a:prstGeom prst="ellipse">
            <a:avLst/>
          </a:prstGeom>
          <a:solidFill>
            <a:srgbClr val="FF1F44"/>
          </a:solidFill>
          <a:ln w="12700">
            <a:noFill/>
            <a:round/>
            <a:headEnd type="none" w="sm" len="sm"/>
            <a:tailEnd type="none" w="sm" len="sm"/>
          </a:ln>
        </p:spPr>
        <p:txBody>
          <a:bodyPr wrap="none" anchor="ctr"/>
          <a:lstStyle/>
          <a:p>
            <a:endParaRPr lang="en-US" altLang="en-US"/>
          </a:p>
        </p:txBody>
      </p:sp>
      <p:sp>
        <p:nvSpPr>
          <p:cNvPr id="1084453" name="Oval 37"/>
          <p:cNvSpPr>
            <a:spLocks noChangeArrowheads="1"/>
          </p:cNvSpPr>
          <p:nvPr/>
        </p:nvSpPr>
        <p:spPr bwMode="auto">
          <a:xfrm>
            <a:off x="8001000" y="4343400"/>
            <a:ext cx="76200" cy="76200"/>
          </a:xfrm>
          <a:prstGeom prst="ellipse">
            <a:avLst/>
          </a:prstGeom>
          <a:solidFill>
            <a:srgbClr val="FF1F44"/>
          </a:solidFill>
          <a:ln w="12700">
            <a:noFill/>
            <a:round/>
            <a:headEnd type="none" w="sm" len="sm"/>
            <a:tailEnd type="none" w="sm" len="sm"/>
          </a:ln>
        </p:spPr>
        <p:txBody>
          <a:bodyPr wrap="none" anchor="ctr"/>
          <a:lstStyle/>
          <a:p>
            <a:endParaRPr lang="en-US" altLang="en-US"/>
          </a:p>
        </p:txBody>
      </p:sp>
      <p:sp>
        <p:nvSpPr>
          <p:cNvPr id="1084454" name="Oval 38"/>
          <p:cNvSpPr>
            <a:spLocks noChangeArrowheads="1"/>
          </p:cNvSpPr>
          <p:nvPr/>
        </p:nvSpPr>
        <p:spPr bwMode="auto">
          <a:xfrm>
            <a:off x="6705600" y="4191000"/>
            <a:ext cx="76200" cy="76200"/>
          </a:xfrm>
          <a:prstGeom prst="ellipse">
            <a:avLst/>
          </a:prstGeom>
          <a:solidFill>
            <a:srgbClr val="26F85D"/>
          </a:solidFill>
          <a:ln w="12700">
            <a:noFill/>
            <a:round/>
            <a:headEnd type="none" w="sm" len="sm"/>
            <a:tailEnd type="none" w="sm" len="sm"/>
          </a:ln>
        </p:spPr>
        <p:txBody>
          <a:bodyPr wrap="none" anchor="ctr"/>
          <a:lstStyle/>
          <a:p>
            <a:endParaRPr lang="en-US"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Implantable Pacemaker Circuit</a:t>
            </a:r>
            <a:endParaRPr lang="en-US" dirty="0"/>
          </a:p>
        </p:txBody>
      </p:sp>
      <p:sp>
        <p:nvSpPr>
          <p:cNvPr id="6" name="Content Placeholder 5"/>
          <p:cNvSpPr>
            <a:spLocks noGrp="1"/>
          </p:cNvSpPr>
          <p:nvPr>
            <p:ph idx="1"/>
          </p:nvPr>
        </p:nvSpPr>
        <p:spPr/>
        <p:txBody>
          <a:bodyPr/>
          <a:lstStyle/>
          <a:p>
            <a:pPr marL="193138" indent="-193138">
              <a:defRPr/>
            </a:pPr>
            <a:r>
              <a:rPr lang="en-US" sz="2000" dirty="0"/>
              <a:t>Implantable pulse generator (IPG): </a:t>
            </a:r>
          </a:p>
          <a:p>
            <a:pPr marL="472263" lvl="1" indent="-183878">
              <a:defRPr/>
            </a:pPr>
            <a:r>
              <a:rPr lang="en-US" sz="2000" dirty="0"/>
              <a:t>Battery</a:t>
            </a:r>
          </a:p>
          <a:p>
            <a:pPr marL="472263" lvl="1" indent="-183878">
              <a:defRPr/>
            </a:pPr>
            <a:r>
              <a:rPr lang="en-US" sz="2000" dirty="0"/>
              <a:t>Circuitry</a:t>
            </a:r>
          </a:p>
          <a:p>
            <a:pPr marL="472263" lvl="1" indent="-183878">
              <a:defRPr/>
            </a:pPr>
            <a:r>
              <a:rPr lang="en-US" sz="2000" dirty="0"/>
              <a:t>Connector(s)</a:t>
            </a:r>
          </a:p>
          <a:p>
            <a:pPr marL="288384" lvl="1" indent="0">
              <a:buNone/>
              <a:defRPr/>
            </a:pPr>
            <a:endParaRPr lang="en-US" sz="2000" dirty="0"/>
          </a:p>
          <a:p>
            <a:pPr marL="193138" indent="-193138">
              <a:defRPr/>
            </a:pPr>
            <a:r>
              <a:rPr lang="en-US" sz="2000" dirty="0"/>
              <a:t>Leads or wires</a:t>
            </a:r>
          </a:p>
          <a:p>
            <a:pPr marL="472263" lvl="1" indent="-183878">
              <a:defRPr/>
            </a:pPr>
            <a:r>
              <a:rPr lang="en-US" sz="2000" dirty="0"/>
              <a:t>Cathode (negative electrode)</a:t>
            </a:r>
          </a:p>
          <a:p>
            <a:pPr marL="472263" lvl="1" indent="-183878">
              <a:defRPr/>
            </a:pPr>
            <a:r>
              <a:rPr lang="en-US" sz="2000" dirty="0"/>
              <a:t>Anode (positive electrode)</a:t>
            </a:r>
          </a:p>
          <a:p>
            <a:pPr marL="288384" lvl="1" indent="0">
              <a:buNone/>
              <a:defRPr/>
            </a:pPr>
            <a:endParaRPr lang="en-US" sz="2000" dirty="0"/>
          </a:p>
          <a:p>
            <a:pPr marL="193138" indent="-193138">
              <a:defRPr/>
            </a:pPr>
            <a:r>
              <a:rPr lang="en-US" sz="2000" dirty="0"/>
              <a:t>Body tissue</a:t>
            </a:r>
          </a:p>
          <a:p>
            <a:endParaRPr lang="en-US" sz="2000" dirty="0"/>
          </a:p>
        </p:txBody>
      </p:sp>
      <p:pic>
        <p:nvPicPr>
          <p:cNvPr id="7" name="Picture 2" descr="hear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80118" y="1543800"/>
            <a:ext cx="38735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12"/>
          <p:cNvSpPr>
            <a:spLocks noChangeArrowheads="1"/>
          </p:cNvSpPr>
          <p:nvPr/>
        </p:nvSpPr>
        <p:spPr bwMode="blackWhite">
          <a:xfrm>
            <a:off x="7724745" y="1630835"/>
            <a:ext cx="492125" cy="316178"/>
          </a:xfrm>
          <a:prstGeom prst="rect">
            <a:avLst/>
          </a:prstGeom>
          <a:noFill/>
          <a:ln w="12700">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lIns="76726" tIns="38363" rIns="76726" bIns="38363">
            <a:spAutoFit/>
          </a:bodyPr>
          <a:lstStyle>
            <a:lvl1pPr>
              <a:defRPr sz="2400" b="1">
                <a:solidFill>
                  <a:schemeClr val="tx1"/>
                </a:solidFill>
                <a:latin typeface="Arial" pitchFamily="34" charset="0"/>
                <a:ea typeface="ヒラギノ角ゴ Pro W3" charset="-128"/>
              </a:defRPr>
            </a:lvl1pPr>
            <a:lvl2pPr marL="742950" indent="-285750">
              <a:defRPr sz="2400" b="1">
                <a:solidFill>
                  <a:schemeClr val="tx1"/>
                </a:solidFill>
                <a:latin typeface="Arial" pitchFamily="34" charset="0"/>
                <a:ea typeface="ヒラギノ角ゴ Pro W3" charset="-128"/>
              </a:defRPr>
            </a:lvl2pPr>
            <a:lvl3pPr marL="1143000" indent="-228600">
              <a:defRPr sz="2400" b="1">
                <a:solidFill>
                  <a:schemeClr val="tx1"/>
                </a:solidFill>
                <a:latin typeface="Arial" pitchFamily="34" charset="0"/>
                <a:ea typeface="ヒラギノ角ゴ Pro W3" charset="-128"/>
              </a:defRPr>
            </a:lvl3pPr>
            <a:lvl4pPr marL="1600200" indent="-228600">
              <a:defRPr sz="2400" b="1">
                <a:solidFill>
                  <a:schemeClr val="tx1"/>
                </a:solidFill>
                <a:latin typeface="Arial" pitchFamily="34" charset="0"/>
                <a:ea typeface="ヒラギノ角ゴ Pro W3" charset="-128"/>
              </a:defRPr>
            </a:lvl4pPr>
            <a:lvl5pPr marL="2057400" indent="-228600">
              <a:defRPr sz="2400" b="1">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b="1">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b="1">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b="1">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b="1">
                <a:solidFill>
                  <a:schemeClr val="tx1"/>
                </a:solidFill>
                <a:latin typeface="Arial" pitchFamily="34" charset="0"/>
                <a:ea typeface="ヒラギノ角ゴ Pro W3" charset="-128"/>
              </a:defRPr>
            </a:lvl9pPr>
          </a:lstStyle>
          <a:p>
            <a:pPr algn="ctr">
              <a:spcBef>
                <a:spcPct val="50000"/>
              </a:spcBef>
            </a:pPr>
            <a:r>
              <a:rPr lang="en-US" altLang="en-US" sz="1500" i="1" dirty="0">
                <a:latin typeface="+mj-lt"/>
              </a:rPr>
              <a:t>IPG</a:t>
            </a:r>
          </a:p>
        </p:txBody>
      </p:sp>
      <p:sp>
        <p:nvSpPr>
          <p:cNvPr id="9" name="Rectangle 13"/>
          <p:cNvSpPr>
            <a:spLocks noChangeArrowheads="1"/>
          </p:cNvSpPr>
          <p:nvPr/>
        </p:nvSpPr>
        <p:spPr bwMode="blackWhite">
          <a:xfrm>
            <a:off x="6200745" y="1313335"/>
            <a:ext cx="889000" cy="316178"/>
          </a:xfrm>
          <a:prstGeom prst="rect">
            <a:avLst/>
          </a:prstGeom>
          <a:noFill/>
          <a:ln w="12700">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lIns="76726" tIns="38363" rIns="76726" bIns="38363">
            <a:spAutoFit/>
          </a:bodyPr>
          <a:lstStyle>
            <a:lvl1pPr>
              <a:defRPr sz="2400" b="1">
                <a:solidFill>
                  <a:schemeClr val="tx1"/>
                </a:solidFill>
                <a:latin typeface="Arial" pitchFamily="34" charset="0"/>
                <a:ea typeface="ヒラギノ角ゴ Pro W3" charset="-128"/>
              </a:defRPr>
            </a:lvl1pPr>
            <a:lvl2pPr marL="742950" indent="-285750">
              <a:defRPr sz="2400" b="1">
                <a:solidFill>
                  <a:schemeClr val="tx1"/>
                </a:solidFill>
                <a:latin typeface="Arial" pitchFamily="34" charset="0"/>
                <a:ea typeface="ヒラギノ角ゴ Pro W3" charset="-128"/>
              </a:defRPr>
            </a:lvl2pPr>
            <a:lvl3pPr marL="1143000" indent="-228600">
              <a:defRPr sz="2400" b="1">
                <a:solidFill>
                  <a:schemeClr val="tx1"/>
                </a:solidFill>
                <a:latin typeface="Arial" pitchFamily="34" charset="0"/>
                <a:ea typeface="ヒラギノ角ゴ Pro W3" charset="-128"/>
              </a:defRPr>
            </a:lvl3pPr>
            <a:lvl4pPr marL="1600200" indent="-228600">
              <a:defRPr sz="2400" b="1">
                <a:solidFill>
                  <a:schemeClr val="tx1"/>
                </a:solidFill>
                <a:latin typeface="Arial" pitchFamily="34" charset="0"/>
                <a:ea typeface="ヒラギノ角ゴ Pro W3" charset="-128"/>
              </a:defRPr>
            </a:lvl4pPr>
            <a:lvl5pPr marL="2057400" indent="-228600">
              <a:defRPr sz="2400" b="1">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b="1">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b="1">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b="1">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b="1">
                <a:solidFill>
                  <a:schemeClr val="tx1"/>
                </a:solidFill>
                <a:latin typeface="Arial" pitchFamily="34" charset="0"/>
                <a:ea typeface="ヒラギノ角ゴ Pro W3" charset="-128"/>
              </a:defRPr>
            </a:lvl9pPr>
          </a:lstStyle>
          <a:p>
            <a:pPr algn="ctr">
              <a:spcBef>
                <a:spcPct val="50000"/>
              </a:spcBef>
            </a:pPr>
            <a:r>
              <a:rPr lang="en-US" altLang="en-US" sz="1500" i="1" dirty="0">
                <a:latin typeface="+mj-lt"/>
              </a:rPr>
              <a:t>Leads</a:t>
            </a:r>
          </a:p>
        </p:txBody>
      </p:sp>
      <p:sp>
        <p:nvSpPr>
          <p:cNvPr id="10" name="Line 14"/>
          <p:cNvSpPr>
            <a:spLocks noChangeShapeType="1"/>
          </p:cNvSpPr>
          <p:nvPr/>
        </p:nvSpPr>
        <p:spPr bwMode="auto">
          <a:xfrm flipH="1">
            <a:off x="6581745" y="1694335"/>
            <a:ext cx="190500" cy="317500"/>
          </a:xfrm>
          <a:prstGeom prst="line">
            <a:avLst/>
          </a:prstGeom>
          <a:noFill/>
          <a:ln w="25400">
            <a:solidFill>
              <a:srgbClr val="B0008E"/>
            </a:solidFill>
            <a:round/>
            <a:headEnd type="none" w="sm" len="sm"/>
            <a:tailEnd type="triangle" w="med" len="med"/>
          </a:ln>
          <a:extLst>
            <a:ext uri="{909E8E84-426E-40DD-AFC4-6F175D3DCCD1}">
              <a14:hiddenFill xmlns="" xmlns:a14="http://schemas.microsoft.com/office/drawing/2010/main">
                <a:noFill/>
              </a14:hiddenFill>
            </a:ext>
          </a:extLst>
        </p:spPr>
        <p:txBody>
          <a:bodyPr lIns="76197" tIns="38098" rIns="76197" bIns="38098"/>
          <a:lstStyle/>
          <a:p>
            <a:endParaRPr lang="en-US" dirty="0"/>
          </a:p>
        </p:txBody>
      </p:sp>
      <p:sp>
        <p:nvSpPr>
          <p:cNvPr id="11" name="Rectangle 15"/>
          <p:cNvSpPr>
            <a:spLocks noChangeArrowheads="1"/>
          </p:cNvSpPr>
          <p:nvPr/>
        </p:nvSpPr>
        <p:spPr bwMode="blackWhite">
          <a:xfrm>
            <a:off x="4571280" y="4805835"/>
            <a:ext cx="904875" cy="316178"/>
          </a:xfrm>
          <a:prstGeom prst="rect">
            <a:avLst/>
          </a:prstGeom>
          <a:noFill/>
          <a:ln w="12700">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lIns="76726" tIns="38363" rIns="76726" bIns="38363">
            <a:spAutoFit/>
          </a:bodyPr>
          <a:lstStyle>
            <a:lvl1pPr>
              <a:defRPr sz="2400" b="1">
                <a:solidFill>
                  <a:schemeClr val="tx1"/>
                </a:solidFill>
                <a:latin typeface="Arial" pitchFamily="34" charset="0"/>
                <a:ea typeface="ヒラギノ角ゴ Pro W3" charset="-128"/>
              </a:defRPr>
            </a:lvl1pPr>
            <a:lvl2pPr marL="742950" indent="-285750">
              <a:defRPr sz="2400" b="1">
                <a:solidFill>
                  <a:schemeClr val="tx1"/>
                </a:solidFill>
                <a:latin typeface="Arial" pitchFamily="34" charset="0"/>
                <a:ea typeface="ヒラギノ角ゴ Pro W3" charset="-128"/>
              </a:defRPr>
            </a:lvl2pPr>
            <a:lvl3pPr marL="1143000" indent="-228600">
              <a:defRPr sz="2400" b="1">
                <a:solidFill>
                  <a:schemeClr val="tx1"/>
                </a:solidFill>
                <a:latin typeface="Arial" pitchFamily="34" charset="0"/>
                <a:ea typeface="ヒラギノ角ゴ Pro W3" charset="-128"/>
              </a:defRPr>
            </a:lvl3pPr>
            <a:lvl4pPr marL="1600200" indent="-228600">
              <a:defRPr sz="2400" b="1">
                <a:solidFill>
                  <a:schemeClr val="tx1"/>
                </a:solidFill>
                <a:latin typeface="Arial" pitchFamily="34" charset="0"/>
                <a:ea typeface="ヒラギノ角ゴ Pro W3" charset="-128"/>
              </a:defRPr>
            </a:lvl4pPr>
            <a:lvl5pPr marL="2057400" indent="-228600">
              <a:defRPr sz="2400" b="1">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b="1">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b="1">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b="1">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b="1">
                <a:solidFill>
                  <a:schemeClr val="tx1"/>
                </a:solidFill>
                <a:latin typeface="Arial" pitchFamily="34" charset="0"/>
                <a:ea typeface="ヒラギノ角ゴ Pro W3" charset="-128"/>
              </a:defRPr>
            </a:lvl9pPr>
          </a:lstStyle>
          <a:p>
            <a:pPr algn="ctr">
              <a:spcBef>
                <a:spcPct val="50000"/>
              </a:spcBef>
            </a:pPr>
            <a:r>
              <a:rPr lang="en-US" altLang="en-US" sz="1500" i="1" dirty="0">
                <a:latin typeface="+mj-lt"/>
              </a:rPr>
              <a:t>Anode</a:t>
            </a:r>
          </a:p>
        </p:txBody>
      </p:sp>
      <p:sp>
        <p:nvSpPr>
          <p:cNvPr id="12" name="Line 16"/>
          <p:cNvSpPr>
            <a:spLocks noChangeShapeType="1"/>
          </p:cNvSpPr>
          <p:nvPr/>
        </p:nvSpPr>
        <p:spPr bwMode="auto">
          <a:xfrm flipV="1">
            <a:off x="5523780" y="4424835"/>
            <a:ext cx="762000" cy="381000"/>
          </a:xfrm>
          <a:prstGeom prst="line">
            <a:avLst/>
          </a:prstGeom>
          <a:noFill/>
          <a:ln w="25400">
            <a:solidFill>
              <a:srgbClr val="B0008E"/>
            </a:solidFill>
            <a:round/>
            <a:headEnd type="none" w="sm" len="sm"/>
            <a:tailEnd type="triangle" w="med" len="med"/>
          </a:ln>
          <a:extLst>
            <a:ext uri="{909E8E84-426E-40DD-AFC4-6F175D3DCCD1}">
              <a14:hiddenFill xmlns="" xmlns:a14="http://schemas.microsoft.com/office/drawing/2010/main">
                <a:noFill/>
              </a14:hiddenFill>
            </a:ext>
          </a:extLst>
        </p:spPr>
        <p:txBody>
          <a:bodyPr lIns="76197" tIns="38098" rIns="76197" bIns="38098"/>
          <a:lstStyle/>
          <a:p>
            <a:endParaRPr lang="en-US" dirty="0"/>
          </a:p>
        </p:txBody>
      </p:sp>
      <p:sp>
        <p:nvSpPr>
          <p:cNvPr id="13" name="Rectangle 17"/>
          <p:cNvSpPr>
            <a:spLocks noChangeArrowheads="1"/>
          </p:cNvSpPr>
          <p:nvPr/>
        </p:nvSpPr>
        <p:spPr bwMode="blackWhite">
          <a:xfrm>
            <a:off x="5587280" y="5123335"/>
            <a:ext cx="1137708" cy="316178"/>
          </a:xfrm>
          <a:prstGeom prst="rect">
            <a:avLst/>
          </a:prstGeom>
          <a:noFill/>
          <a:ln w="12700">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lIns="76726" tIns="38363" rIns="76726" bIns="38363">
            <a:spAutoFit/>
          </a:bodyPr>
          <a:lstStyle>
            <a:lvl1pPr>
              <a:defRPr sz="2400" b="1">
                <a:solidFill>
                  <a:schemeClr val="tx1"/>
                </a:solidFill>
                <a:latin typeface="Arial" pitchFamily="34" charset="0"/>
                <a:ea typeface="ヒラギノ角ゴ Pro W3" charset="-128"/>
              </a:defRPr>
            </a:lvl1pPr>
            <a:lvl2pPr marL="742950" indent="-285750">
              <a:defRPr sz="2400" b="1">
                <a:solidFill>
                  <a:schemeClr val="tx1"/>
                </a:solidFill>
                <a:latin typeface="Arial" pitchFamily="34" charset="0"/>
                <a:ea typeface="ヒラギノ角ゴ Pro W3" charset="-128"/>
              </a:defRPr>
            </a:lvl2pPr>
            <a:lvl3pPr marL="1143000" indent="-228600">
              <a:defRPr sz="2400" b="1">
                <a:solidFill>
                  <a:schemeClr val="tx1"/>
                </a:solidFill>
                <a:latin typeface="Arial" pitchFamily="34" charset="0"/>
                <a:ea typeface="ヒラギノ角ゴ Pro W3" charset="-128"/>
              </a:defRPr>
            </a:lvl3pPr>
            <a:lvl4pPr marL="1600200" indent="-228600">
              <a:defRPr sz="2400" b="1">
                <a:solidFill>
                  <a:schemeClr val="tx1"/>
                </a:solidFill>
                <a:latin typeface="Arial" pitchFamily="34" charset="0"/>
                <a:ea typeface="ヒラギノ角ゴ Pro W3" charset="-128"/>
              </a:defRPr>
            </a:lvl4pPr>
            <a:lvl5pPr marL="2057400" indent="-228600">
              <a:defRPr sz="2400" b="1">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b="1">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b="1">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b="1">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b="1">
                <a:solidFill>
                  <a:schemeClr val="tx1"/>
                </a:solidFill>
                <a:latin typeface="Arial" pitchFamily="34" charset="0"/>
                <a:ea typeface="ヒラギノ角ゴ Pro W3" charset="-128"/>
              </a:defRPr>
            </a:lvl9pPr>
          </a:lstStyle>
          <a:p>
            <a:pPr algn="ctr">
              <a:spcBef>
                <a:spcPct val="50000"/>
              </a:spcBef>
            </a:pPr>
            <a:r>
              <a:rPr lang="en-US" altLang="en-US" sz="1500" i="1" dirty="0">
                <a:latin typeface="+mj-lt"/>
              </a:rPr>
              <a:t>Cathode</a:t>
            </a:r>
          </a:p>
        </p:txBody>
      </p:sp>
      <p:sp>
        <p:nvSpPr>
          <p:cNvPr id="14" name="Line 19"/>
          <p:cNvSpPr>
            <a:spLocks noChangeShapeType="1"/>
          </p:cNvSpPr>
          <p:nvPr/>
        </p:nvSpPr>
        <p:spPr bwMode="auto">
          <a:xfrm flipV="1">
            <a:off x="6285780" y="4551835"/>
            <a:ext cx="127000" cy="508000"/>
          </a:xfrm>
          <a:prstGeom prst="line">
            <a:avLst/>
          </a:prstGeom>
          <a:noFill/>
          <a:ln w="25400">
            <a:solidFill>
              <a:srgbClr val="B0008E"/>
            </a:solidFill>
            <a:round/>
            <a:headEnd type="none" w="sm" len="sm"/>
            <a:tailEnd type="triangle" w="med" len="med"/>
          </a:ln>
          <a:extLst>
            <a:ext uri="{909E8E84-426E-40DD-AFC4-6F175D3DCCD1}">
              <a14:hiddenFill xmlns="" xmlns:a14="http://schemas.microsoft.com/office/drawing/2010/main">
                <a:noFill/>
              </a14:hiddenFill>
            </a:ext>
          </a:extLst>
        </p:spPr>
        <p:txBody>
          <a:bodyPr lIns="76197" tIns="38098" rIns="76197" bIns="38098"/>
          <a:lstStyle/>
          <a:p>
            <a:endParaRPr lang="en-US" dirty="0"/>
          </a:p>
        </p:txBody>
      </p:sp>
      <p:sp>
        <p:nvSpPr>
          <p:cNvPr id="15" name="Line 20"/>
          <p:cNvSpPr>
            <a:spLocks noChangeShapeType="1"/>
          </p:cNvSpPr>
          <p:nvPr/>
        </p:nvSpPr>
        <p:spPr bwMode="auto">
          <a:xfrm>
            <a:off x="8000280" y="2011835"/>
            <a:ext cx="63500" cy="508000"/>
          </a:xfrm>
          <a:prstGeom prst="line">
            <a:avLst/>
          </a:prstGeom>
          <a:noFill/>
          <a:ln w="25400">
            <a:solidFill>
              <a:srgbClr val="B0008E"/>
            </a:solidFill>
            <a:round/>
            <a:headEnd type="none" w="sm" len="sm"/>
            <a:tailEnd type="triangle" w="med" len="med"/>
          </a:ln>
          <a:extLst>
            <a:ext uri="{909E8E84-426E-40DD-AFC4-6F175D3DCCD1}">
              <a14:hiddenFill xmlns="" xmlns:a14="http://schemas.microsoft.com/office/drawing/2010/main">
                <a:noFill/>
              </a14:hiddenFill>
            </a:ext>
          </a:extLst>
        </p:spPr>
        <p:txBody>
          <a:bodyPr lIns="76197" tIns="38098" rIns="76197" bIns="38098"/>
          <a:lstStyle/>
          <a:p>
            <a:endParaRPr lang="en-US" dirty="0"/>
          </a:p>
        </p:txBody>
      </p:sp>
    </p:spTree>
    <p:extLst>
      <p:ext uri="{BB962C8B-B14F-4D97-AF65-F5344CB8AC3E}">
        <p14:creationId xmlns="" xmlns:p14="http://schemas.microsoft.com/office/powerpoint/2010/main" val="14015912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77863" y="61913"/>
            <a:ext cx="8502650" cy="990600"/>
          </a:xfrm>
        </p:spPr>
        <p:txBody>
          <a:bodyPr/>
          <a:lstStyle/>
          <a:p>
            <a:r>
              <a:rPr lang="en-US" altLang="en-US" smtClean="0"/>
              <a:t>The Pacing Pulse</a:t>
            </a:r>
          </a:p>
        </p:txBody>
      </p:sp>
      <p:sp>
        <p:nvSpPr>
          <p:cNvPr id="41987" name="Rectangle 4"/>
          <p:cNvSpPr>
            <a:spLocks noChangeArrowheads="1"/>
          </p:cNvSpPr>
          <p:nvPr/>
        </p:nvSpPr>
        <p:spPr bwMode="auto">
          <a:xfrm>
            <a:off x="457200" y="2209800"/>
            <a:ext cx="2616200" cy="3556000"/>
          </a:xfrm>
          <a:prstGeom prst="rect">
            <a:avLst/>
          </a:prstGeom>
          <a:solidFill>
            <a:schemeClr val="accent1"/>
          </a:solidFill>
          <a:ln w="6350">
            <a:solidFill>
              <a:schemeClr val="tx1"/>
            </a:solidFill>
            <a:miter lim="800000"/>
            <a:headEnd/>
            <a:tailEnd/>
          </a:ln>
        </p:spPr>
        <p:txBody>
          <a:bodyPr wrap="none" anchor="ctr"/>
          <a:lstStyle/>
          <a:p>
            <a:r>
              <a:rPr lang="en-US" altLang="en-US"/>
              <a:t>t</a:t>
            </a:r>
          </a:p>
        </p:txBody>
      </p:sp>
      <p:sp>
        <p:nvSpPr>
          <p:cNvPr id="41988" name="Rectangle 5"/>
          <p:cNvSpPr>
            <a:spLocks noChangeArrowheads="1"/>
          </p:cNvSpPr>
          <p:nvPr/>
        </p:nvSpPr>
        <p:spPr bwMode="auto">
          <a:xfrm>
            <a:off x="784225" y="2378075"/>
            <a:ext cx="1962150" cy="454025"/>
          </a:xfrm>
          <a:prstGeom prst="rect">
            <a:avLst/>
          </a:prstGeom>
          <a:solidFill>
            <a:schemeClr val="accent1"/>
          </a:solidFill>
          <a:ln w="12700">
            <a:noFill/>
            <a:miter lim="800000"/>
            <a:headEnd/>
            <a:tailEnd/>
          </a:ln>
        </p:spPr>
        <p:txBody>
          <a:bodyPr wrap="none" lIns="90488" tIns="44450" rIns="90488" bIns="44450">
            <a:spAutoFit/>
          </a:bodyPr>
          <a:lstStyle/>
          <a:p>
            <a:r>
              <a:rPr lang="en-US" altLang="en-US" sz="2400">
                <a:solidFill>
                  <a:schemeClr val="hlink"/>
                </a:solidFill>
              </a:rPr>
              <a:t>Pacing Pulse</a:t>
            </a:r>
          </a:p>
        </p:txBody>
      </p:sp>
      <p:sp>
        <p:nvSpPr>
          <p:cNvPr id="41989" name="Rectangle 6"/>
          <p:cNvSpPr>
            <a:spLocks noChangeArrowheads="1"/>
          </p:cNvSpPr>
          <p:nvPr/>
        </p:nvSpPr>
        <p:spPr bwMode="auto">
          <a:xfrm>
            <a:off x="555625" y="5084763"/>
            <a:ext cx="2479675" cy="363537"/>
          </a:xfrm>
          <a:prstGeom prst="rect">
            <a:avLst/>
          </a:prstGeom>
          <a:solidFill>
            <a:schemeClr val="accent1"/>
          </a:solidFill>
          <a:ln w="12700">
            <a:noFill/>
            <a:miter lim="800000"/>
            <a:headEnd/>
            <a:tailEnd/>
          </a:ln>
        </p:spPr>
        <p:txBody>
          <a:bodyPr wrap="none" lIns="90488" tIns="44450" rIns="90488" bIns="44450">
            <a:spAutoFit/>
          </a:bodyPr>
          <a:lstStyle/>
          <a:p>
            <a:r>
              <a:rPr lang="en-US" altLang="en-US" sz="1800">
                <a:solidFill>
                  <a:schemeClr val="hlink"/>
                </a:solidFill>
              </a:rPr>
              <a:t>Pulse Duration (Width)</a:t>
            </a:r>
          </a:p>
        </p:txBody>
      </p:sp>
      <p:sp>
        <p:nvSpPr>
          <p:cNvPr id="41990" name="Rectangle 7"/>
          <p:cNvSpPr>
            <a:spLocks noChangeArrowheads="1"/>
          </p:cNvSpPr>
          <p:nvPr/>
        </p:nvSpPr>
        <p:spPr bwMode="auto">
          <a:xfrm rot="-5400000">
            <a:off x="226219" y="3683794"/>
            <a:ext cx="1704975" cy="363537"/>
          </a:xfrm>
          <a:prstGeom prst="rect">
            <a:avLst/>
          </a:prstGeom>
          <a:solidFill>
            <a:schemeClr val="accent1"/>
          </a:solidFill>
          <a:ln w="12700">
            <a:noFill/>
            <a:miter lim="800000"/>
            <a:headEnd/>
            <a:tailEnd/>
          </a:ln>
        </p:spPr>
        <p:txBody>
          <a:bodyPr wrap="none" lIns="90488" tIns="44450" rIns="90488" bIns="44450">
            <a:spAutoFit/>
          </a:bodyPr>
          <a:lstStyle/>
          <a:p>
            <a:r>
              <a:rPr lang="en-US" altLang="en-US" sz="1800">
                <a:solidFill>
                  <a:schemeClr val="hlink"/>
                </a:solidFill>
              </a:rPr>
              <a:t>Output Voltage</a:t>
            </a:r>
          </a:p>
        </p:txBody>
      </p:sp>
      <p:sp>
        <p:nvSpPr>
          <p:cNvPr id="41991" name="Freeform 8"/>
          <p:cNvSpPr>
            <a:spLocks/>
          </p:cNvSpPr>
          <p:nvPr/>
        </p:nvSpPr>
        <p:spPr bwMode="auto">
          <a:xfrm>
            <a:off x="695325" y="2965450"/>
            <a:ext cx="2139950" cy="1841500"/>
          </a:xfrm>
          <a:custGeom>
            <a:avLst/>
            <a:gdLst>
              <a:gd name="T0" fmla="*/ 0 w 1348"/>
              <a:gd name="T1" fmla="*/ 2147483647 h 1160"/>
              <a:gd name="T2" fmla="*/ 2147483647 w 1348"/>
              <a:gd name="T3" fmla="*/ 2147483647 h 1160"/>
              <a:gd name="T4" fmla="*/ 2147483647 w 1348"/>
              <a:gd name="T5" fmla="*/ 0 h 1160"/>
              <a:gd name="T6" fmla="*/ 2147483647 w 1348"/>
              <a:gd name="T7" fmla="*/ 2147483647 h 1160"/>
              <a:gd name="T8" fmla="*/ 2147483647 w 1348"/>
              <a:gd name="T9" fmla="*/ 2147483647 h 1160"/>
              <a:gd name="T10" fmla="*/ 2147483647 w 1348"/>
              <a:gd name="T11" fmla="*/ 2147483647 h 1160"/>
              <a:gd name="T12" fmla="*/ 0 60000 65536"/>
              <a:gd name="T13" fmla="*/ 0 60000 65536"/>
              <a:gd name="T14" fmla="*/ 0 60000 65536"/>
              <a:gd name="T15" fmla="*/ 0 60000 65536"/>
              <a:gd name="T16" fmla="*/ 0 60000 65536"/>
              <a:gd name="T17" fmla="*/ 0 60000 65536"/>
              <a:gd name="T18" fmla="*/ 0 w 1348"/>
              <a:gd name="T19" fmla="*/ 0 h 1160"/>
              <a:gd name="T20" fmla="*/ 1348 w 1348"/>
              <a:gd name="T21" fmla="*/ 1160 h 1160"/>
            </a:gdLst>
            <a:ahLst/>
            <a:cxnLst>
              <a:cxn ang="T12">
                <a:pos x="T0" y="T1"/>
              </a:cxn>
              <a:cxn ang="T13">
                <a:pos x="T2" y="T3"/>
              </a:cxn>
              <a:cxn ang="T14">
                <a:pos x="T4" y="T5"/>
              </a:cxn>
              <a:cxn ang="T15">
                <a:pos x="T6" y="T7"/>
              </a:cxn>
              <a:cxn ang="T16">
                <a:pos x="T8" y="T9"/>
              </a:cxn>
              <a:cxn ang="T17">
                <a:pos x="T10" y="T11"/>
              </a:cxn>
            </a:cxnLst>
            <a:rect l="T18" t="T19" r="T20" b="T21"/>
            <a:pathLst>
              <a:path w="1348" h="1160">
                <a:moveTo>
                  <a:pt x="0" y="1159"/>
                </a:moveTo>
                <a:lnTo>
                  <a:pt x="611" y="1159"/>
                </a:lnTo>
                <a:lnTo>
                  <a:pt x="607" y="0"/>
                </a:lnTo>
                <a:lnTo>
                  <a:pt x="678" y="52"/>
                </a:lnTo>
                <a:lnTo>
                  <a:pt x="755" y="1159"/>
                </a:lnTo>
                <a:lnTo>
                  <a:pt x="1347" y="1159"/>
                </a:lnTo>
              </a:path>
            </a:pathLst>
          </a:custGeom>
          <a:solidFill>
            <a:schemeClr val="accent1"/>
          </a:solidFill>
          <a:ln w="12700" cap="rnd">
            <a:solidFill>
              <a:schemeClr val="bg1"/>
            </a:solidFill>
            <a:round/>
            <a:headEnd/>
            <a:tailEnd/>
          </a:ln>
        </p:spPr>
        <p:txBody>
          <a:bodyPr/>
          <a:lstStyle/>
          <a:p>
            <a:endParaRPr lang="en-US"/>
          </a:p>
        </p:txBody>
      </p:sp>
      <p:sp>
        <p:nvSpPr>
          <p:cNvPr id="41992" name="Line 9"/>
          <p:cNvSpPr>
            <a:spLocks noChangeShapeType="1"/>
          </p:cNvSpPr>
          <p:nvPr/>
        </p:nvSpPr>
        <p:spPr bwMode="auto">
          <a:xfrm flipH="1">
            <a:off x="1111250" y="2946400"/>
            <a:ext cx="373063" cy="0"/>
          </a:xfrm>
          <a:prstGeom prst="line">
            <a:avLst/>
          </a:prstGeom>
          <a:noFill/>
          <a:ln w="12700">
            <a:solidFill>
              <a:schemeClr val="bg1"/>
            </a:solidFill>
            <a:round/>
            <a:headEnd/>
            <a:tailEnd/>
          </a:ln>
        </p:spPr>
        <p:txBody>
          <a:bodyPr wrap="none" anchor="ctr"/>
          <a:lstStyle/>
          <a:p>
            <a:endParaRPr lang="en-US"/>
          </a:p>
        </p:txBody>
      </p:sp>
      <p:sp>
        <p:nvSpPr>
          <p:cNvPr id="41993" name="Line 10"/>
          <p:cNvSpPr>
            <a:spLocks noChangeShapeType="1"/>
          </p:cNvSpPr>
          <p:nvPr/>
        </p:nvSpPr>
        <p:spPr bwMode="auto">
          <a:xfrm>
            <a:off x="1304925" y="2952750"/>
            <a:ext cx="0" cy="1846263"/>
          </a:xfrm>
          <a:prstGeom prst="line">
            <a:avLst/>
          </a:prstGeom>
          <a:noFill/>
          <a:ln w="12700">
            <a:solidFill>
              <a:schemeClr val="bg1"/>
            </a:solidFill>
            <a:round/>
            <a:headEnd type="triangle" w="med" len="med"/>
            <a:tailEnd type="triangle" w="med" len="med"/>
          </a:ln>
        </p:spPr>
        <p:txBody>
          <a:bodyPr wrap="none" anchor="ctr"/>
          <a:lstStyle/>
          <a:p>
            <a:endParaRPr lang="en-US"/>
          </a:p>
        </p:txBody>
      </p:sp>
      <p:sp>
        <p:nvSpPr>
          <p:cNvPr id="41994" name="Line 11"/>
          <p:cNvSpPr>
            <a:spLocks noChangeShapeType="1"/>
          </p:cNvSpPr>
          <p:nvPr/>
        </p:nvSpPr>
        <p:spPr bwMode="auto">
          <a:xfrm>
            <a:off x="1666875" y="4916488"/>
            <a:ext cx="0" cy="177800"/>
          </a:xfrm>
          <a:prstGeom prst="line">
            <a:avLst/>
          </a:prstGeom>
          <a:noFill/>
          <a:ln w="12700">
            <a:solidFill>
              <a:schemeClr val="bg1"/>
            </a:solidFill>
            <a:round/>
            <a:headEnd/>
            <a:tailEnd/>
          </a:ln>
        </p:spPr>
        <p:txBody>
          <a:bodyPr wrap="none" anchor="ctr"/>
          <a:lstStyle/>
          <a:p>
            <a:endParaRPr lang="en-US"/>
          </a:p>
        </p:txBody>
      </p:sp>
      <p:sp>
        <p:nvSpPr>
          <p:cNvPr id="41995" name="Line 12"/>
          <p:cNvSpPr>
            <a:spLocks noChangeShapeType="1"/>
          </p:cNvSpPr>
          <p:nvPr/>
        </p:nvSpPr>
        <p:spPr bwMode="auto">
          <a:xfrm>
            <a:off x="1911350" y="4916488"/>
            <a:ext cx="0" cy="177800"/>
          </a:xfrm>
          <a:prstGeom prst="line">
            <a:avLst/>
          </a:prstGeom>
          <a:noFill/>
          <a:ln w="12700">
            <a:solidFill>
              <a:schemeClr val="bg1"/>
            </a:solidFill>
            <a:round/>
            <a:headEnd/>
            <a:tailEnd/>
          </a:ln>
        </p:spPr>
        <p:txBody>
          <a:bodyPr wrap="none" anchor="ctr"/>
          <a:lstStyle/>
          <a:p>
            <a:endParaRPr lang="en-US"/>
          </a:p>
        </p:txBody>
      </p:sp>
      <p:sp>
        <p:nvSpPr>
          <p:cNvPr id="41996" name="Line 13"/>
          <p:cNvSpPr>
            <a:spLocks noChangeShapeType="1"/>
          </p:cNvSpPr>
          <p:nvPr/>
        </p:nvSpPr>
        <p:spPr bwMode="auto">
          <a:xfrm>
            <a:off x="1235075" y="5013325"/>
            <a:ext cx="414338" cy="0"/>
          </a:xfrm>
          <a:prstGeom prst="line">
            <a:avLst/>
          </a:prstGeom>
          <a:noFill/>
          <a:ln w="12700">
            <a:solidFill>
              <a:schemeClr val="bg1"/>
            </a:solidFill>
            <a:round/>
            <a:headEnd/>
            <a:tailEnd type="triangle" w="med" len="med"/>
          </a:ln>
        </p:spPr>
        <p:txBody>
          <a:bodyPr wrap="none" anchor="ctr"/>
          <a:lstStyle/>
          <a:p>
            <a:endParaRPr lang="en-US"/>
          </a:p>
        </p:txBody>
      </p:sp>
      <p:sp>
        <p:nvSpPr>
          <p:cNvPr id="41997" name="Line 14"/>
          <p:cNvSpPr>
            <a:spLocks noChangeShapeType="1"/>
          </p:cNvSpPr>
          <p:nvPr/>
        </p:nvSpPr>
        <p:spPr bwMode="auto">
          <a:xfrm>
            <a:off x="1927225" y="5013325"/>
            <a:ext cx="414338" cy="0"/>
          </a:xfrm>
          <a:prstGeom prst="line">
            <a:avLst/>
          </a:prstGeom>
          <a:noFill/>
          <a:ln w="12700">
            <a:solidFill>
              <a:schemeClr val="bg1"/>
            </a:solidFill>
            <a:round/>
            <a:headEnd type="triangle" w="med" len="med"/>
            <a:tailEnd/>
          </a:ln>
        </p:spPr>
        <p:txBody>
          <a:bodyPr wrap="none" anchor="ctr"/>
          <a:lstStyle/>
          <a:p>
            <a:endParaRPr lang="en-US"/>
          </a:p>
        </p:txBody>
      </p:sp>
      <p:sp>
        <p:nvSpPr>
          <p:cNvPr id="762932" name="Text Box 52"/>
          <p:cNvSpPr txBox="1">
            <a:spLocks noChangeArrowheads="1"/>
          </p:cNvSpPr>
          <p:nvPr/>
        </p:nvSpPr>
        <p:spPr bwMode="auto">
          <a:xfrm>
            <a:off x="3146425" y="1628775"/>
            <a:ext cx="5781675" cy="5724525"/>
          </a:xfrm>
          <a:prstGeom prst="rect">
            <a:avLst/>
          </a:prstGeom>
          <a:noFill/>
          <a:ln w="12700">
            <a:noFill/>
            <a:miter lim="800000"/>
            <a:headEnd type="none" w="sm" len="sm"/>
            <a:tailEnd type="none" w="sm" len="sm"/>
          </a:ln>
        </p:spPr>
        <p:txBody>
          <a:bodyPr wrap="none">
            <a:spAutoFit/>
          </a:bodyPr>
          <a:lstStyle/>
          <a:p>
            <a:pPr algn="just"/>
            <a:r>
              <a:rPr lang="en-US" altLang="en-US" sz="1800" b="1"/>
              <a:t>V = Pulse Amplitude  in Volts  (V) (say 2.5 V)</a:t>
            </a:r>
          </a:p>
          <a:p>
            <a:pPr algn="just"/>
            <a:endParaRPr lang="en-US" altLang="en-US" sz="1800" b="1"/>
          </a:p>
          <a:p>
            <a:pPr algn="just"/>
            <a:r>
              <a:rPr lang="en-US" altLang="en-US" sz="1800" b="1"/>
              <a:t>t = Pulse Duration or Width in milliseconds (ms)</a:t>
            </a:r>
          </a:p>
          <a:p>
            <a:pPr algn="just"/>
            <a:r>
              <a:rPr lang="en-US" altLang="en-US" sz="1800" b="1"/>
              <a:t>      (say 0.5 ms)</a:t>
            </a:r>
          </a:p>
          <a:p>
            <a:pPr algn="just"/>
            <a:endParaRPr lang="en-US" altLang="en-US" sz="1800" b="1"/>
          </a:p>
          <a:p>
            <a:pPr algn="just"/>
            <a:r>
              <a:rPr lang="en-US" altLang="en-US" sz="1800" b="1"/>
              <a:t>R = Impedance of Pacing Circuit (ohms)</a:t>
            </a:r>
          </a:p>
          <a:p>
            <a:pPr algn="just"/>
            <a:r>
              <a:rPr lang="en-US" altLang="en-US" sz="1800" b="1"/>
              <a:t>       (say 500 ohms)</a:t>
            </a:r>
          </a:p>
          <a:p>
            <a:pPr algn="just"/>
            <a:endParaRPr lang="en-US" altLang="en-US" sz="1800" b="1"/>
          </a:p>
          <a:p>
            <a:pPr algn="just"/>
            <a:r>
              <a:rPr lang="en-US" altLang="en-US" sz="1800" b="1"/>
              <a:t>I = V/R = Current through pacing circuit (mA)</a:t>
            </a:r>
          </a:p>
          <a:p>
            <a:pPr algn="just"/>
            <a:r>
              <a:rPr lang="en-US" altLang="en-US" sz="1800" b="1"/>
              <a:t>   = 2.5 V/ 500 ohms = 0.005 A = 5 mA</a:t>
            </a:r>
          </a:p>
          <a:p>
            <a:pPr algn="just"/>
            <a:endParaRPr lang="en-US" altLang="en-US" sz="1800" b="1"/>
          </a:p>
          <a:p>
            <a:pPr algn="just"/>
            <a:r>
              <a:rPr lang="en-US" altLang="en-US" sz="1800" b="1"/>
              <a:t>E = Energy delivered by Pulse to the Pacing Circuit</a:t>
            </a:r>
          </a:p>
          <a:p>
            <a:pPr algn="just"/>
            <a:r>
              <a:rPr lang="en-US" altLang="en-US" sz="1800" b="1"/>
              <a:t>      and Cardiac Tissue </a:t>
            </a:r>
          </a:p>
          <a:p>
            <a:pPr algn="just"/>
            <a:r>
              <a:rPr lang="en-US" altLang="en-US" sz="1800" b="1"/>
              <a:t>      = V . I . t   =    I</a:t>
            </a:r>
            <a:r>
              <a:rPr lang="en-US" altLang="en-US" sz="1800" b="1" baseline="30000"/>
              <a:t>2</a:t>
            </a:r>
            <a:r>
              <a:rPr lang="en-US" altLang="en-US" sz="1800" b="1"/>
              <a:t>Rt    =   V</a:t>
            </a:r>
            <a:r>
              <a:rPr lang="en-US" altLang="en-US" sz="1800" b="1" baseline="30000"/>
              <a:t>2</a:t>
            </a:r>
            <a:r>
              <a:rPr lang="en-US" altLang="en-US" sz="1800" b="1"/>
              <a:t>t/R</a:t>
            </a:r>
          </a:p>
          <a:p>
            <a:pPr algn="just"/>
            <a:r>
              <a:rPr lang="en-US" altLang="en-US" sz="1800" b="1"/>
              <a:t>      = 2.5 V . 5 mA . 0.5 ms = 6.25 micro Joules</a:t>
            </a:r>
          </a:p>
          <a:p>
            <a:pPr algn="just"/>
            <a:endParaRPr lang="en-US" altLang="en-US" sz="1800" b="1"/>
          </a:p>
          <a:p>
            <a:pPr algn="just"/>
            <a:r>
              <a:rPr lang="en-US" altLang="en-US" sz="1800" b="1"/>
              <a:t>      </a:t>
            </a:r>
            <a:r>
              <a:rPr lang="en-US" altLang="en-US" sz="2400" b="1"/>
              <a:t>If V = 5 V Energy = 25 micro Joules</a:t>
            </a:r>
            <a:endParaRPr lang="en-US" altLang="en-US" sz="1800" b="1"/>
          </a:p>
          <a:p>
            <a:pPr algn="just"/>
            <a:endParaRPr lang="en-US" altLang="en-US" sz="1800" b="1"/>
          </a:p>
          <a:p>
            <a:pPr algn="just"/>
            <a:endParaRPr lang="en-US" altLang="en-US" sz="1800" b="1"/>
          </a:p>
          <a:p>
            <a:pPr algn="just"/>
            <a:endParaRPr lang="en-US" altLang="en-US" sz="1800" b="1"/>
          </a:p>
        </p:txBody>
      </p:sp>
      <p:sp>
        <p:nvSpPr>
          <p:cNvPr id="41999" name="Text Box 53"/>
          <p:cNvSpPr txBox="1">
            <a:spLocks noChangeArrowheads="1"/>
          </p:cNvSpPr>
          <p:nvPr/>
        </p:nvSpPr>
        <p:spPr bwMode="auto">
          <a:xfrm>
            <a:off x="1279525" y="3619500"/>
            <a:ext cx="349250" cy="366713"/>
          </a:xfrm>
          <a:prstGeom prst="rect">
            <a:avLst/>
          </a:prstGeom>
          <a:noFill/>
          <a:ln w="12700">
            <a:noFill/>
            <a:miter lim="800000"/>
            <a:headEnd type="none" w="sm" len="sm"/>
            <a:tailEnd type="none" w="sm" len="sm"/>
          </a:ln>
        </p:spPr>
        <p:txBody>
          <a:bodyPr wrap="none">
            <a:spAutoFit/>
          </a:bodyPr>
          <a:lstStyle/>
          <a:p>
            <a:r>
              <a:rPr lang="en-US" altLang="en-US" sz="1800" b="1">
                <a:solidFill>
                  <a:schemeClr val="hlink"/>
                </a:solidFill>
              </a:rPr>
              <a:t>V</a:t>
            </a:r>
          </a:p>
        </p:txBody>
      </p:sp>
      <p:sp>
        <p:nvSpPr>
          <p:cNvPr id="42000" name="Text Box 55"/>
          <p:cNvSpPr txBox="1">
            <a:spLocks noChangeArrowheads="1"/>
          </p:cNvSpPr>
          <p:nvPr/>
        </p:nvSpPr>
        <p:spPr bwMode="auto">
          <a:xfrm>
            <a:off x="1676400" y="4724400"/>
            <a:ext cx="252413" cy="336550"/>
          </a:xfrm>
          <a:prstGeom prst="rect">
            <a:avLst/>
          </a:prstGeom>
          <a:noFill/>
          <a:ln w="12700">
            <a:noFill/>
            <a:miter lim="800000"/>
            <a:headEnd type="none" w="sm" len="sm"/>
            <a:tailEnd type="none" w="sm" len="sm"/>
          </a:ln>
        </p:spPr>
        <p:txBody>
          <a:bodyPr wrap="none">
            <a:spAutoFit/>
          </a:bodyPr>
          <a:lstStyle/>
          <a:p>
            <a:r>
              <a:rPr lang="en-US" altLang="en-US" sz="1600" b="1">
                <a:solidFill>
                  <a:schemeClr val="hlink"/>
                </a:solidFill>
              </a:rPr>
              <a:t>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41350" y="0"/>
            <a:ext cx="8502650" cy="990600"/>
          </a:xfrm>
        </p:spPr>
        <p:txBody>
          <a:bodyPr>
            <a:normAutofit fontScale="90000"/>
          </a:bodyPr>
          <a:lstStyle/>
          <a:p>
            <a:r>
              <a:rPr lang="en-US" altLang="en-US" smtClean="0"/>
              <a:t>Why measure stimulation threshold?</a:t>
            </a:r>
          </a:p>
        </p:txBody>
      </p:sp>
      <p:sp>
        <p:nvSpPr>
          <p:cNvPr id="43011" name="Rectangle 3"/>
          <p:cNvSpPr>
            <a:spLocks noGrp="1" noChangeArrowheads="1"/>
          </p:cNvSpPr>
          <p:nvPr>
            <p:ph type="body" idx="1"/>
          </p:nvPr>
        </p:nvSpPr>
        <p:spPr>
          <a:xfrm>
            <a:off x="539750" y="1628775"/>
            <a:ext cx="8472488" cy="4057650"/>
          </a:xfrm>
        </p:spPr>
        <p:txBody>
          <a:bodyPr/>
          <a:lstStyle/>
          <a:p>
            <a:r>
              <a:rPr lang="en-US" altLang="en-US" smtClean="0"/>
              <a:t>To enable programming stimulus voltage amplitude and pulse width such that</a:t>
            </a:r>
          </a:p>
          <a:p>
            <a:pPr lvl="1"/>
            <a:r>
              <a:rPr lang="en-US" altLang="en-US" smtClean="0"/>
              <a:t>Consistent capture &amp; Patient Safety is ensured</a:t>
            </a:r>
          </a:p>
          <a:p>
            <a:pPr lvl="1"/>
            <a:r>
              <a:rPr lang="en-US" altLang="en-US" smtClean="0"/>
              <a:t>Battery drain minimized, Pacemaker longevity maximized</a:t>
            </a:r>
          </a:p>
          <a:p>
            <a:pPr lvl="1"/>
            <a:r>
              <a:rPr lang="en-US" altLang="en-US" smtClean="0"/>
              <a:t>Good thresholds</a:t>
            </a:r>
          </a:p>
          <a:p>
            <a:pPr lvl="2"/>
            <a:r>
              <a:rPr lang="en-US" altLang="en-US" smtClean="0"/>
              <a:t>Ventricle - &lt;1V @ 0.5ms</a:t>
            </a:r>
          </a:p>
          <a:p>
            <a:pPr lvl="2"/>
            <a:r>
              <a:rPr lang="en-US" altLang="en-US" smtClean="0"/>
              <a:t>Atrium - &lt;1.5V @ 0.5ms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77863" y="61913"/>
            <a:ext cx="8502650" cy="990600"/>
          </a:xfrm>
        </p:spPr>
        <p:txBody>
          <a:bodyPr/>
          <a:lstStyle/>
          <a:p>
            <a:r>
              <a:rPr lang="en-US" altLang="en-US" smtClean="0"/>
              <a:t>Evolution of Pacing Threshold</a:t>
            </a:r>
          </a:p>
        </p:txBody>
      </p:sp>
      <p:sp>
        <p:nvSpPr>
          <p:cNvPr id="44035" name="Rectangle 3"/>
          <p:cNvSpPr>
            <a:spLocks noChangeArrowheads="1"/>
          </p:cNvSpPr>
          <p:nvPr/>
        </p:nvSpPr>
        <p:spPr bwMode="auto">
          <a:xfrm>
            <a:off x="504825" y="1616075"/>
            <a:ext cx="8193088" cy="5140325"/>
          </a:xfrm>
          <a:prstGeom prst="rect">
            <a:avLst/>
          </a:prstGeom>
          <a:solidFill>
            <a:schemeClr val="bg1"/>
          </a:solidFill>
          <a:ln w="12700">
            <a:solidFill>
              <a:schemeClr val="tx1"/>
            </a:solidFill>
            <a:miter lim="800000"/>
            <a:headEnd/>
            <a:tailEnd/>
          </a:ln>
        </p:spPr>
        <p:txBody>
          <a:bodyPr wrap="none" anchor="ctr"/>
          <a:lstStyle/>
          <a:p>
            <a:endParaRPr lang="en-US" altLang="en-US"/>
          </a:p>
        </p:txBody>
      </p:sp>
      <p:pic>
        <p:nvPicPr>
          <p:cNvPr id="44036" name="Picture 4" descr="safety margin"/>
          <p:cNvPicPr>
            <a:picLocks noChangeAspect="1" noChangeArrowheads="1"/>
          </p:cNvPicPr>
          <p:nvPr/>
        </p:nvPicPr>
        <p:blipFill>
          <a:blip r:embed="rId2"/>
          <a:srcRect/>
          <a:stretch>
            <a:fillRect/>
          </a:stretch>
        </p:blipFill>
        <p:spPr bwMode="auto">
          <a:xfrm>
            <a:off x="1065213" y="2057400"/>
            <a:ext cx="7178675" cy="3819525"/>
          </a:xfrm>
          <a:prstGeom prst="rect">
            <a:avLst/>
          </a:prstGeom>
          <a:noFill/>
          <a:ln w="9525">
            <a:noFill/>
            <a:miter lim="800000"/>
            <a:headEnd/>
            <a:tailEnd/>
          </a:ln>
        </p:spPr>
      </p:pic>
      <p:sp>
        <p:nvSpPr>
          <p:cNvPr id="44037" name="Text Box 5"/>
          <p:cNvSpPr txBox="1">
            <a:spLocks noChangeArrowheads="1"/>
          </p:cNvSpPr>
          <p:nvPr/>
        </p:nvSpPr>
        <p:spPr bwMode="auto">
          <a:xfrm rot="-5400000">
            <a:off x="96838" y="3357562"/>
            <a:ext cx="2032000" cy="581025"/>
          </a:xfrm>
          <a:prstGeom prst="rect">
            <a:avLst/>
          </a:prstGeom>
          <a:noFill/>
          <a:ln w="12700">
            <a:noFill/>
            <a:miter lim="800000"/>
            <a:headEnd/>
            <a:tailEnd/>
          </a:ln>
        </p:spPr>
        <p:txBody>
          <a:bodyPr>
            <a:spAutoFit/>
          </a:bodyPr>
          <a:lstStyle/>
          <a:p>
            <a:pPr algn="ctr"/>
            <a:r>
              <a:rPr lang="en-US" altLang="en-US" sz="1600"/>
              <a:t>Voltage</a:t>
            </a:r>
            <a:br>
              <a:rPr lang="en-US" altLang="en-US" sz="1600"/>
            </a:br>
            <a:r>
              <a:rPr lang="en-US" altLang="en-US" sz="1600"/>
              <a:t>Threshold (V)</a:t>
            </a:r>
          </a:p>
        </p:txBody>
      </p:sp>
      <p:sp>
        <p:nvSpPr>
          <p:cNvPr id="44038" name="Text Box 6"/>
          <p:cNvSpPr txBox="1">
            <a:spLocks noChangeArrowheads="1"/>
          </p:cNvSpPr>
          <p:nvPr/>
        </p:nvSpPr>
        <p:spPr bwMode="auto">
          <a:xfrm>
            <a:off x="3271838" y="5618163"/>
            <a:ext cx="3302000" cy="336550"/>
          </a:xfrm>
          <a:prstGeom prst="rect">
            <a:avLst/>
          </a:prstGeom>
          <a:noFill/>
          <a:ln w="12700">
            <a:noFill/>
            <a:miter lim="800000"/>
            <a:headEnd/>
            <a:tailEnd/>
          </a:ln>
        </p:spPr>
        <p:txBody>
          <a:bodyPr>
            <a:spAutoFit/>
          </a:bodyPr>
          <a:lstStyle/>
          <a:p>
            <a:pPr algn="ctr"/>
            <a:r>
              <a:rPr lang="en-US" altLang="en-US" sz="1600"/>
              <a:t>Observation Time (weeks)</a:t>
            </a:r>
          </a:p>
        </p:txBody>
      </p:sp>
      <p:sp>
        <p:nvSpPr>
          <p:cNvPr id="44039" name="Text Box 7"/>
          <p:cNvSpPr txBox="1">
            <a:spLocks noChangeArrowheads="1"/>
          </p:cNvSpPr>
          <p:nvPr/>
        </p:nvSpPr>
        <p:spPr bwMode="auto">
          <a:xfrm>
            <a:off x="1874838" y="4856163"/>
            <a:ext cx="1346200" cy="336550"/>
          </a:xfrm>
          <a:prstGeom prst="rect">
            <a:avLst/>
          </a:prstGeom>
          <a:noFill/>
          <a:ln w="12700">
            <a:noFill/>
            <a:miter lim="800000"/>
            <a:headEnd/>
            <a:tailEnd/>
          </a:ln>
        </p:spPr>
        <p:txBody>
          <a:bodyPr>
            <a:spAutoFit/>
          </a:bodyPr>
          <a:lstStyle/>
          <a:p>
            <a:r>
              <a:rPr lang="en-US" altLang="en-US" sz="1600"/>
              <a:t>Acute Phase</a:t>
            </a:r>
          </a:p>
        </p:txBody>
      </p:sp>
      <p:sp>
        <p:nvSpPr>
          <p:cNvPr id="44040" name="Text Box 8"/>
          <p:cNvSpPr txBox="1">
            <a:spLocks noChangeArrowheads="1"/>
          </p:cNvSpPr>
          <p:nvPr/>
        </p:nvSpPr>
        <p:spPr bwMode="auto">
          <a:xfrm>
            <a:off x="4313238" y="4208463"/>
            <a:ext cx="2362200" cy="336550"/>
          </a:xfrm>
          <a:prstGeom prst="rect">
            <a:avLst/>
          </a:prstGeom>
          <a:noFill/>
          <a:ln w="12700">
            <a:noFill/>
            <a:miter lim="800000"/>
            <a:headEnd/>
            <a:tailEnd/>
          </a:ln>
        </p:spPr>
        <p:txBody>
          <a:bodyPr>
            <a:spAutoFit/>
          </a:bodyPr>
          <a:lstStyle/>
          <a:p>
            <a:pPr algn="ctr"/>
            <a:r>
              <a:rPr lang="en-US" altLang="en-US" sz="1600"/>
              <a:t>Chronic Phase</a:t>
            </a:r>
          </a:p>
        </p:txBody>
      </p:sp>
      <p:sp>
        <p:nvSpPr>
          <p:cNvPr id="44041" name="Text Box 9"/>
          <p:cNvSpPr txBox="1">
            <a:spLocks noChangeArrowheads="1"/>
          </p:cNvSpPr>
          <p:nvPr/>
        </p:nvSpPr>
        <p:spPr bwMode="auto">
          <a:xfrm>
            <a:off x="4351338" y="2938463"/>
            <a:ext cx="2362200" cy="336550"/>
          </a:xfrm>
          <a:prstGeom prst="rect">
            <a:avLst/>
          </a:prstGeom>
          <a:noFill/>
          <a:ln w="12700">
            <a:noFill/>
            <a:miter lim="800000"/>
            <a:headEnd/>
            <a:tailEnd/>
          </a:ln>
        </p:spPr>
        <p:txBody>
          <a:bodyPr>
            <a:spAutoFit/>
          </a:bodyPr>
          <a:lstStyle/>
          <a:p>
            <a:pPr algn="ctr"/>
            <a:r>
              <a:rPr lang="en-US" altLang="en-US" sz="1600"/>
              <a:t>Safety Margin</a:t>
            </a:r>
          </a:p>
        </p:txBody>
      </p:sp>
      <p:sp>
        <p:nvSpPr>
          <p:cNvPr id="44042" name="Text Box 10"/>
          <p:cNvSpPr txBox="1">
            <a:spLocks noChangeArrowheads="1"/>
          </p:cNvSpPr>
          <p:nvPr/>
        </p:nvSpPr>
        <p:spPr bwMode="auto">
          <a:xfrm>
            <a:off x="1265238" y="2100263"/>
            <a:ext cx="431800" cy="336550"/>
          </a:xfrm>
          <a:prstGeom prst="rect">
            <a:avLst/>
          </a:prstGeom>
          <a:noFill/>
          <a:ln w="12700">
            <a:noFill/>
            <a:miter lim="800000"/>
            <a:headEnd/>
            <a:tailEnd/>
          </a:ln>
        </p:spPr>
        <p:txBody>
          <a:bodyPr>
            <a:spAutoFit/>
          </a:bodyPr>
          <a:lstStyle/>
          <a:p>
            <a:pPr algn="r"/>
            <a:r>
              <a:rPr lang="en-US" altLang="en-US" sz="1600"/>
              <a:t>6</a:t>
            </a:r>
          </a:p>
        </p:txBody>
      </p:sp>
      <p:sp>
        <p:nvSpPr>
          <p:cNvPr id="44043" name="Text Box 11"/>
          <p:cNvSpPr txBox="1">
            <a:spLocks noChangeArrowheads="1"/>
          </p:cNvSpPr>
          <p:nvPr/>
        </p:nvSpPr>
        <p:spPr bwMode="auto">
          <a:xfrm>
            <a:off x="1265238" y="2595563"/>
            <a:ext cx="431800" cy="336550"/>
          </a:xfrm>
          <a:prstGeom prst="rect">
            <a:avLst/>
          </a:prstGeom>
          <a:noFill/>
          <a:ln w="12700">
            <a:noFill/>
            <a:miter lim="800000"/>
            <a:headEnd/>
            <a:tailEnd/>
          </a:ln>
        </p:spPr>
        <p:txBody>
          <a:bodyPr>
            <a:spAutoFit/>
          </a:bodyPr>
          <a:lstStyle/>
          <a:p>
            <a:pPr algn="r"/>
            <a:r>
              <a:rPr lang="en-US" altLang="en-US" sz="1600"/>
              <a:t>s</a:t>
            </a:r>
          </a:p>
        </p:txBody>
      </p:sp>
      <p:sp>
        <p:nvSpPr>
          <p:cNvPr id="44044" name="Text Box 12"/>
          <p:cNvSpPr txBox="1">
            <a:spLocks noChangeArrowheads="1"/>
          </p:cNvSpPr>
          <p:nvPr/>
        </p:nvSpPr>
        <p:spPr bwMode="auto">
          <a:xfrm>
            <a:off x="1265238" y="3090863"/>
            <a:ext cx="431800" cy="336550"/>
          </a:xfrm>
          <a:prstGeom prst="rect">
            <a:avLst/>
          </a:prstGeom>
          <a:noFill/>
          <a:ln w="12700">
            <a:noFill/>
            <a:miter lim="800000"/>
            <a:headEnd/>
            <a:tailEnd/>
          </a:ln>
        </p:spPr>
        <p:txBody>
          <a:bodyPr>
            <a:spAutoFit/>
          </a:bodyPr>
          <a:lstStyle/>
          <a:p>
            <a:pPr algn="r"/>
            <a:r>
              <a:rPr lang="en-US" altLang="en-US" sz="1600"/>
              <a:t>4</a:t>
            </a:r>
          </a:p>
        </p:txBody>
      </p:sp>
      <p:sp>
        <p:nvSpPr>
          <p:cNvPr id="44045" name="Text Box 13"/>
          <p:cNvSpPr txBox="1">
            <a:spLocks noChangeArrowheads="1"/>
          </p:cNvSpPr>
          <p:nvPr/>
        </p:nvSpPr>
        <p:spPr bwMode="auto">
          <a:xfrm>
            <a:off x="1265238" y="3586163"/>
            <a:ext cx="431800" cy="336550"/>
          </a:xfrm>
          <a:prstGeom prst="rect">
            <a:avLst/>
          </a:prstGeom>
          <a:noFill/>
          <a:ln w="12700">
            <a:noFill/>
            <a:miter lim="800000"/>
            <a:headEnd/>
            <a:tailEnd/>
          </a:ln>
        </p:spPr>
        <p:txBody>
          <a:bodyPr>
            <a:spAutoFit/>
          </a:bodyPr>
          <a:lstStyle/>
          <a:p>
            <a:pPr algn="r"/>
            <a:r>
              <a:rPr lang="en-US" altLang="en-US" sz="1600"/>
              <a:t>3</a:t>
            </a:r>
          </a:p>
        </p:txBody>
      </p:sp>
      <p:sp>
        <p:nvSpPr>
          <p:cNvPr id="44046" name="Text Box 14"/>
          <p:cNvSpPr txBox="1">
            <a:spLocks noChangeArrowheads="1"/>
          </p:cNvSpPr>
          <p:nvPr/>
        </p:nvSpPr>
        <p:spPr bwMode="auto">
          <a:xfrm>
            <a:off x="1265238" y="4043363"/>
            <a:ext cx="431800" cy="336550"/>
          </a:xfrm>
          <a:prstGeom prst="rect">
            <a:avLst/>
          </a:prstGeom>
          <a:noFill/>
          <a:ln w="12700">
            <a:noFill/>
            <a:miter lim="800000"/>
            <a:headEnd/>
            <a:tailEnd/>
          </a:ln>
        </p:spPr>
        <p:txBody>
          <a:bodyPr>
            <a:spAutoFit/>
          </a:bodyPr>
          <a:lstStyle/>
          <a:p>
            <a:pPr algn="r"/>
            <a:r>
              <a:rPr lang="en-US" altLang="en-US" sz="1600"/>
              <a:t>2</a:t>
            </a:r>
          </a:p>
        </p:txBody>
      </p:sp>
      <p:sp>
        <p:nvSpPr>
          <p:cNvPr id="44047" name="Text Box 15"/>
          <p:cNvSpPr txBox="1">
            <a:spLocks noChangeArrowheads="1"/>
          </p:cNvSpPr>
          <p:nvPr/>
        </p:nvSpPr>
        <p:spPr bwMode="auto">
          <a:xfrm>
            <a:off x="1265238" y="4551363"/>
            <a:ext cx="431800" cy="336550"/>
          </a:xfrm>
          <a:prstGeom prst="rect">
            <a:avLst/>
          </a:prstGeom>
          <a:noFill/>
          <a:ln w="12700">
            <a:noFill/>
            <a:miter lim="800000"/>
            <a:headEnd/>
            <a:tailEnd/>
          </a:ln>
        </p:spPr>
        <p:txBody>
          <a:bodyPr>
            <a:spAutoFit/>
          </a:bodyPr>
          <a:lstStyle/>
          <a:p>
            <a:pPr algn="r"/>
            <a:r>
              <a:rPr lang="en-US" altLang="en-US" sz="1600"/>
              <a:t>1</a:t>
            </a:r>
          </a:p>
        </p:txBody>
      </p:sp>
      <p:sp>
        <p:nvSpPr>
          <p:cNvPr id="44048" name="Text Box 16"/>
          <p:cNvSpPr txBox="1">
            <a:spLocks noChangeArrowheads="1"/>
          </p:cNvSpPr>
          <p:nvPr/>
        </p:nvSpPr>
        <p:spPr bwMode="auto">
          <a:xfrm>
            <a:off x="1582738" y="5313363"/>
            <a:ext cx="431800" cy="336550"/>
          </a:xfrm>
          <a:prstGeom prst="rect">
            <a:avLst/>
          </a:prstGeom>
          <a:noFill/>
          <a:ln w="12700">
            <a:noFill/>
            <a:miter lim="800000"/>
            <a:headEnd/>
            <a:tailEnd/>
          </a:ln>
        </p:spPr>
        <p:txBody>
          <a:bodyPr>
            <a:spAutoFit/>
          </a:bodyPr>
          <a:lstStyle/>
          <a:p>
            <a:pPr algn="ctr"/>
            <a:r>
              <a:rPr lang="en-US" altLang="en-US" sz="1600"/>
              <a:t>0</a:t>
            </a:r>
          </a:p>
        </p:txBody>
      </p:sp>
      <p:sp>
        <p:nvSpPr>
          <p:cNvPr id="44049" name="Text Box 17"/>
          <p:cNvSpPr txBox="1">
            <a:spLocks noChangeArrowheads="1"/>
          </p:cNvSpPr>
          <p:nvPr/>
        </p:nvSpPr>
        <p:spPr bwMode="auto">
          <a:xfrm>
            <a:off x="3157538" y="5313363"/>
            <a:ext cx="431800" cy="336550"/>
          </a:xfrm>
          <a:prstGeom prst="rect">
            <a:avLst/>
          </a:prstGeom>
          <a:noFill/>
          <a:ln w="12700">
            <a:noFill/>
            <a:miter lim="800000"/>
            <a:headEnd/>
            <a:tailEnd/>
          </a:ln>
        </p:spPr>
        <p:txBody>
          <a:bodyPr>
            <a:spAutoFit/>
          </a:bodyPr>
          <a:lstStyle/>
          <a:p>
            <a:pPr algn="ctr"/>
            <a:r>
              <a:rPr lang="en-US" altLang="en-US" sz="1600"/>
              <a:t>4</a:t>
            </a:r>
          </a:p>
        </p:txBody>
      </p:sp>
      <p:sp>
        <p:nvSpPr>
          <p:cNvPr id="44050" name="Text Box 18"/>
          <p:cNvSpPr txBox="1">
            <a:spLocks noChangeArrowheads="1"/>
          </p:cNvSpPr>
          <p:nvPr/>
        </p:nvSpPr>
        <p:spPr bwMode="auto">
          <a:xfrm>
            <a:off x="4681538" y="5313363"/>
            <a:ext cx="431800" cy="336550"/>
          </a:xfrm>
          <a:prstGeom prst="rect">
            <a:avLst/>
          </a:prstGeom>
          <a:noFill/>
          <a:ln w="12700">
            <a:noFill/>
            <a:miter lim="800000"/>
            <a:headEnd/>
            <a:tailEnd/>
          </a:ln>
        </p:spPr>
        <p:txBody>
          <a:bodyPr>
            <a:spAutoFit/>
          </a:bodyPr>
          <a:lstStyle/>
          <a:p>
            <a:pPr algn="ctr"/>
            <a:r>
              <a:rPr lang="en-US" altLang="en-US" sz="1600"/>
              <a:t>8</a:t>
            </a:r>
          </a:p>
        </p:txBody>
      </p:sp>
      <p:sp>
        <p:nvSpPr>
          <p:cNvPr id="44051" name="Text Box 19"/>
          <p:cNvSpPr txBox="1">
            <a:spLocks noChangeArrowheads="1"/>
          </p:cNvSpPr>
          <p:nvPr/>
        </p:nvSpPr>
        <p:spPr bwMode="auto">
          <a:xfrm>
            <a:off x="6281738" y="5313363"/>
            <a:ext cx="431800" cy="336550"/>
          </a:xfrm>
          <a:prstGeom prst="rect">
            <a:avLst/>
          </a:prstGeom>
          <a:noFill/>
          <a:ln w="12700">
            <a:noFill/>
            <a:miter lim="800000"/>
            <a:headEnd/>
            <a:tailEnd/>
          </a:ln>
        </p:spPr>
        <p:txBody>
          <a:bodyPr>
            <a:spAutoFit/>
          </a:bodyPr>
          <a:lstStyle/>
          <a:p>
            <a:pPr algn="ctr"/>
            <a:r>
              <a:rPr lang="en-US" altLang="en-US" sz="1600"/>
              <a:t>12</a:t>
            </a:r>
          </a:p>
        </p:txBody>
      </p:sp>
      <p:sp>
        <p:nvSpPr>
          <p:cNvPr id="44052" name="Text Box 20"/>
          <p:cNvSpPr txBox="1">
            <a:spLocks noChangeArrowheads="1"/>
          </p:cNvSpPr>
          <p:nvPr/>
        </p:nvSpPr>
        <p:spPr bwMode="auto">
          <a:xfrm>
            <a:off x="7818438" y="5313363"/>
            <a:ext cx="431800" cy="336550"/>
          </a:xfrm>
          <a:prstGeom prst="rect">
            <a:avLst/>
          </a:prstGeom>
          <a:noFill/>
          <a:ln w="12700">
            <a:noFill/>
            <a:miter lim="800000"/>
            <a:headEnd/>
            <a:tailEnd/>
          </a:ln>
        </p:spPr>
        <p:txBody>
          <a:bodyPr>
            <a:spAutoFit/>
          </a:bodyPr>
          <a:lstStyle/>
          <a:p>
            <a:pPr algn="ctr"/>
            <a:r>
              <a:rPr lang="en-US" altLang="en-US" sz="1600"/>
              <a:t>16</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438150" y="5730875"/>
            <a:ext cx="1905000" cy="457200"/>
          </a:xfrm>
          <a:prstGeom prst="rect">
            <a:avLst/>
          </a:prstGeom>
          <a:noFill/>
          <a:ln w="9525">
            <a:noFill/>
            <a:miter lim="800000"/>
            <a:headEnd/>
            <a:tailEnd/>
          </a:ln>
        </p:spPr>
        <p:txBody>
          <a:bodyPr wrap="none" anchor="ctr"/>
          <a:lstStyle/>
          <a:p>
            <a:endParaRPr lang="en-US" altLang="en-US"/>
          </a:p>
        </p:txBody>
      </p:sp>
      <p:sp>
        <p:nvSpPr>
          <p:cNvPr id="45059" name="Rectangle 3"/>
          <p:cNvSpPr>
            <a:spLocks noChangeArrowheads="1"/>
          </p:cNvSpPr>
          <p:nvPr/>
        </p:nvSpPr>
        <p:spPr bwMode="auto">
          <a:xfrm>
            <a:off x="2876550" y="5730875"/>
            <a:ext cx="2895600" cy="457200"/>
          </a:xfrm>
          <a:prstGeom prst="rect">
            <a:avLst/>
          </a:prstGeom>
          <a:noFill/>
          <a:ln w="9525">
            <a:noFill/>
            <a:miter lim="800000"/>
            <a:headEnd/>
            <a:tailEnd/>
          </a:ln>
        </p:spPr>
        <p:txBody>
          <a:bodyPr wrap="none" anchor="ctr"/>
          <a:lstStyle/>
          <a:p>
            <a:endParaRPr lang="en-US" altLang="en-US"/>
          </a:p>
        </p:txBody>
      </p:sp>
      <p:sp>
        <p:nvSpPr>
          <p:cNvPr id="45060" name="Rectangle 4"/>
          <p:cNvSpPr>
            <a:spLocks noChangeArrowheads="1"/>
          </p:cNvSpPr>
          <p:nvPr/>
        </p:nvSpPr>
        <p:spPr bwMode="auto">
          <a:xfrm>
            <a:off x="438150" y="5730875"/>
            <a:ext cx="1905000" cy="457200"/>
          </a:xfrm>
          <a:prstGeom prst="rect">
            <a:avLst/>
          </a:prstGeom>
          <a:noFill/>
          <a:ln w="9525">
            <a:noFill/>
            <a:miter lim="800000"/>
            <a:headEnd/>
            <a:tailEnd/>
          </a:ln>
        </p:spPr>
        <p:txBody>
          <a:bodyPr wrap="none" anchor="ctr"/>
          <a:lstStyle/>
          <a:p>
            <a:endParaRPr lang="en-US" altLang="en-US"/>
          </a:p>
        </p:txBody>
      </p:sp>
      <p:sp>
        <p:nvSpPr>
          <p:cNvPr id="45061" name="Rectangle 5"/>
          <p:cNvSpPr>
            <a:spLocks noChangeArrowheads="1"/>
          </p:cNvSpPr>
          <p:nvPr/>
        </p:nvSpPr>
        <p:spPr bwMode="auto">
          <a:xfrm>
            <a:off x="2876550" y="5730875"/>
            <a:ext cx="2895600" cy="457200"/>
          </a:xfrm>
          <a:prstGeom prst="rect">
            <a:avLst/>
          </a:prstGeom>
          <a:noFill/>
          <a:ln w="9525">
            <a:noFill/>
            <a:miter lim="800000"/>
            <a:headEnd/>
            <a:tailEnd/>
          </a:ln>
        </p:spPr>
        <p:txBody>
          <a:bodyPr wrap="none" anchor="ctr"/>
          <a:lstStyle/>
          <a:p>
            <a:endParaRPr lang="en-US" altLang="en-US"/>
          </a:p>
        </p:txBody>
      </p:sp>
      <p:sp>
        <p:nvSpPr>
          <p:cNvPr id="45062" name="Rectangle 6"/>
          <p:cNvSpPr>
            <a:spLocks noChangeArrowheads="1"/>
          </p:cNvSpPr>
          <p:nvPr/>
        </p:nvSpPr>
        <p:spPr bwMode="auto">
          <a:xfrm>
            <a:off x="438150" y="5730875"/>
            <a:ext cx="1905000" cy="457200"/>
          </a:xfrm>
          <a:prstGeom prst="rect">
            <a:avLst/>
          </a:prstGeom>
          <a:noFill/>
          <a:ln w="9525">
            <a:noFill/>
            <a:miter lim="800000"/>
            <a:headEnd/>
            <a:tailEnd/>
          </a:ln>
        </p:spPr>
        <p:txBody>
          <a:bodyPr wrap="none" anchor="ctr"/>
          <a:lstStyle/>
          <a:p>
            <a:endParaRPr lang="en-US" altLang="en-US"/>
          </a:p>
        </p:txBody>
      </p:sp>
      <p:sp>
        <p:nvSpPr>
          <p:cNvPr id="45063" name="Rectangle 7"/>
          <p:cNvSpPr>
            <a:spLocks noChangeArrowheads="1"/>
          </p:cNvSpPr>
          <p:nvPr/>
        </p:nvSpPr>
        <p:spPr bwMode="auto">
          <a:xfrm>
            <a:off x="2876550" y="5730875"/>
            <a:ext cx="2895600" cy="457200"/>
          </a:xfrm>
          <a:prstGeom prst="rect">
            <a:avLst/>
          </a:prstGeom>
          <a:noFill/>
          <a:ln w="9525">
            <a:noFill/>
            <a:miter lim="800000"/>
            <a:headEnd/>
            <a:tailEnd/>
          </a:ln>
        </p:spPr>
        <p:txBody>
          <a:bodyPr wrap="none" anchor="ctr"/>
          <a:lstStyle/>
          <a:p>
            <a:endParaRPr lang="en-US" altLang="en-US"/>
          </a:p>
        </p:txBody>
      </p:sp>
      <p:sp>
        <p:nvSpPr>
          <p:cNvPr id="45064" name="Rectangle 8"/>
          <p:cNvSpPr>
            <a:spLocks noChangeArrowheads="1"/>
          </p:cNvSpPr>
          <p:nvPr/>
        </p:nvSpPr>
        <p:spPr bwMode="auto">
          <a:xfrm>
            <a:off x="438150" y="5730875"/>
            <a:ext cx="1905000" cy="457200"/>
          </a:xfrm>
          <a:prstGeom prst="rect">
            <a:avLst/>
          </a:prstGeom>
          <a:noFill/>
          <a:ln w="9525">
            <a:noFill/>
            <a:miter lim="800000"/>
            <a:headEnd/>
            <a:tailEnd/>
          </a:ln>
        </p:spPr>
        <p:txBody>
          <a:bodyPr wrap="none" anchor="ctr"/>
          <a:lstStyle/>
          <a:p>
            <a:endParaRPr lang="en-US" altLang="en-US"/>
          </a:p>
        </p:txBody>
      </p:sp>
      <p:sp>
        <p:nvSpPr>
          <p:cNvPr id="45065" name="Rectangle 9"/>
          <p:cNvSpPr>
            <a:spLocks noChangeArrowheads="1"/>
          </p:cNvSpPr>
          <p:nvPr/>
        </p:nvSpPr>
        <p:spPr bwMode="auto">
          <a:xfrm>
            <a:off x="2876550" y="5730875"/>
            <a:ext cx="2895600" cy="457200"/>
          </a:xfrm>
          <a:prstGeom prst="rect">
            <a:avLst/>
          </a:prstGeom>
          <a:noFill/>
          <a:ln w="9525">
            <a:noFill/>
            <a:miter lim="800000"/>
            <a:headEnd/>
            <a:tailEnd/>
          </a:ln>
        </p:spPr>
        <p:txBody>
          <a:bodyPr wrap="none" anchor="ctr"/>
          <a:lstStyle/>
          <a:p>
            <a:endParaRPr lang="en-US" altLang="en-US"/>
          </a:p>
        </p:txBody>
      </p:sp>
      <p:sp>
        <p:nvSpPr>
          <p:cNvPr id="45066" name="Rectangle 10"/>
          <p:cNvSpPr>
            <a:spLocks noChangeArrowheads="1"/>
          </p:cNvSpPr>
          <p:nvPr/>
        </p:nvSpPr>
        <p:spPr bwMode="auto">
          <a:xfrm>
            <a:off x="438150" y="5730875"/>
            <a:ext cx="1905000" cy="457200"/>
          </a:xfrm>
          <a:prstGeom prst="rect">
            <a:avLst/>
          </a:prstGeom>
          <a:noFill/>
          <a:ln w="9525">
            <a:noFill/>
            <a:miter lim="800000"/>
            <a:headEnd/>
            <a:tailEnd/>
          </a:ln>
        </p:spPr>
        <p:txBody>
          <a:bodyPr wrap="none" anchor="ctr"/>
          <a:lstStyle/>
          <a:p>
            <a:endParaRPr lang="en-US" altLang="en-US"/>
          </a:p>
        </p:txBody>
      </p:sp>
      <p:sp>
        <p:nvSpPr>
          <p:cNvPr id="45067" name="Rectangle 11"/>
          <p:cNvSpPr>
            <a:spLocks noChangeArrowheads="1"/>
          </p:cNvSpPr>
          <p:nvPr/>
        </p:nvSpPr>
        <p:spPr bwMode="auto">
          <a:xfrm>
            <a:off x="2876550" y="5730875"/>
            <a:ext cx="2895600" cy="457200"/>
          </a:xfrm>
          <a:prstGeom prst="rect">
            <a:avLst/>
          </a:prstGeom>
          <a:noFill/>
          <a:ln w="9525">
            <a:noFill/>
            <a:miter lim="800000"/>
            <a:headEnd/>
            <a:tailEnd/>
          </a:ln>
        </p:spPr>
        <p:txBody>
          <a:bodyPr wrap="none" anchor="ctr"/>
          <a:lstStyle/>
          <a:p>
            <a:endParaRPr lang="en-US" altLang="en-US"/>
          </a:p>
        </p:txBody>
      </p:sp>
      <p:sp>
        <p:nvSpPr>
          <p:cNvPr id="45068" name="Rectangle 12"/>
          <p:cNvSpPr>
            <a:spLocks noChangeArrowheads="1"/>
          </p:cNvSpPr>
          <p:nvPr/>
        </p:nvSpPr>
        <p:spPr bwMode="auto">
          <a:xfrm>
            <a:off x="438150" y="5730875"/>
            <a:ext cx="1905000" cy="457200"/>
          </a:xfrm>
          <a:prstGeom prst="rect">
            <a:avLst/>
          </a:prstGeom>
          <a:noFill/>
          <a:ln w="9525">
            <a:noFill/>
            <a:miter lim="800000"/>
            <a:headEnd/>
            <a:tailEnd/>
          </a:ln>
        </p:spPr>
        <p:txBody>
          <a:bodyPr wrap="none" anchor="ctr"/>
          <a:lstStyle/>
          <a:p>
            <a:endParaRPr lang="en-US" altLang="en-US"/>
          </a:p>
        </p:txBody>
      </p:sp>
      <p:sp>
        <p:nvSpPr>
          <p:cNvPr id="45069" name="Rectangle 13"/>
          <p:cNvSpPr>
            <a:spLocks noChangeArrowheads="1"/>
          </p:cNvSpPr>
          <p:nvPr/>
        </p:nvSpPr>
        <p:spPr bwMode="auto">
          <a:xfrm>
            <a:off x="2876550" y="5730875"/>
            <a:ext cx="2895600" cy="457200"/>
          </a:xfrm>
          <a:prstGeom prst="rect">
            <a:avLst/>
          </a:prstGeom>
          <a:noFill/>
          <a:ln w="9525">
            <a:noFill/>
            <a:miter lim="800000"/>
            <a:headEnd/>
            <a:tailEnd/>
          </a:ln>
        </p:spPr>
        <p:txBody>
          <a:bodyPr wrap="none" anchor="ctr"/>
          <a:lstStyle/>
          <a:p>
            <a:endParaRPr lang="en-US" altLang="en-US"/>
          </a:p>
        </p:txBody>
      </p:sp>
      <p:sp>
        <p:nvSpPr>
          <p:cNvPr id="45070" name="Rectangle 14"/>
          <p:cNvSpPr>
            <a:spLocks noChangeArrowheads="1"/>
          </p:cNvSpPr>
          <p:nvPr/>
        </p:nvSpPr>
        <p:spPr bwMode="auto">
          <a:xfrm>
            <a:off x="438150" y="5730875"/>
            <a:ext cx="1905000" cy="457200"/>
          </a:xfrm>
          <a:prstGeom prst="rect">
            <a:avLst/>
          </a:prstGeom>
          <a:noFill/>
          <a:ln w="9525">
            <a:noFill/>
            <a:miter lim="800000"/>
            <a:headEnd/>
            <a:tailEnd/>
          </a:ln>
        </p:spPr>
        <p:txBody>
          <a:bodyPr wrap="none" anchor="ctr"/>
          <a:lstStyle/>
          <a:p>
            <a:endParaRPr lang="en-US" altLang="en-US"/>
          </a:p>
        </p:txBody>
      </p:sp>
      <p:sp>
        <p:nvSpPr>
          <p:cNvPr id="45071" name="Rectangle 16"/>
          <p:cNvSpPr>
            <a:spLocks noGrp="1" noChangeArrowheads="1"/>
          </p:cNvSpPr>
          <p:nvPr>
            <p:ph type="title"/>
          </p:nvPr>
        </p:nvSpPr>
        <p:spPr>
          <a:xfrm>
            <a:off x="430213" y="-152400"/>
            <a:ext cx="8502650" cy="990600"/>
          </a:xfrm>
          <a:noFill/>
        </p:spPr>
        <p:txBody>
          <a:bodyPr tIns="46038" bIns="46038" anchor="ctr"/>
          <a:lstStyle/>
          <a:p>
            <a:r>
              <a:rPr lang="en-US" altLang="en-US" smtClean="0"/>
              <a:t>Sensing of intrinsic heartbeats</a:t>
            </a:r>
          </a:p>
        </p:txBody>
      </p:sp>
      <p:sp>
        <p:nvSpPr>
          <p:cNvPr id="254993" name="Rectangle 17"/>
          <p:cNvSpPr>
            <a:spLocks noGrp="1" noChangeArrowheads="1"/>
          </p:cNvSpPr>
          <p:nvPr>
            <p:ph type="body" idx="1"/>
          </p:nvPr>
        </p:nvSpPr>
        <p:spPr>
          <a:xfrm>
            <a:off x="76200" y="966788"/>
            <a:ext cx="8472488" cy="2089150"/>
          </a:xfrm>
          <a:noFill/>
        </p:spPr>
        <p:txBody>
          <a:bodyPr lIns="92075" tIns="46038" rIns="92075" bIns="46038" anchor="t" anchorCtr="0"/>
          <a:lstStyle/>
          <a:p>
            <a:r>
              <a:rPr lang="en-US" altLang="en-US" sz="2400" dirty="0" smtClean="0"/>
              <a:t>Sensing is the ability of the pacemaker to “see” when an intrinsic depolarization is occurring</a:t>
            </a:r>
          </a:p>
          <a:p>
            <a:pPr lvl="1"/>
            <a:r>
              <a:rPr lang="en-US" altLang="en-US" sz="2400" dirty="0" smtClean="0"/>
              <a:t>Pacemakers record the </a:t>
            </a:r>
            <a:r>
              <a:rPr lang="en-US" altLang="en-US" sz="2400" dirty="0" err="1" smtClean="0"/>
              <a:t>Intracardiac</a:t>
            </a:r>
            <a:r>
              <a:rPr lang="en-US" altLang="en-US" sz="2400" dirty="0" smtClean="0"/>
              <a:t> </a:t>
            </a:r>
            <a:r>
              <a:rPr lang="en-US" altLang="en-US" sz="2400" dirty="0" err="1" smtClean="0"/>
              <a:t>Electrogram</a:t>
            </a:r>
            <a:r>
              <a:rPr lang="en-US" altLang="en-US" sz="2400" dirty="0" smtClean="0"/>
              <a:t> (EGM) by constantly recording the  potential difference between the cathode and anode</a:t>
            </a:r>
          </a:p>
        </p:txBody>
      </p:sp>
      <p:grpSp>
        <p:nvGrpSpPr>
          <p:cNvPr id="2" name="Group 38"/>
          <p:cNvGrpSpPr>
            <a:grpSpLocks/>
          </p:cNvGrpSpPr>
          <p:nvPr/>
        </p:nvGrpSpPr>
        <p:grpSpPr bwMode="auto">
          <a:xfrm>
            <a:off x="1355725" y="3054350"/>
            <a:ext cx="7612063" cy="3652838"/>
            <a:chOff x="906" y="1623"/>
            <a:chExt cx="4795" cy="2301"/>
          </a:xfrm>
        </p:grpSpPr>
        <p:sp>
          <p:nvSpPr>
            <p:cNvPr id="43027" name="Text Box 39"/>
            <p:cNvSpPr txBox="1">
              <a:spLocks noChangeArrowheads="1"/>
            </p:cNvSpPr>
            <p:nvPr/>
          </p:nvSpPr>
          <p:spPr bwMode="auto">
            <a:xfrm>
              <a:off x="1035" y="3674"/>
              <a:ext cx="1988" cy="244"/>
            </a:xfrm>
            <a:prstGeom prst="rect">
              <a:avLst/>
            </a:prstGeom>
            <a:solidFill>
              <a:schemeClr val="accent1"/>
            </a:solidFill>
            <a:ln w="9525">
              <a:noFill/>
              <a:miter lim="800000"/>
              <a:headEnd/>
              <a:tailEnd/>
            </a:ln>
            <a:effectLst>
              <a:outerShdw dist="35921" dir="2700000" algn="ctr" rotWithShape="0">
                <a:schemeClr val="tx1"/>
              </a:outerShdw>
            </a:effectLst>
          </p:spPr>
          <p:txBody>
            <a:bodyPr lIns="82314" tIns="41157" rIns="82314" bIns="41157">
              <a:spAutoFit/>
            </a:bodyPr>
            <a:lstStyle/>
            <a:p>
              <a:pPr algn="r" defTabSz="823913" eaLnBrk="1" hangingPunct="1">
                <a:spcBef>
                  <a:spcPct val="50000"/>
                </a:spcBef>
                <a:defRPr/>
              </a:pPr>
              <a:r>
                <a:rPr lang="en-US" altLang="en-US" sz="2000"/>
                <a:t>Depolarization Wave</a:t>
              </a:r>
            </a:p>
          </p:txBody>
        </p:sp>
        <p:pic>
          <p:nvPicPr>
            <p:cNvPr id="45075" name="Picture 40" descr="m4_s13a"/>
            <p:cNvPicPr>
              <a:picLocks noChangeAspect="1" noChangeArrowheads="1"/>
            </p:cNvPicPr>
            <p:nvPr/>
          </p:nvPicPr>
          <p:blipFill>
            <a:blip r:embed="rId3"/>
            <a:srcRect/>
            <a:stretch>
              <a:fillRect/>
            </a:stretch>
          </p:blipFill>
          <p:spPr bwMode="auto">
            <a:xfrm>
              <a:off x="906" y="1721"/>
              <a:ext cx="1860" cy="1823"/>
            </a:xfrm>
            <a:prstGeom prst="rect">
              <a:avLst/>
            </a:prstGeom>
            <a:noFill/>
            <a:ln w="9525">
              <a:noFill/>
              <a:miter lim="800000"/>
              <a:headEnd/>
              <a:tailEnd/>
            </a:ln>
          </p:spPr>
        </p:pic>
        <p:grpSp>
          <p:nvGrpSpPr>
            <p:cNvPr id="3" name="Group 41"/>
            <p:cNvGrpSpPr>
              <a:grpSpLocks/>
            </p:cNvGrpSpPr>
            <p:nvPr/>
          </p:nvGrpSpPr>
          <p:grpSpPr bwMode="auto">
            <a:xfrm>
              <a:off x="2850" y="1623"/>
              <a:ext cx="2851" cy="2301"/>
              <a:chOff x="3168" y="1803"/>
              <a:chExt cx="3168" cy="2555"/>
            </a:xfrm>
          </p:grpSpPr>
          <p:grpSp>
            <p:nvGrpSpPr>
              <p:cNvPr id="4" name="Group 42"/>
              <p:cNvGrpSpPr>
                <a:grpSpLocks/>
              </p:cNvGrpSpPr>
              <p:nvPr/>
            </p:nvGrpSpPr>
            <p:grpSpPr bwMode="auto">
              <a:xfrm>
                <a:off x="4667" y="3840"/>
                <a:ext cx="1669" cy="518"/>
                <a:chOff x="4730" y="3802"/>
                <a:chExt cx="1669" cy="518"/>
              </a:xfrm>
            </p:grpSpPr>
            <p:sp>
              <p:nvSpPr>
                <p:cNvPr id="255019" name="Text Box 43"/>
                <p:cNvSpPr txBox="1">
                  <a:spLocks noChangeArrowheads="1"/>
                </p:cNvSpPr>
                <p:nvPr/>
              </p:nvSpPr>
              <p:spPr bwMode="auto">
                <a:xfrm>
                  <a:off x="4848" y="3796"/>
                  <a:ext cx="1551" cy="489"/>
                </a:xfrm>
                <a:prstGeom prst="rect">
                  <a:avLst/>
                </a:prstGeom>
                <a:solidFill>
                  <a:schemeClr val="accent1"/>
                </a:solidFill>
                <a:ln w="9525">
                  <a:noFill/>
                  <a:miter lim="800000"/>
                  <a:headEnd/>
                  <a:tailEnd/>
                </a:ln>
                <a:effectLst>
                  <a:outerShdw dist="35921" dir="2700000" algn="ctr" rotWithShape="0">
                    <a:schemeClr val="tx1"/>
                  </a:outerShdw>
                </a:effectLst>
              </p:spPr>
              <p:txBody>
                <a:bodyPr lIns="82314" tIns="41157" rIns="82314" bIns="41157">
                  <a:spAutoFit/>
                </a:bodyPr>
                <a:lstStyle/>
                <a:p>
                  <a:pPr algn="r" defTabSz="823913" eaLnBrk="1" hangingPunct="1">
                    <a:spcBef>
                      <a:spcPct val="50000"/>
                    </a:spcBef>
                    <a:defRPr/>
                  </a:pPr>
                  <a:r>
                    <a:rPr lang="en-US" sz="2000">
                      <a:effectLst>
                        <a:outerShdw blurRad="38100" dist="38100" dir="2700000" algn="tl">
                          <a:srgbClr val="000000"/>
                        </a:outerShdw>
                      </a:effectLst>
                      <a:latin typeface="Arial" pitchFamily="34" charset="0"/>
                    </a:rPr>
                    <a:t>Processed by Device</a:t>
                  </a:r>
                </a:p>
              </p:txBody>
            </p:sp>
            <p:sp>
              <p:nvSpPr>
                <p:cNvPr id="43033" name="AutoShape 44"/>
                <p:cNvSpPr>
                  <a:spLocks noChangeArrowheads="1"/>
                </p:cNvSpPr>
                <p:nvPr/>
              </p:nvSpPr>
              <p:spPr bwMode="auto">
                <a:xfrm>
                  <a:off x="4730" y="4080"/>
                  <a:ext cx="576" cy="240"/>
                </a:xfrm>
                <a:prstGeom prst="rightArrow">
                  <a:avLst>
                    <a:gd name="adj1" fmla="val 50000"/>
                    <a:gd name="adj2" fmla="val 60000"/>
                  </a:avLst>
                </a:prstGeom>
                <a:solidFill>
                  <a:srgbClr val="FF9900"/>
                </a:solidFill>
                <a:ln w="9525">
                  <a:solidFill>
                    <a:schemeClr val="tx1"/>
                  </a:solidFill>
                  <a:miter lim="800000"/>
                  <a:headEnd/>
                  <a:tailEnd/>
                </a:ln>
                <a:effectLst>
                  <a:outerShdw dist="35921" dir="2700000" algn="ctr" rotWithShape="0">
                    <a:schemeClr val="tx1"/>
                  </a:outerShdw>
                </a:effectLst>
              </p:spPr>
              <p:txBody>
                <a:bodyPr wrap="none" anchor="ctr"/>
                <a:lstStyle/>
                <a:p>
                  <a:pPr>
                    <a:defRPr/>
                  </a:pPr>
                  <a:endParaRPr lang="en-US" altLang="en-US"/>
                </a:p>
              </p:txBody>
            </p:sp>
          </p:grpSp>
          <p:pic>
            <p:nvPicPr>
              <p:cNvPr id="45078" name="Picture 45" descr="m4_s13b"/>
              <p:cNvPicPr>
                <a:picLocks noChangeAspect="1" noChangeArrowheads="1"/>
              </p:cNvPicPr>
              <p:nvPr/>
            </p:nvPicPr>
            <p:blipFill>
              <a:blip r:embed="rId4"/>
              <a:srcRect/>
              <a:stretch>
                <a:fillRect/>
              </a:stretch>
            </p:blipFill>
            <p:spPr bwMode="auto">
              <a:xfrm>
                <a:off x="3168" y="1803"/>
                <a:ext cx="1762" cy="2277"/>
              </a:xfrm>
              <a:prstGeom prst="rect">
                <a:avLst/>
              </a:prstGeom>
              <a:noFill/>
              <a:ln w="9525">
                <a:noFill/>
                <a:miter lim="800000"/>
                <a:headEnd/>
                <a:tailEnd/>
              </a:ln>
            </p:spPr>
          </p:pic>
        </p:grpSp>
      </p:gr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a:srcRect l="14641" t="6250" r="17423" b="12500"/>
          <a:stretch>
            <a:fillRect/>
          </a:stretch>
        </p:blipFill>
        <p:spPr bwMode="auto">
          <a:xfrm>
            <a:off x="379046" y="509752"/>
            <a:ext cx="8307754" cy="55862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73100" y="228600"/>
            <a:ext cx="8502650" cy="765175"/>
          </a:xfrm>
        </p:spPr>
        <p:txBody>
          <a:bodyPr/>
          <a:lstStyle/>
          <a:p>
            <a:r>
              <a:rPr lang="en-US" altLang="en-US" smtClean="0"/>
              <a:t>Intrinsic R wave Amplitude</a:t>
            </a:r>
          </a:p>
        </p:txBody>
      </p:sp>
      <p:sp>
        <p:nvSpPr>
          <p:cNvPr id="47107" name="Rectangle 3"/>
          <p:cNvSpPr>
            <a:spLocks noGrp="1" noChangeArrowheads="1"/>
          </p:cNvSpPr>
          <p:nvPr>
            <p:ph type="body" idx="1"/>
          </p:nvPr>
        </p:nvSpPr>
        <p:spPr>
          <a:xfrm>
            <a:off x="679450" y="1600200"/>
            <a:ext cx="7734300" cy="1524000"/>
          </a:xfrm>
        </p:spPr>
        <p:txBody>
          <a:bodyPr/>
          <a:lstStyle/>
          <a:p>
            <a:r>
              <a:rPr lang="en-US" altLang="en-US" dirty="0" smtClean="0"/>
              <a:t>Intrinsic R wave amplitude  5 mV</a:t>
            </a:r>
          </a:p>
          <a:p>
            <a:r>
              <a:rPr lang="en-US" altLang="en-US" dirty="0" smtClean="0"/>
              <a:t>Intrinsic P wave amplitude 2 mV </a:t>
            </a:r>
          </a:p>
          <a:p>
            <a:endParaRPr lang="en-US" altLang="en-US" dirty="0" smtClean="0"/>
          </a:p>
          <a:p>
            <a:endParaRPr lang="en-US" altLang="en-US" dirty="0" smtClean="0"/>
          </a:p>
          <a:p>
            <a:endParaRPr lang="en-US" altLang="en-US" dirty="0" smtClean="0"/>
          </a:p>
          <a:p>
            <a:endParaRPr lang="en-US" altLang="en-US" dirty="0" smtClean="0"/>
          </a:p>
        </p:txBody>
      </p:sp>
      <p:sp>
        <p:nvSpPr>
          <p:cNvPr id="47108" name="Line 4"/>
          <p:cNvSpPr>
            <a:spLocks noChangeShapeType="1"/>
          </p:cNvSpPr>
          <p:nvPr/>
        </p:nvSpPr>
        <p:spPr bwMode="auto">
          <a:xfrm>
            <a:off x="2743200" y="4745037"/>
            <a:ext cx="609600" cy="0"/>
          </a:xfrm>
          <a:prstGeom prst="line">
            <a:avLst/>
          </a:prstGeom>
          <a:noFill/>
          <a:ln w="57150">
            <a:solidFill>
              <a:schemeClr val="tx1"/>
            </a:solidFill>
            <a:round/>
            <a:headEnd type="none" w="sm" len="sm"/>
            <a:tailEnd type="none" w="sm" len="sm"/>
          </a:ln>
        </p:spPr>
        <p:txBody>
          <a:bodyPr/>
          <a:lstStyle/>
          <a:p>
            <a:endParaRPr lang="en-US"/>
          </a:p>
        </p:txBody>
      </p:sp>
      <p:sp>
        <p:nvSpPr>
          <p:cNvPr id="47109" name="Line 5"/>
          <p:cNvSpPr>
            <a:spLocks noChangeShapeType="1"/>
          </p:cNvSpPr>
          <p:nvPr/>
        </p:nvSpPr>
        <p:spPr bwMode="auto">
          <a:xfrm rot="10800000" flipH="1">
            <a:off x="3352800" y="3297237"/>
            <a:ext cx="533400" cy="1447800"/>
          </a:xfrm>
          <a:prstGeom prst="line">
            <a:avLst/>
          </a:prstGeom>
          <a:noFill/>
          <a:ln w="57150">
            <a:solidFill>
              <a:schemeClr val="tx1"/>
            </a:solidFill>
            <a:round/>
            <a:headEnd type="none" w="sm" len="sm"/>
            <a:tailEnd type="none" w="sm" len="sm"/>
          </a:ln>
        </p:spPr>
        <p:txBody>
          <a:bodyPr/>
          <a:lstStyle/>
          <a:p>
            <a:endParaRPr lang="en-US"/>
          </a:p>
        </p:txBody>
      </p:sp>
      <p:sp>
        <p:nvSpPr>
          <p:cNvPr id="47110" name="Line 6"/>
          <p:cNvSpPr>
            <a:spLocks noChangeShapeType="1"/>
          </p:cNvSpPr>
          <p:nvPr/>
        </p:nvSpPr>
        <p:spPr bwMode="auto">
          <a:xfrm>
            <a:off x="3886200" y="3297237"/>
            <a:ext cx="457200" cy="2590800"/>
          </a:xfrm>
          <a:prstGeom prst="line">
            <a:avLst/>
          </a:prstGeom>
          <a:noFill/>
          <a:ln w="57150">
            <a:solidFill>
              <a:schemeClr val="tx1"/>
            </a:solidFill>
            <a:round/>
            <a:headEnd type="none" w="sm" len="sm"/>
            <a:tailEnd type="none" w="sm" len="sm"/>
          </a:ln>
        </p:spPr>
        <p:txBody>
          <a:bodyPr/>
          <a:lstStyle/>
          <a:p>
            <a:endParaRPr lang="en-US"/>
          </a:p>
        </p:txBody>
      </p:sp>
      <p:sp>
        <p:nvSpPr>
          <p:cNvPr id="47111" name="Line 7"/>
          <p:cNvSpPr>
            <a:spLocks noChangeShapeType="1"/>
          </p:cNvSpPr>
          <p:nvPr/>
        </p:nvSpPr>
        <p:spPr bwMode="auto">
          <a:xfrm flipV="1">
            <a:off x="4343400" y="4821237"/>
            <a:ext cx="381000" cy="1066800"/>
          </a:xfrm>
          <a:prstGeom prst="line">
            <a:avLst/>
          </a:prstGeom>
          <a:noFill/>
          <a:ln w="57150">
            <a:solidFill>
              <a:schemeClr val="tx1"/>
            </a:solidFill>
            <a:round/>
            <a:headEnd type="none" w="sm" len="sm"/>
            <a:tailEnd type="none" w="sm" len="sm"/>
          </a:ln>
        </p:spPr>
        <p:txBody>
          <a:bodyPr/>
          <a:lstStyle/>
          <a:p>
            <a:endParaRPr lang="en-US"/>
          </a:p>
        </p:txBody>
      </p:sp>
      <p:sp>
        <p:nvSpPr>
          <p:cNvPr id="47112" name="Line 8"/>
          <p:cNvSpPr>
            <a:spLocks noChangeShapeType="1"/>
          </p:cNvSpPr>
          <p:nvPr/>
        </p:nvSpPr>
        <p:spPr bwMode="auto">
          <a:xfrm>
            <a:off x="4724400" y="4821237"/>
            <a:ext cx="1524000" cy="0"/>
          </a:xfrm>
          <a:prstGeom prst="line">
            <a:avLst/>
          </a:prstGeom>
          <a:noFill/>
          <a:ln w="57150">
            <a:solidFill>
              <a:schemeClr val="tx1"/>
            </a:solidFill>
            <a:round/>
            <a:headEnd type="none" w="sm" len="sm"/>
            <a:tailEnd type="none" w="sm" len="sm"/>
          </a:ln>
        </p:spPr>
        <p:txBody>
          <a:bodyPr/>
          <a:lstStyle/>
          <a:p>
            <a:endParaRPr lang="en-US"/>
          </a:p>
        </p:txBody>
      </p:sp>
      <p:sp>
        <p:nvSpPr>
          <p:cNvPr id="47113" name="Line 9"/>
          <p:cNvSpPr>
            <a:spLocks noChangeShapeType="1"/>
          </p:cNvSpPr>
          <p:nvPr/>
        </p:nvSpPr>
        <p:spPr bwMode="auto">
          <a:xfrm flipH="1">
            <a:off x="838200" y="3297237"/>
            <a:ext cx="3048000" cy="0"/>
          </a:xfrm>
          <a:prstGeom prst="line">
            <a:avLst/>
          </a:prstGeom>
          <a:noFill/>
          <a:ln w="12700">
            <a:solidFill>
              <a:schemeClr val="tx1"/>
            </a:solidFill>
            <a:prstDash val="sysDot"/>
            <a:round/>
            <a:headEnd type="none" w="sm" len="sm"/>
            <a:tailEnd type="none" w="sm" len="sm"/>
          </a:ln>
        </p:spPr>
        <p:txBody>
          <a:bodyPr/>
          <a:lstStyle/>
          <a:p>
            <a:endParaRPr lang="en-US"/>
          </a:p>
        </p:txBody>
      </p:sp>
      <p:sp>
        <p:nvSpPr>
          <p:cNvPr id="47114" name="Line 10"/>
          <p:cNvSpPr>
            <a:spLocks noChangeShapeType="1"/>
          </p:cNvSpPr>
          <p:nvPr/>
        </p:nvSpPr>
        <p:spPr bwMode="auto">
          <a:xfrm flipH="1">
            <a:off x="914400" y="5888037"/>
            <a:ext cx="3429000" cy="0"/>
          </a:xfrm>
          <a:prstGeom prst="line">
            <a:avLst/>
          </a:prstGeom>
          <a:noFill/>
          <a:ln w="12700">
            <a:solidFill>
              <a:schemeClr val="tx1"/>
            </a:solidFill>
            <a:prstDash val="sysDot"/>
            <a:round/>
            <a:headEnd type="none" w="sm" len="sm"/>
            <a:tailEnd type="none" w="sm" len="sm"/>
          </a:ln>
        </p:spPr>
        <p:txBody>
          <a:bodyPr/>
          <a:lstStyle/>
          <a:p>
            <a:endParaRPr lang="en-US"/>
          </a:p>
        </p:txBody>
      </p:sp>
      <p:sp>
        <p:nvSpPr>
          <p:cNvPr id="47115" name="Line 11"/>
          <p:cNvSpPr>
            <a:spLocks noChangeShapeType="1"/>
          </p:cNvSpPr>
          <p:nvPr/>
        </p:nvSpPr>
        <p:spPr bwMode="auto">
          <a:xfrm>
            <a:off x="990600" y="3297237"/>
            <a:ext cx="0" cy="2590800"/>
          </a:xfrm>
          <a:prstGeom prst="line">
            <a:avLst/>
          </a:prstGeom>
          <a:noFill/>
          <a:ln w="12700">
            <a:solidFill>
              <a:schemeClr val="tx1"/>
            </a:solidFill>
            <a:round/>
            <a:headEnd type="triangle" w="med" len="med"/>
            <a:tailEnd type="triangle" w="med" len="med"/>
          </a:ln>
        </p:spPr>
        <p:txBody>
          <a:bodyPr/>
          <a:lstStyle/>
          <a:p>
            <a:endParaRPr lang="en-US"/>
          </a:p>
        </p:txBody>
      </p:sp>
      <p:sp>
        <p:nvSpPr>
          <p:cNvPr id="47116" name="Text Box 12"/>
          <p:cNvSpPr txBox="1">
            <a:spLocks noChangeArrowheads="1"/>
          </p:cNvSpPr>
          <p:nvPr/>
        </p:nvSpPr>
        <p:spPr bwMode="auto">
          <a:xfrm rot="-5478267">
            <a:off x="-830262" y="4432299"/>
            <a:ext cx="2514600" cy="396875"/>
          </a:xfrm>
          <a:prstGeom prst="rect">
            <a:avLst/>
          </a:prstGeom>
          <a:noFill/>
          <a:ln w="12700">
            <a:noFill/>
            <a:miter lim="800000"/>
            <a:headEnd type="none" w="sm" len="sm"/>
            <a:tailEnd type="none" w="sm" len="sm"/>
          </a:ln>
        </p:spPr>
        <p:txBody>
          <a:bodyPr>
            <a:spAutoFit/>
          </a:bodyPr>
          <a:lstStyle/>
          <a:p>
            <a:pPr algn="ctr">
              <a:spcBef>
                <a:spcPct val="50000"/>
              </a:spcBef>
            </a:pPr>
            <a:r>
              <a:rPr lang="en-US" altLang="en-US" sz="2000" b="1">
                <a:latin typeface="Times New Roman" pitchFamily="18" charset="0"/>
              </a:rPr>
              <a:t>Amplitude   </a:t>
            </a:r>
          </a:p>
        </p:txBody>
      </p:sp>
      <p:sp>
        <p:nvSpPr>
          <p:cNvPr id="30733" name="Text Box 13"/>
          <p:cNvSpPr txBox="1">
            <a:spLocks noChangeArrowheads="1"/>
          </p:cNvSpPr>
          <p:nvPr/>
        </p:nvSpPr>
        <p:spPr bwMode="auto">
          <a:xfrm>
            <a:off x="4343400" y="3449637"/>
            <a:ext cx="2819400" cy="379413"/>
          </a:xfrm>
          <a:prstGeom prst="rect">
            <a:avLst/>
          </a:prstGeom>
          <a:solidFill>
            <a:schemeClr val="accent2">
              <a:lumMod val="50000"/>
            </a:schemeClr>
          </a:solidFill>
          <a:ln w="12700">
            <a:solidFill>
              <a:schemeClr val="tx1"/>
            </a:solidFill>
            <a:miter lim="800000"/>
            <a:headEnd type="none" w="sm" len="sm"/>
            <a:tailEnd type="none" w="sm" len="sm"/>
          </a:ln>
        </p:spPr>
        <p:txBody>
          <a:bodyPr>
            <a:spAutoFit/>
          </a:bodyPr>
          <a:lstStyle>
            <a:lvl1pPr>
              <a:lnSpc>
                <a:spcPct val="90000"/>
              </a:lnSpc>
              <a:spcBef>
                <a:spcPct val="30000"/>
              </a:spcBef>
              <a:spcAft>
                <a:spcPct val="30000"/>
              </a:spcAft>
              <a:buClr>
                <a:schemeClr val="tx2"/>
              </a:buClr>
              <a:buSzPct val="90000"/>
              <a:buChar char="•"/>
              <a:defRPr sz="2800">
                <a:solidFill>
                  <a:schemeClr val="tx1"/>
                </a:solidFill>
                <a:latin typeface="Arial" charset="0"/>
              </a:defRPr>
            </a:lvl1pPr>
            <a:lvl2pPr marL="742950" indent="-285750">
              <a:lnSpc>
                <a:spcPct val="90000"/>
              </a:lnSpc>
              <a:spcBef>
                <a:spcPct val="30000"/>
              </a:spcBef>
              <a:spcAft>
                <a:spcPct val="30000"/>
              </a:spcAft>
              <a:buSzPct val="100000"/>
              <a:buChar char="–"/>
              <a:defRPr sz="2800">
                <a:solidFill>
                  <a:schemeClr val="tx1"/>
                </a:solidFill>
                <a:latin typeface="Arial" charset="0"/>
              </a:defRPr>
            </a:lvl2pPr>
            <a:lvl3pPr marL="1143000" indent="-228600">
              <a:lnSpc>
                <a:spcPct val="90000"/>
              </a:lnSpc>
              <a:spcBef>
                <a:spcPct val="30000"/>
              </a:spcBef>
              <a:spcAft>
                <a:spcPct val="30000"/>
              </a:spcAft>
              <a:buClr>
                <a:schemeClr val="tx2"/>
              </a:buClr>
              <a:buSzPct val="75000"/>
              <a:buChar char="•"/>
              <a:defRPr sz="2800">
                <a:solidFill>
                  <a:schemeClr val="tx1"/>
                </a:solidFill>
                <a:latin typeface="Arial" charset="0"/>
              </a:defRPr>
            </a:lvl3pPr>
            <a:lvl4pPr marL="1600200" indent="-228600">
              <a:lnSpc>
                <a:spcPct val="90000"/>
              </a:lnSpc>
              <a:spcBef>
                <a:spcPct val="30000"/>
              </a:spcBef>
              <a:spcAft>
                <a:spcPct val="30000"/>
              </a:spcAft>
              <a:buSzPct val="100000"/>
              <a:buChar char="–"/>
              <a:defRPr sz="2800">
                <a:solidFill>
                  <a:schemeClr val="tx1"/>
                </a:solidFill>
                <a:latin typeface="Arial" charset="0"/>
              </a:defRPr>
            </a:lvl4pPr>
            <a:lvl5pPr marL="2057400" indent="-228600">
              <a:lnSpc>
                <a:spcPct val="90000"/>
              </a:lnSpc>
              <a:spcBef>
                <a:spcPct val="30000"/>
              </a:spcBef>
              <a:spcAft>
                <a:spcPct val="30000"/>
              </a:spcAft>
              <a:buSzPct val="100000"/>
              <a:buChar char="•"/>
              <a:defRPr sz="2800">
                <a:solidFill>
                  <a:schemeClr val="tx1"/>
                </a:solidFill>
                <a:latin typeface="Arial" charset="0"/>
              </a:defRPr>
            </a:lvl5pPr>
            <a:lvl6pPr marL="2514600" indent="-228600" eaLnBrk="0" fontAlgn="base" hangingPunct="0">
              <a:lnSpc>
                <a:spcPct val="90000"/>
              </a:lnSpc>
              <a:spcBef>
                <a:spcPct val="30000"/>
              </a:spcBef>
              <a:spcAft>
                <a:spcPct val="30000"/>
              </a:spcAft>
              <a:buSzPct val="100000"/>
              <a:buChar char="•"/>
              <a:defRPr sz="2800">
                <a:solidFill>
                  <a:schemeClr val="tx1"/>
                </a:solidFill>
                <a:latin typeface="Arial" charset="0"/>
              </a:defRPr>
            </a:lvl6pPr>
            <a:lvl7pPr marL="2971800" indent="-228600" eaLnBrk="0" fontAlgn="base" hangingPunct="0">
              <a:lnSpc>
                <a:spcPct val="90000"/>
              </a:lnSpc>
              <a:spcBef>
                <a:spcPct val="30000"/>
              </a:spcBef>
              <a:spcAft>
                <a:spcPct val="30000"/>
              </a:spcAft>
              <a:buSzPct val="100000"/>
              <a:buChar char="•"/>
              <a:defRPr sz="2800">
                <a:solidFill>
                  <a:schemeClr val="tx1"/>
                </a:solidFill>
                <a:latin typeface="Arial" charset="0"/>
              </a:defRPr>
            </a:lvl7pPr>
            <a:lvl8pPr marL="3429000" indent="-228600" eaLnBrk="0" fontAlgn="base" hangingPunct="0">
              <a:lnSpc>
                <a:spcPct val="90000"/>
              </a:lnSpc>
              <a:spcBef>
                <a:spcPct val="30000"/>
              </a:spcBef>
              <a:spcAft>
                <a:spcPct val="30000"/>
              </a:spcAft>
              <a:buSzPct val="100000"/>
              <a:buChar char="•"/>
              <a:defRPr sz="2800">
                <a:solidFill>
                  <a:schemeClr val="tx1"/>
                </a:solidFill>
                <a:latin typeface="Arial" charset="0"/>
              </a:defRPr>
            </a:lvl8pPr>
            <a:lvl9pPr marL="3886200" indent="-228600" eaLnBrk="0" fontAlgn="base" hangingPunct="0">
              <a:lnSpc>
                <a:spcPct val="90000"/>
              </a:lnSpc>
              <a:spcBef>
                <a:spcPct val="30000"/>
              </a:spcBef>
              <a:spcAft>
                <a:spcPct val="30000"/>
              </a:spcAft>
              <a:buSzPct val="100000"/>
              <a:buChar char="•"/>
              <a:defRPr sz="2800">
                <a:solidFill>
                  <a:schemeClr val="tx1"/>
                </a:solidFill>
                <a:latin typeface="Arial" charset="0"/>
              </a:defRPr>
            </a:lvl9pPr>
          </a:lstStyle>
          <a:p>
            <a:pPr algn="ctr">
              <a:lnSpc>
                <a:spcPct val="100000"/>
              </a:lnSpc>
              <a:spcBef>
                <a:spcPct val="50000"/>
              </a:spcBef>
              <a:spcAft>
                <a:spcPct val="0"/>
              </a:spcAft>
              <a:buClrTx/>
              <a:buSzTx/>
              <a:buFontTx/>
              <a:buNone/>
              <a:defRPr/>
            </a:pPr>
            <a:r>
              <a:rPr lang="en-US" altLang="en-US" sz="1800" b="1" smtClean="0">
                <a:latin typeface="Times New Roman" pitchFamily="18" charset="0"/>
              </a:rPr>
              <a:t>Intrinsic R wave in EGM</a:t>
            </a:r>
          </a:p>
        </p:txBody>
      </p:sp>
      <p:sp>
        <p:nvSpPr>
          <p:cNvPr id="30734" name="Text Box 14"/>
          <p:cNvSpPr txBox="1">
            <a:spLocks noChangeArrowheads="1"/>
          </p:cNvSpPr>
          <p:nvPr/>
        </p:nvSpPr>
        <p:spPr bwMode="auto">
          <a:xfrm>
            <a:off x="152400" y="6084887"/>
            <a:ext cx="8915400" cy="379413"/>
          </a:xfrm>
          <a:prstGeom prst="rect">
            <a:avLst/>
          </a:prstGeom>
          <a:solidFill>
            <a:schemeClr val="accent2">
              <a:lumMod val="50000"/>
            </a:schemeClr>
          </a:solidFill>
          <a:ln w="12700">
            <a:solidFill>
              <a:schemeClr val="tx1"/>
            </a:solidFill>
            <a:miter lim="800000"/>
            <a:headEnd type="none" w="sm" len="sm"/>
            <a:tailEnd type="none" w="sm" len="sm"/>
          </a:ln>
        </p:spPr>
        <p:txBody>
          <a:bodyPr>
            <a:spAutoFit/>
          </a:bodyPr>
          <a:lstStyle>
            <a:lvl1pPr>
              <a:lnSpc>
                <a:spcPct val="90000"/>
              </a:lnSpc>
              <a:spcBef>
                <a:spcPct val="30000"/>
              </a:spcBef>
              <a:spcAft>
                <a:spcPct val="30000"/>
              </a:spcAft>
              <a:buClr>
                <a:schemeClr val="tx2"/>
              </a:buClr>
              <a:buSzPct val="90000"/>
              <a:buChar char="•"/>
              <a:defRPr sz="2800">
                <a:solidFill>
                  <a:schemeClr val="tx1"/>
                </a:solidFill>
                <a:latin typeface="Arial" charset="0"/>
              </a:defRPr>
            </a:lvl1pPr>
            <a:lvl2pPr marL="742950" indent="-285750">
              <a:lnSpc>
                <a:spcPct val="90000"/>
              </a:lnSpc>
              <a:spcBef>
                <a:spcPct val="30000"/>
              </a:spcBef>
              <a:spcAft>
                <a:spcPct val="30000"/>
              </a:spcAft>
              <a:buSzPct val="100000"/>
              <a:buChar char="–"/>
              <a:defRPr sz="2800">
                <a:solidFill>
                  <a:schemeClr val="tx1"/>
                </a:solidFill>
                <a:latin typeface="Arial" charset="0"/>
              </a:defRPr>
            </a:lvl2pPr>
            <a:lvl3pPr marL="1143000" indent="-228600">
              <a:lnSpc>
                <a:spcPct val="90000"/>
              </a:lnSpc>
              <a:spcBef>
                <a:spcPct val="30000"/>
              </a:spcBef>
              <a:spcAft>
                <a:spcPct val="30000"/>
              </a:spcAft>
              <a:buClr>
                <a:schemeClr val="tx2"/>
              </a:buClr>
              <a:buSzPct val="75000"/>
              <a:buChar char="•"/>
              <a:defRPr sz="2800">
                <a:solidFill>
                  <a:schemeClr val="tx1"/>
                </a:solidFill>
                <a:latin typeface="Arial" charset="0"/>
              </a:defRPr>
            </a:lvl3pPr>
            <a:lvl4pPr marL="1600200" indent="-228600">
              <a:lnSpc>
                <a:spcPct val="90000"/>
              </a:lnSpc>
              <a:spcBef>
                <a:spcPct val="30000"/>
              </a:spcBef>
              <a:spcAft>
                <a:spcPct val="30000"/>
              </a:spcAft>
              <a:buSzPct val="100000"/>
              <a:buChar char="–"/>
              <a:defRPr sz="2800">
                <a:solidFill>
                  <a:schemeClr val="tx1"/>
                </a:solidFill>
                <a:latin typeface="Arial" charset="0"/>
              </a:defRPr>
            </a:lvl4pPr>
            <a:lvl5pPr marL="2057400" indent="-228600">
              <a:lnSpc>
                <a:spcPct val="90000"/>
              </a:lnSpc>
              <a:spcBef>
                <a:spcPct val="30000"/>
              </a:spcBef>
              <a:spcAft>
                <a:spcPct val="30000"/>
              </a:spcAft>
              <a:buSzPct val="100000"/>
              <a:buChar char="•"/>
              <a:defRPr sz="2800">
                <a:solidFill>
                  <a:schemeClr val="tx1"/>
                </a:solidFill>
                <a:latin typeface="Arial" charset="0"/>
              </a:defRPr>
            </a:lvl5pPr>
            <a:lvl6pPr marL="2514600" indent="-228600" eaLnBrk="0" fontAlgn="base" hangingPunct="0">
              <a:lnSpc>
                <a:spcPct val="90000"/>
              </a:lnSpc>
              <a:spcBef>
                <a:spcPct val="30000"/>
              </a:spcBef>
              <a:spcAft>
                <a:spcPct val="30000"/>
              </a:spcAft>
              <a:buSzPct val="100000"/>
              <a:buChar char="•"/>
              <a:defRPr sz="2800">
                <a:solidFill>
                  <a:schemeClr val="tx1"/>
                </a:solidFill>
                <a:latin typeface="Arial" charset="0"/>
              </a:defRPr>
            </a:lvl6pPr>
            <a:lvl7pPr marL="2971800" indent="-228600" eaLnBrk="0" fontAlgn="base" hangingPunct="0">
              <a:lnSpc>
                <a:spcPct val="90000"/>
              </a:lnSpc>
              <a:spcBef>
                <a:spcPct val="30000"/>
              </a:spcBef>
              <a:spcAft>
                <a:spcPct val="30000"/>
              </a:spcAft>
              <a:buSzPct val="100000"/>
              <a:buChar char="•"/>
              <a:defRPr sz="2800">
                <a:solidFill>
                  <a:schemeClr val="tx1"/>
                </a:solidFill>
                <a:latin typeface="Arial" charset="0"/>
              </a:defRPr>
            </a:lvl7pPr>
            <a:lvl8pPr marL="3429000" indent="-228600" eaLnBrk="0" fontAlgn="base" hangingPunct="0">
              <a:lnSpc>
                <a:spcPct val="90000"/>
              </a:lnSpc>
              <a:spcBef>
                <a:spcPct val="30000"/>
              </a:spcBef>
              <a:spcAft>
                <a:spcPct val="30000"/>
              </a:spcAft>
              <a:buSzPct val="100000"/>
              <a:buChar char="•"/>
              <a:defRPr sz="2800">
                <a:solidFill>
                  <a:schemeClr val="tx1"/>
                </a:solidFill>
                <a:latin typeface="Arial" charset="0"/>
              </a:defRPr>
            </a:lvl8pPr>
            <a:lvl9pPr marL="3886200" indent="-228600" eaLnBrk="0" fontAlgn="base" hangingPunct="0">
              <a:lnSpc>
                <a:spcPct val="90000"/>
              </a:lnSpc>
              <a:spcBef>
                <a:spcPct val="30000"/>
              </a:spcBef>
              <a:spcAft>
                <a:spcPct val="30000"/>
              </a:spcAft>
              <a:buSzPct val="100000"/>
              <a:buChar char="•"/>
              <a:defRPr sz="2800">
                <a:solidFill>
                  <a:schemeClr val="tx1"/>
                </a:solidFill>
                <a:latin typeface="Arial" charset="0"/>
              </a:defRPr>
            </a:lvl9pPr>
          </a:lstStyle>
          <a:p>
            <a:pPr algn="ctr">
              <a:lnSpc>
                <a:spcPct val="100000"/>
              </a:lnSpc>
              <a:spcBef>
                <a:spcPct val="50000"/>
              </a:spcBef>
              <a:spcAft>
                <a:spcPct val="0"/>
              </a:spcAft>
              <a:buClrTx/>
              <a:buSzTx/>
              <a:buFontTx/>
              <a:buNone/>
              <a:defRPr/>
            </a:pPr>
            <a:r>
              <a:rPr lang="en-US" altLang="en-US" sz="1800" b="1" smtClean="0">
                <a:latin typeface="Times New Roman" pitchFamily="18" charset="0"/>
              </a:rPr>
              <a:t>The Intrinsic R wave amplitude is usually much greater than the T wave amplitude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srcRect l="13470" r="12695"/>
          <a:stretch>
            <a:fillRect/>
          </a:stretch>
        </p:blipFill>
        <p:spPr bwMode="auto">
          <a:xfrm>
            <a:off x="304800" y="228600"/>
            <a:ext cx="83058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15813" t="11458" r="19180" b="2083"/>
          <a:stretch>
            <a:fillRect/>
          </a:stretch>
        </p:blipFill>
        <p:spPr bwMode="auto">
          <a:xfrm>
            <a:off x="152400" y="76200"/>
            <a:ext cx="84582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l="15813" t="11458" r="18594" b="1042"/>
          <a:stretch>
            <a:fillRect/>
          </a:stretch>
        </p:blipFill>
        <p:spPr bwMode="auto">
          <a:xfrm>
            <a:off x="457200" y="228600"/>
            <a:ext cx="8534400" cy="640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srcRect l="14056" t="5208" r="12738" b="18750"/>
          <a:stretch>
            <a:fillRect/>
          </a:stretch>
        </p:blipFill>
        <p:spPr bwMode="auto">
          <a:xfrm>
            <a:off x="152400" y="1219200"/>
            <a:ext cx="8686800" cy="50730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srcRect l="15813" t="7292" r="13909" b="6250"/>
          <a:stretch>
            <a:fillRect/>
          </a:stretch>
        </p:blipFill>
        <p:spPr bwMode="auto">
          <a:xfrm>
            <a:off x="0" y="76200"/>
            <a:ext cx="91440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77863" y="61913"/>
            <a:ext cx="8502650" cy="990600"/>
          </a:xfrm>
        </p:spPr>
        <p:txBody>
          <a:bodyPr/>
          <a:lstStyle/>
          <a:p>
            <a:r>
              <a:rPr lang="en-US" altLang="en-US" dirty="0" smtClean="0"/>
              <a:t>Sensitivity Setting</a:t>
            </a:r>
          </a:p>
        </p:txBody>
      </p:sp>
      <p:sp>
        <p:nvSpPr>
          <p:cNvPr id="31747" name="Text Box 3"/>
          <p:cNvSpPr txBox="1">
            <a:spLocks noChangeArrowheads="1"/>
          </p:cNvSpPr>
          <p:nvPr/>
        </p:nvSpPr>
        <p:spPr bwMode="auto">
          <a:xfrm>
            <a:off x="1066800" y="5257800"/>
            <a:ext cx="6553200" cy="1341438"/>
          </a:xfrm>
          <a:prstGeom prst="rect">
            <a:avLst/>
          </a:prstGeom>
          <a:solidFill>
            <a:schemeClr val="bg1"/>
          </a:solidFill>
          <a:ln w="12700">
            <a:solidFill>
              <a:schemeClr val="tx1"/>
            </a:solidFill>
            <a:miter lim="800000"/>
            <a:headEnd type="none" w="sm" len="sm"/>
            <a:tailEnd type="none" w="sm" len="sm"/>
          </a:ln>
        </p:spPr>
        <p:txBody>
          <a:bodyPr>
            <a:spAutoFit/>
          </a:bodyPr>
          <a:lstStyle>
            <a:lvl1pPr>
              <a:lnSpc>
                <a:spcPct val="90000"/>
              </a:lnSpc>
              <a:spcBef>
                <a:spcPct val="30000"/>
              </a:spcBef>
              <a:spcAft>
                <a:spcPct val="30000"/>
              </a:spcAft>
              <a:buClr>
                <a:schemeClr val="tx2"/>
              </a:buClr>
              <a:buSzPct val="90000"/>
              <a:buChar char="•"/>
              <a:defRPr sz="2800">
                <a:solidFill>
                  <a:schemeClr val="tx1"/>
                </a:solidFill>
                <a:latin typeface="Arial" charset="0"/>
              </a:defRPr>
            </a:lvl1pPr>
            <a:lvl2pPr marL="742950" indent="-285750">
              <a:lnSpc>
                <a:spcPct val="90000"/>
              </a:lnSpc>
              <a:spcBef>
                <a:spcPct val="30000"/>
              </a:spcBef>
              <a:spcAft>
                <a:spcPct val="30000"/>
              </a:spcAft>
              <a:buSzPct val="100000"/>
              <a:buChar char="–"/>
              <a:defRPr sz="2800">
                <a:solidFill>
                  <a:schemeClr val="tx1"/>
                </a:solidFill>
                <a:latin typeface="Arial" charset="0"/>
              </a:defRPr>
            </a:lvl2pPr>
            <a:lvl3pPr marL="1143000" indent="-228600">
              <a:lnSpc>
                <a:spcPct val="90000"/>
              </a:lnSpc>
              <a:spcBef>
                <a:spcPct val="30000"/>
              </a:spcBef>
              <a:spcAft>
                <a:spcPct val="30000"/>
              </a:spcAft>
              <a:buClr>
                <a:schemeClr val="tx2"/>
              </a:buClr>
              <a:buSzPct val="75000"/>
              <a:buChar char="•"/>
              <a:defRPr sz="2800">
                <a:solidFill>
                  <a:schemeClr val="tx1"/>
                </a:solidFill>
                <a:latin typeface="Arial" charset="0"/>
              </a:defRPr>
            </a:lvl3pPr>
            <a:lvl4pPr marL="1600200" indent="-228600">
              <a:lnSpc>
                <a:spcPct val="90000"/>
              </a:lnSpc>
              <a:spcBef>
                <a:spcPct val="30000"/>
              </a:spcBef>
              <a:spcAft>
                <a:spcPct val="30000"/>
              </a:spcAft>
              <a:buSzPct val="100000"/>
              <a:buChar char="–"/>
              <a:defRPr sz="2800">
                <a:solidFill>
                  <a:schemeClr val="tx1"/>
                </a:solidFill>
                <a:latin typeface="Arial" charset="0"/>
              </a:defRPr>
            </a:lvl4pPr>
            <a:lvl5pPr marL="2057400" indent="-228600">
              <a:lnSpc>
                <a:spcPct val="90000"/>
              </a:lnSpc>
              <a:spcBef>
                <a:spcPct val="30000"/>
              </a:spcBef>
              <a:spcAft>
                <a:spcPct val="30000"/>
              </a:spcAft>
              <a:buSzPct val="100000"/>
              <a:buChar char="•"/>
              <a:defRPr sz="2800">
                <a:solidFill>
                  <a:schemeClr val="tx1"/>
                </a:solidFill>
                <a:latin typeface="Arial" charset="0"/>
              </a:defRPr>
            </a:lvl5pPr>
            <a:lvl6pPr marL="2514600" indent="-228600" eaLnBrk="0" fontAlgn="base" hangingPunct="0">
              <a:lnSpc>
                <a:spcPct val="90000"/>
              </a:lnSpc>
              <a:spcBef>
                <a:spcPct val="30000"/>
              </a:spcBef>
              <a:spcAft>
                <a:spcPct val="30000"/>
              </a:spcAft>
              <a:buSzPct val="100000"/>
              <a:buChar char="•"/>
              <a:defRPr sz="2800">
                <a:solidFill>
                  <a:schemeClr val="tx1"/>
                </a:solidFill>
                <a:latin typeface="Arial" charset="0"/>
              </a:defRPr>
            </a:lvl6pPr>
            <a:lvl7pPr marL="2971800" indent="-228600" eaLnBrk="0" fontAlgn="base" hangingPunct="0">
              <a:lnSpc>
                <a:spcPct val="90000"/>
              </a:lnSpc>
              <a:spcBef>
                <a:spcPct val="30000"/>
              </a:spcBef>
              <a:spcAft>
                <a:spcPct val="30000"/>
              </a:spcAft>
              <a:buSzPct val="100000"/>
              <a:buChar char="•"/>
              <a:defRPr sz="2800">
                <a:solidFill>
                  <a:schemeClr val="tx1"/>
                </a:solidFill>
                <a:latin typeface="Arial" charset="0"/>
              </a:defRPr>
            </a:lvl7pPr>
            <a:lvl8pPr marL="3429000" indent="-228600" eaLnBrk="0" fontAlgn="base" hangingPunct="0">
              <a:lnSpc>
                <a:spcPct val="90000"/>
              </a:lnSpc>
              <a:spcBef>
                <a:spcPct val="30000"/>
              </a:spcBef>
              <a:spcAft>
                <a:spcPct val="30000"/>
              </a:spcAft>
              <a:buSzPct val="100000"/>
              <a:buChar char="•"/>
              <a:defRPr sz="2800">
                <a:solidFill>
                  <a:schemeClr val="tx1"/>
                </a:solidFill>
                <a:latin typeface="Arial" charset="0"/>
              </a:defRPr>
            </a:lvl8pPr>
            <a:lvl9pPr marL="3886200" indent="-228600" eaLnBrk="0" fontAlgn="base" hangingPunct="0">
              <a:lnSpc>
                <a:spcPct val="90000"/>
              </a:lnSpc>
              <a:spcBef>
                <a:spcPct val="30000"/>
              </a:spcBef>
              <a:spcAft>
                <a:spcPct val="30000"/>
              </a:spcAft>
              <a:buSzPct val="100000"/>
              <a:buChar char="•"/>
              <a:defRPr sz="2800">
                <a:solidFill>
                  <a:schemeClr val="tx1"/>
                </a:solidFill>
                <a:latin typeface="Arial" charset="0"/>
              </a:defRPr>
            </a:lvl9pPr>
          </a:lstStyle>
          <a:p>
            <a:pPr>
              <a:lnSpc>
                <a:spcPct val="100000"/>
              </a:lnSpc>
              <a:spcBef>
                <a:spcPct val="50000"/>
              </a:spcBef>
              <a:spcAft>
                <a:spcPct val="0"/>
              </a:spcAft>
              <a:buClrTx/>
              <a:buSzTx/>
              <a:buFontTx/>
              <a:buNone/>
              <a:defRPr/>
            </a:pPr>
            <a:r>
              <a:rPr lang="en-US" altLang="en-US" sz="1800" b="1" dirty="0" smtClean="0">
                <a:latin typeface="Times New Roman" pitchFamily="18" charset="0"/>
              </a:rPr>
              <a:t>Sensitivity settings less than 2.5 </a:t>
            </a:r>
            <a:r>
              <a:rPr lang="en-US" altLang="en-US" sz="1800" b="1" dirty="0" err="1" smtClean="0">
                <a:latin typeface="Times New Roman" pitchFamily="18" charset="0"/>
              </a:rPr>
              <a:t>mv</a:t>
            </a:r>
            <a:r>
              <a:rPr lang="en-US" altLang="en-US" sz="1800" b="1" dirty="0" smtClean="0">
                <a:latin typeface="Times New Roman" pitchFamily="18" charset="0"/>
              </a:rPr>
              <a:t> – High sensitivity – can lead to </a:t>
            </a:r>
            <a:r>
              <a:rPr lang="en-US" altLang="en-US" sz="1800" b="1" dirty="0" err="1" smtClean="0">
                <a:latin typeface="Times New Roman" pitchFamily="18" charset="0"/>
              </a:rPr>
              <a:t>oversensing</a:t>
            </a:r>
            <a:endParaRPr lang="en-US" altLang="en-US" sz="1800" b="1" dirty="0" smtClean="0">
              <a:latin typeface="Times New Roman" pitchFamily="18" charset="0"/>
            </a:endParaRPr>
          </a:p>
          <a:p>
            <a:pPr>
              <a:lnSpc>
                <a:spcPct val="100000"/>
              </a:lnSpc>
              <a:spcBef>
                <a:spcPct val="50000"/>
              </a:spcBef>
              <a:spcAft>
                <a:spcPct val="0"/>
              </a:spcAft>
              <a:buClrTx/>
              <a:buSzTx/>
              <a:buFontTx/>
              <a:buNone/>
              <a:defRPr/>
            </a:pPr>
            <a:r>
              <a:rPr lang="en-US" altLang="en-US" sz="1800" b="1" dirty="0" smtClean="0">
                <a:latin typeface="Times New Roman" pitchFamily="18" charset="0"/>
              </a:rPr>
              <a:t>Sensitivity settings greater than 2.5 mV – Low sensitivity – can lead to </a:t>
            </a:r>
            <a:r>
              <a:rPr lang="en-US" altLang="en-US" sz="1800" b="1" dirty="0" err="1" smtClean="0">
                <a:latin typeface="Times New Roman" pitchFamily="18" charset="0"/>
              </a:rPr>
              <a:t>undersensing</a:t>
            </a:r>
            <a:endParaRPr lang="en-US" altLang="en-US" sz="1800" b="1" dirty="0" smtClean="0">
              <a:latin typeface="Times New Roman" pitchFamily="18" charset="0"/>
            </a:endParaRPr>
          </a:p>
        </p:txBody>
      </p:sp>
      <p:sp>
        <p:nvSpPr>
          <p:cNvPr id="48132" name="Rectangle 4"/>
          <p:cNvSpPr>
            <a:spLocks noChangeArrowheads="1"/>
          </p:cNvSpPr>
          <p:nvPr/>
        </p:nvSpPr>
        <p:spPr bwMode="auto">
          <a:xfrm>
            <a:off x="685800" y="1719263"/>
            <a:ext cx="7924800" cy="3309937"/>
          </a:xfrm>
          <a:prstGeom prst="rect">
            <a:avLst/>
          </a:prstGeom>
          <a:solidFill>
            <a:schemeClr val="bg1"/>
          </a:solidFill>
          <a:ln w="12700">
            <a:solidFill>
              <a:schemeClr val="tx1"/>
            </a:solidFill>
            <a:miter lim="800000"/>
            <a:headEnd/>
            <a:tailEnd/>
          </a:ln>
        </p:spPr>
        <p:txBody>
          <a:bodyPr wrap="none" anchor="ctr"/>
          <a:lstStyle/>
          <a:p>
            <a:endParaRPr lang="en-US" altLang="en-US">
              <a:solidFill>
                <a:srgbClr val="FF0000"/>
              </a:solidFill>
            </a:endParaRPr>
          </a:p>
        </p:txBody>
      </p:sp>
      <p:pic>
        <p:nvPicPr>
          <p:cNvPr id="48133" name="Picture 5" descr="Sensitivity Setting"/>
          <p:cNvPicPr>
            <a:picLocks noChangeAspect="1" noChangeArrowheads="1"/>
          </p:cNvPicPr>
          <p:nvPr/>
        </p:nvPicPr>
        <p:blipFill>
          <a:blip r:embed="rId2"/>
          <a:srcRect/>
          <a:stretch>
            <a:fillRect/>
          </a:stretch>
        </p:blipFill>
        <p:spPr bwMode="auto">
          <a:xfrm>
            <a:off x="1452563" y="2481263"/>
            <a:ext cx="6753225" cy="1765300"/>
          </a:xfrm>
          <a:prstGeom prst="rect">
            <a:avLst/>
          </a:prstGeom>
          <a:noFill/>
          <a:ln w="9525">
            <a:noFill/>
            <a:miter lim="800000"/>
            <a:headEnd/>
            <a:tailEnd/>
          </a:ln>
        </p:spPr>
      </p:pic>
      <p:sp>
        <p:nvSpPr>
          <p:cNvPr id="48134" name="Text Box 6"/>
          <p:cNvSpPr txBox="1">
            <a:spLocks noChangeArrowheads="1"/>
          </p:cNvSpPr>
          <p:nvPr/>
        </p:nvSpPr>
        <p:spPr bwMode="auto">
          <a:xfrm rot="-5400000">
            <a:off x="98425" y="3176588"/>
            <a:ext cx="2362200" cy="336550"/>
          </a:xfrm>
          <a:prstGeom prst="rect">
            <a:avLst/>
          </a:prstGeom>
          <a:noFill/>
          <a:ln w="12700">
            <a:noFill/>
            <a:miter lim="800000"/>
            <a:headEnd/>
            <a:tailEnd/>
          </a:ln>
        </p:spPr>
        <p:txBody>
          <a:bodyPr>
            <a:spAutoFit/>
          </a:bodyPr>
          <a:lstStyle/>
          <a:p>
            <a:pPr algn="ctr"/>
            <a:r>
              <a:rPr lang="en-US" altLang="en-US" sz="1600">
                <a:solidFill>
                  <a:srgbClr val="FF0000"/>
                </a:solidFill>
              </a:rPr>
              <a:t>Amplitude (mV)</a:t>
            </a:r>
          </a:p>
        </p:txBody>
      </p:sp>
      <p:sp>
        <p:nvSpPr>
          <p:cNvPr id="48135" name="Text Box 7"/>
          <p:cNvSpPr txBox="1">
            <a:spLocks noChangeArrowheads="1"/>
          </p:cNvSpPr>
          <p:nvPr/>
        </p:nvSpPr>
        <p:spPr bwMode="auto">
          <a:xfrm rot="-5400000">
            <a:off x="3711575" y="3222625"/>
            <a:ext cx="2362200" cy="336550"/>
          </a:xfrm>
          <a:prstGeom prst="rect">
            <a:avLst/>
          </a:prstGeom>
          <a:noFill/>
          <a:ln w="12700">
            <a:noFill/>
            <a:miter lim="800000"/>
            <a:headEnd/>
            <a:tailEnd/>
          </a:ln>
        </p:spPr>
        <p:txBody>
          <a:bodyPr>
            <a:spAutoFit/>
          </a:bodyPr>
          <a:lstStyle/>
          <a:p>
            <a:pPr algn="ctr"/>
            <a:r>
              <a:rPr lang="en-US" altLang="en-US" sz="1600">
                <a:solidFill>
                  <a:srgbClr val="FF0000"/>
                </a:solidFill>
              </a:rPr>
              <a:t>Amplitude (mV)</a:t>
            </a:r>
          </a:p>
        </p:txBody>
      </p:sp>
      <p:sp>
        <p:nvSpPr>
          <p:cNvPr id="48136" name="Text Box 8"/>
          <p:cNvSpPr txBox="1">
            <a:spLocks noChangeArrowheads="1"/>
          </p:cNvSpPr>
          <p:nvPr/>
        </p:nvSpPr>
        <p:spPr bwMode="auto">
          <a:xfrm>
            <a:off x="1757363" y="4243388"/>
            <a:ext cx="2362200" cy="336550"/>
          </a:xfrm>
          <a:prstGeom prst="rect">
            <a:avLst/>
          </a:prstGeom>
          <a:noFill/>
          <a:ln w="12700">
            <a:noFill/>
            <a:miter lim="800000"/>
            <a:headEnd/>
            <a:tailEnd/>
          </a:ln>
        </p:spPr>
        <p:txBody>
          <a:bodyPr>
            <a:spAutoFit/>
          </a:bodyPr>
          <a:lstStyle/>
          <a:p>
            <a:pPr algn="ctr"/>
            <a:r>
              <a:rPr lang="en-US" altLang="en-US" sz="1600">
                <a:solidFill>
                  <a:srgbClr val="FF0000"/>
                </a:solidFill>
              </a:rPr>
              <a:t>Time</a:t>
            </a:r>
          </a:p>
        </p:txBody>
      </p:sp>
      <p:sp>
        <p:nvSpPr>
          <p:cNvPr id="48137" name="Text Box 9"/>
          <p:cNvSpPr txBox="1">
            <a:spLocks noChangeArrowheads="1"/>
          </p:cNvSpPr>
          <p:nvPr/>
        </p:nvSpPr>
        <p:spPr bwMode="auto">
          <a:xfrm>
            <a:off x="5445125" y="4243388"/>
            <a:ext cx="2362200" cy="336550"/>
          </a:xfrm>
          <a:prstGeom prst="rect">
            <a:avLst/>
          </a:prstGeom>
          <a:noFill/>
          <a:ln w="12700">
            <a:noFill/>
            <a:miter lim="800000"/>
            <a:headEnd/>
            <a:tailEnd/>
          </a:ln>
        </p:spPr>
        <p:txBody>
          <a:bodyPr>
            <a:spAutoFit/>
          </a:bodyPr>
          <a:lstStyle/>
          <a:p>
            <a:pPr algn="ctr"/>
            <a:r>
              <a:rPr lang="en-US" altLang="en-US" sz="1600">
                <a:solidFill>
                  <a:srgbClr val="FF0000"/>
                </a:solidFill>
              </a:rPr>
              <a:t>Time</a:t>
            </a:r>
          </a:p>
        </p:txBody>
      </p:sp>
      <p:sp>
        <p:nvSpPr>
          <p:cNvPr id="48138" name="Text Box 10"/>
          <p:cNvSpPr txBox="1">
            <a:spLocks noChangeArrowheads="1"/>
          </p:cNvSpPr>
          <p:nvPr/>
        </p:nvSpPr>
        <p:spPr bwMode="auto">
          <a:xfrm>
            <a:off x="4191000" y="2514600"/>
            <a:ext cx="635000" cy="336550"/>
          </a:xfrm>
          <a:prstGeom prst="rect">
            <a:avLst/>
          </a:prstGeom>
          <a:noFill/>
          <a:ln w="12700">
            <a:noFill/>
            <a:miter lim="800000"/>
            <a:headEnd/>
            <a:tailEnd/>
          </a:ln>
        </p:spPr>
        <p:txBody>
          <a:bodyPr>
            <a:spAutoFit/>
          </a:bodyPr>
          <a:lstStyle/>
          <a:p>
            <a:r>
              <a:rPr lang="en-US" altLang="en-US" sz="1600">
                <a:solidFill>
                  <a:srgbClr val="FF0000"/>
                </a:solidFill>
              </a:rPr>
              <a:t>5.0</a:t>
            </a:r>
          </a:p>
        </p:txBody>
      </p:sp>
      <p:sp>
        <p:nvSpPr>
          <p:cNvPr id="48139" name="Text Box 11"/>
          <p:cNvSpPr txBox="1">
            <a:spLocks noChangeArrowheads="1"/>
          </p:cNvSpPr>
          <p:nvPr/>
        </p:nvSpPr>
        <p:spPr bwMode="auto">
          <a:xfrm>
            <a:off x="4191000" y="3032125"/>
            <a:ext cx="635000" cy="336550"/>
          </a:xfrm>
          <a:prstGeom prst="rect">
            <a:avLst/>
          </a:prstGeom>
          <a:noFill/>
          <a:ln w="12700">
            <a:noFill/>
            <a:miter lim="800000"/>
            <a:headEnd/>
            <a:tailEnd/>
          </a:ln>
        </p:spPr>
        <p:txBody>
          <a:bodyPr>
            <a:spAutoFit/>
          </a:bodyPr>
          <a:lstStyle/>
          <a:p>
            <a:r>
              <a:rPr lang="en-US" altLang="en-US" sz="1600">
                <a:solidFill>
                  <a:srgbClr val="FF0000"/>
                </a:solidFill>
              </a:rPr>
              <a:t>2.5</a:t>
            </a:r>
          </a:p>
        </p:txBody>
      </p:sp>
      <p:sp>
        <p:nvSpPr>
          <p:cNvPr id="48140" name="Text Box 12"/>
          <p:cNvSpPr txBox="1">
            <a:spLocks noChangeArrowheads="1"/>
          </p:cNvSpPr>
          <p:nvPr/>
        </p:nvSpPr>
        <p:spPr bwMode="auto">
          <a:xfrm>
            <a:off x="4191000" y="3522663"/>
            <a:ext cx="635000" cy="336550"/>
          </a:xfrm>
          <a:prstGeom prst="rect">
            <a:avLst/>
          </a:prstGeom>
          <a:noFill/>
          <a:ln w="12700">
            <a:noFill/>
            <a:miter lim="800000"/>
            <a:headEnd/>
            <a:tailEnd/>
          </a:ln>
        </p:spPr>
        <p:txBody>
          <a:bodyPr>
            <a:spAutoFit/>
          </a:bodyPr>
          <a:lstStyle/>
          <a:p>
            <a:r>
              <a:rPr lang="en-US" altLang="en-US" sz="1600">
                <a:solidFill>
                  <a:srgbClr val="FF0000"/>
                </a:solidFill>
              </a:rPr>
              <a:t>1.25</a:t>
            </a:r>
          </a:p>
        </p:txBody>
      </p:sp>
      <p:sp>
        <p:nvSpPr>
          <p:cNvPr id="48141" name="Text Box 13"/>
          <p:cNvSpPr txBox="1">
            <a:spLocks noChangeArrowheads="1"/>
          </p:cNvSpPr>
          <p:nvPr/>
        </p:nvSpPr>
        <p:spPr bwMode="auto">
          <a:xfrm>
            <a:off x="7910513" y="2514600"/>
            <a:ext cx="635000" cy="336550"/>
          </a:xfrm>
          <a:prstGeom prst="rect">
            <a:avLst/>
          </a:prstGeom>
          <a:noFill/>
          <a:ln w="12700">
            <a:noFill/>
            <a:miter lim="800000"/>
            <a:headEnd/>
            <a:tailEnd/>
          </a:ln>
        </p:spPr>
        <p:txBody>
          <a:bodyPr>
            <a:spAutoFit/>
          </a:bodyPr>
          <a:lstStyle/>
          <a:p>
            <a:r>
              <a:rPr lang="en-US" altLang="en-US" sz="1600">
                <a:solidFill>
                  <a:srgbClr val="FF0000"/>
                </a:solidFill>
              </a:rPr>
              <a:t>5.0</a:t>
            </a:r>
          </a:p>
        </p:txBody>
      </p:sp>
      <p:sp>
        <p:nvSpPr>
          <p:cNvPr id="48142" name="Text Box 14"/>
          <p:cNvSpPr txBox="1">
            <a:spLocks noChangeArrowheads="1"/>
          </p:cNvSpPr>
          <p:nvPr/>
        </p:nvSpPr>
        <p:spPr bwMode="auto">
          <a:xfrm>
            <a:off x="7910513" y="3032125"/>
            <a:ext cx="635000" cy="336550"/>
          </a:xfrm>
          <a:prstGeom prst="rect">
            <a:avLst/>
          </a:prstGeom>
          <a:noFill/>
          <a:ln w="12700">
            <a:noFill/>
            <a:miter lim="800000"/>
            <a:headEnd/>
            <a:tailEnd/>
          </a:ln>
        </p:spPr>
        <p:txBody>
          <a:bodyPr>
            <a:spAutoFit/>
          </a:bodyPr>
          <a:lstStyle/>
          <a:p>
            <a:r>
              <a:rPr lang="en-US" altLang="en-US" sz="1600">
                <a:solidFill>
                  <a:srgbClr val="FF0000"/>
                </a:solidFill>
              </a:rPr>
              <a:t>2.5</a:t>
            </a:r>
          </a:p>
        </p:txBody>
      </p:sp>
      <p:sp>
        <p:nvSpPr>
          <p:cNvPr id="48143" name="Text Box 15"/>
          <p:cNvSpPr txBox="1">
            <a:spLocks noChangeArrowheads="1"/>
          </p:cNvSpPr>
          <p:nvPr/>
        </p:nvSpPr>
        <p:spPr bwMode="auto">
          <a:xfrm>
            <a:off x="7910513" y="3522663"/>
            <a:ext cx="635000" cy="336550"/>
          </a:xfrm>
          <a:prstGeom prst="rect">
            <a:avLst/>
          </a:prstGeom>
          <a:noFill/>
          <a:ln w="12700">
            <a:noFill/>
            <a:miter lim="800000"/>
            <a:headEnd/>
            <a:tailEnd/>
          </a:ln>
        </p:spPr>
        <p:txBody>
          <a:bodyPr>
            <a:spAutoFit/>
          </a:bodyPr>
          <a:lstStyle/>
          <a:p>
            <a:r>
              <a:rPr lang="en-US" altLang="en-US" sz="1600">
                <a:solidFill>
                  <a:srgbClr val="FF0000"/>
                </a:solidFill>
              </a:rPr>
              <a:t>1.25</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228600" y="6248400"/>
            <a:ext cx="1905000" cy="457200"/>
          </a:xfrm>
          <a:prstGeom prst="rect">
            <a:avLst/>
          </a:prstGeom>
          <a:noFill/>
          <a:ln w="9525">
            <a:noFill/>
            <a:miter lim="800000"/>
            <a:headEnd/>
            <a:tailEnd/>
          </a:ln>
        </p:spPr>
        <p:txBody>
          <a:bodyPr wrap="none" anchor="ctr"/>
          <a:lstStyle/>
          <a:p>
            <a:endParaRPr lang="en-US" altLang="en-US"/>
          </a:p>
        </p:txBody>
      </p:sp>
      <p:sp>
        <p:nvSpPr>
          <p:cNvPr id="49155" name="Rectangle 3"/>
          <p:cNvSpPr>
            <a:spLocks noChangeArrowheads="1"/>
          </p:cNvSpPr>
          <p:nvPr/>
        </p:nvSpPr>
        <p:spPr bwMode="auto">
          <a:xfrm>
            <a:off x="2667000" y="6248400"/>
            <a:ext cx="2895600" cy="457200"/>
          </a:xfrm>
          <a:prstGeom prst="rect">
            <a:avLst/>
          </a:prstGeom>
          <a:noFill/>
          <a:ln w="9525">
            <a:noFill/>
            <a:miter lim="800000"/>
            <a:headEnd/>
            <a:tailEnd/>
          </a:ln>
        </p:spPr>
        <p:txBody>
          <a:bodyPr wrap="none" anchor="ctr"/>
          <a:lstStyle/>
          <a:p>
            <a:endParaRPr lang="en-US" altLang="en-US"/>
          </a:p>
        </p:txBody>
      </p:sp>
      <p:sp>
        <p:nvSpPr>
          <p:cNvPr id="49156" name="Rectangle 4"/>
          <p:cNvSpPr>
            <a:spLocks noChangeArrowheads="1"/>
          </p:cNvSpPr>
          <p:nvPr/>
        </p:nvSpPr>
        <p:spPr bwMode="auto">
          <a:xfrm>
            <a:off x="228600" y="6248400"/>
            <a:ext cx="1905000" cy="457200"/>
          </a:xfrm>
          <a:prstGeom prst="rect">
            <a:avLst/>
          </a:prstGeom>
          <a:noFill/>
          <a:ln w="9525">
            <a:noFill/>
            <a:miter lim="800000"/>
            <a:headEnd/>
            <a:tailEnd/>
          </a:ln>
        </p:spPr>
        <p:txBody>
          <a:bodyPr wrap="none" anchor="ctr"/>
          <a:lstStyle/>
          <a:p>
            <a:endParaRPr lang="en-US" altLang="en-US"/>
          </a:p>
        </p:txBody>
      </p:sp>
      <p:sp>
        <p:nvSpPr>
          <p:cNvPr id="49157" name="Rectangle 5"/>
          <p:cNvSpPr>
            <a:spLocks noChangeArrowheads="1"/>
          </p:cNvSpPr>
          <p:nvPr/>
        </p:nvSpPr>
        <p:spPr bwMode="auto">
          <a:xfrm>
            <a:off x="2667000" y="6248400"/>
            <a:ext cx="2895600" cy="457200"/>
          </a:xfrm>
          <a:prstGeom prst="rect">
            <a:avLst/>
          </a:prstGeom>
          <a:noFill/>
          <a:ln w="9525">
            <a:noFill/>
            <a:miter lim="800000"/>
            <a:headEnd/>
            <a:tailEnd/>
          </a:ln>
        </p:spPr>
        <p:txBody>
          <a:bodyPr wrap="none" anchor="ctr"/>
          <a:lstStyle/>
          <a:p>
            <a:endParaRPr lang="en-US" altLang="en-US"/>
          </a:p>
        </p:txBody>
      </p:sp>
      <p:sp>
        <p:nvSpPr>
          <p:cNvPr id="49158" name="Rectangle 6"/>
          <p:cNvSpPr>
            <a:spLocks noChangeArrowheads="1"/>
          </p:cNvSpPr>
          <p:nvPr/>
        </p:nvSpPr>
        <p:spPr bwMode="auto">
          <a:xfrm>
            <a:off x="228600" y="6248400"/>
            <a:ext cx="1905000" cy="457200"/>
          </a:xfrm>
          <a:prstGeom prst="rect">
            <a:avLst/>
          </a:prstGeom>
          <a:noFill/>
          <a:ln w="9525">
            <a:noFill/>
            <a:miter lim="800000"/>
            <a:headEnd/>
            <a:tailEnd/>
          </a:ln>
        </p:spPr>
        <p:txBody>
          <a:bodyPr wrap="none" anchor="ctr"/>
          <a:lstStyle/>
          <a:p>
            <a:endParaRPr lang="en-US" altLang="en-US"/>
          </a:p>
        </p:txBody>
      </p:sp>
      <p:sp>
        <p:nvSpPr>
          <p:cNvPr id="49159" name="Rectangle 7"/>
          <p:cNvSpPr>
            <a:spLocks noChangeArrowheads="1"/>
          </p:cNvSpPr>
          <p:nvPr/>
        </p:nvSpPr>
        <p:spPr bwMode="auto">
          <a:xfrm>
            <a:off x="2667000" y="6248400"/>
            <a:ext cx="2895600" cy="457200"/>
          </a:xfrm>
          <a:prstGeom prst="rect">
            <a:avLst/>
          </a:prstGeom>
          <a:noFill/>
          <a:ln w="9525">
            <a:noFill/>
            <a:miter lim="800000"/>
            <a:headEnd/>
            <a:tailEnd/>
          </a:ln>
        </p:spPr>
        <p:txBody>
          <a:bodyPr wrap="none" anchor="ctr"/>
          <a:lstStyle/>
          <a:p>
            <a:endParaRPr lang="en-US" altLang="en-US"/>
          </a:p>
        </p:txBody>
      </p:sp>
      <p:sp>
        <p:nvSpPr>
          <p:cNvPr id="49160" name="Rectangle 8"/>
          <p:cNvSpPr>
            <a:spLocks noChangeArrowheads="1"/>
          </p:cNvSpPr>
          <p:nvPr/>
        </p:nvSpPr>
        <p:spPr bwMode="auto">
          <a:xfrm>
            <a:off x="228600" y="6248400"/>
            <a:ext cx="1905000" cy="457200"/>
          </a:xfrm>
          <a:prstGeom prst="rect">
            <a:avLst/>
          </a:prstGeom>
          <a:noFill/>
          <a:ln w="9525">
            <a:noFill/>
            <a:miter lim="800000"/>
            <a:headEnd/>
            <a:tailEnd/>
          </a:ln>
        </p:spPr>
        <p:txBody>
          <a:bodyPr wrap="none" anchor="ctr"/>
          <a:lstStyle/>
          <a:p>
            <a:endParaRPr lang="en-US" altLang="en-US"/>
          </a:p>
        </p:txBody>
      </p:sp>
      <p:sp>
        <p:nvSpPr>
          <p:cNvPr id="49161" name="Rectangle 9"/>
          <p:cNvSpPr>
            <a:spLocks noChangeArrowheads="1"/>
          </p:cNvSpPr>
          <p:nvPr/>
        </p:nvSpPr>
        <p:spPr bwMode="auto">
          <a:xfrm>
            <a:off x="2667000" y="6248400"/>
            <a:ext cx="2895600" cy="457200"/>
          </a:xfrm>
          <a:prstGeom prst="rect">
            <a:avLst/>
          </a:prstGeom>
          <a:noFill/>
          <a:ln w="9525">
            <a:noFill/>
            <a:miter lim="800000"/>
            <a:headEnd/>
            <a:tailEnd/>
          </a:ln>
        </p:spPr>
        <p:txBody>
          <a:bodyPr wrap="none" anchor="ctr"/>
          <a:lstStyle/>
          <a:p>
            <a:endParaRPr lang="en-US" altLang="en-US"/>
          </a:p>
        </p:txBody>
      </p:sp>
      <p:sp>
        <p:nvSpPr>
          <p:cNvPr id="49162" name="Rectangle 10"/>
          <p:cNvSpPr>
            <a:spLocks noChangeArrowheads="1"/>
          </p:cNvSpPr>
          <p:nvPr/>
        </p:nvSpPr>
        <p:spPr bwMode="auto">
          <a:xfrm>
            <a:off x="228600" y="6248400"/>
            <a:ext cx="1905000" cy="457200"/>
          </a:xfrm>
          <a:prstGeom prst="rect">
            <a:avLst/>
          </a:prstGeom>
          <a:noFill/>
          <a:ln w="9525">
            <a:noFill/>
            <a:miter lim="800000"/>
            <a:headEnd/>
            <a:tailEnd/>
          </a:ln>
        </p:spPr>
        <p:txBody>
          <a:bodyPr wrap="none" anchor="ctr"/>
          <a:lstStyle/>
          <a:p>
            <a:endParaRPr lang="en-US" altLang="en-US"/>
          </a:p>
        </p:txBody>
      </p:sp>
      <p:sp>
        <p:nvSpPr>
          <p:cNvPr id="49163" name="Rectangle 11"/>
          <p:cNvSpPr>
            <a:spLocks noChangeArrowheads="1"/>
          </p:cNvSpPr>
          <p:nvPr/>
        </p:nvSpPr>
        <p:spPr bwMode="auto">
          <a:xfrm>
            <a:off x="2667000" y="6248400"/>
            <a:ext cx="2895600" cy="457200"/>
          </a:xfrm>
          <a:prstGeom prst="rect">
            <a:avLst/>
          </a:prstGeom>
          <a:noFill/>
          <a:ln w="9525">
            <a:noFill/>
            <a:miter lim="800000"/>
            <a:headEnd/>
            <a:tailEnd/>
          </a:ln>
        </p:spPr>
        <p:txBody>
          <a:bodyPr wrap="none" anchor="ctr"/>
          <a:lstStyle/>
          <a:p>
            <a:endParaRPr lang="en-US" altLang="en-US"/>
          </a:p>
        </p:txBody>
      </p:sp>
      <p:sp>
        <p:nvSpPr>
          <p:cNvPr id="49164" name="Rectangle 12"/>
          <p:cNvSpPr>
            <a:spLocks noChangeArrowheads="1"/>
          </p:cNvSpPr>
          <p:nvPr/>
        </p:nvSpPr>
        <p:spPr bwMode="auto">
          <a:xfrm>
            <a:off x="228600" y="6248400"/>
            <a:ext cx="1905000" cy="457200"/>
          </a:xfrm>
          <a:prstGeom prst="rect">
            <a:avLst/>
          </a:prstGeom>
          <a:noFill/>
          <a:ln w="9525">
            <a:noFill/>
            <a:miter lim="800000"/>
            <a:headEnd/>
            <a:tailEnd/>
          </a:ln>
        </p:spPr>
        <p:txBody>
          <a:bodyPr wrap="none" anchor="ctr"/>
          <a:lstStyle/>
          <a:p>
            <a:endParaRPr lang="en-US" altLang="en-US"/>
          </a:p>
        </p:txBody>
      </p:sp>
      <p:sp>
        <p:nvSpPr>
          <p:cNvPr id="49165" name="Rectangle 13"/>
          <p:cNvSpPr>
            <a:spLocks noChangeArrowheads="1"/>
          </p:cNvSpPr>
          <p:nvPr/>
        </p:nvSpPr>
        <p:spPr bwMode="auto">
          <a:xfrm>
            <a:off x="2667000" y="6248400"/>
            <a:ext cx="2895600" cy="457200"/>
          </a:xfrm>
          <a:prstGeom prst="rect">
            <a:avLst/>
          </a:prstGeom>
          <a:noFill/>
          <a:ln w="9525">
            <a:noFill/>
            <a:miter lim="800000"/>
            <a:headEnd/>
            <a:tailEnd/>
          </a:ln>
        </p:spPr>
        <p:txBody>
          <a:bodyPr wrap="none" anchor="ctr"/>
          <a:lstStyle/>
          <a:p>
            <a:endParaRPr lang="en-US" altLang="en-US"/>
          </a:p>
        </p:txBody>
      </p:sp>
      <p:sp>
        <p:nvSpPr>
          <p:cNvPr id="49166" name="Rectangle 14"/>
          <p:cNvSpPr>
            <a:spLocks noChangeArrowheads="1"/>
          </p:cNvSpPr>
          <p:nvPr/>
        </p:nvSpPr>
        <p:spPr bwMode="auto">
          <a:xfrm>
            <a:off x="228600" y="6248400"/>
            <a:ext cx="1905000" cy="457200"/>
          </a:xfrm>
          <a:prstGeom prst="rect">
            <a:avLst/>
          </a:prstGeom>
          <a:noFill/>
          <a:ln w="9525">
            <a:noFill/>
            <a:miter lim="800000"/>
            <a:headEnd/>
            <a:tailEnd/>
          </a:ln>
        </p:spPr>
        <p:txBody>
          <a:bodyPr wrap="none" anchor="ctr"/>
          <a:lstStyle/>
          <a:p>
            <a:endParaRPr lang="en-US" altLang="en-US"/>
          </a:p>
        </p:txBody>
      </p:sp>
      <p:sp>
        <p:nvSpPr>
          <p:cNvPr id="49167" name="Rectangle 15"/>
          <p:cNvSpPr>
            <a:spLocks noChangeArrowheads="1"/>
          </p:cNvSpPr>
          <p:nvPr/>
        </p:nvSpPr>
        <p:spPr bwMode="auto">
          <a:xfrm>
            <a:off x="2667000" y="6248400"/>
            <a:ext cx="2895600" cy="457200"/>
          </a:xfrm>
          <a:prstGeom prst="rect">
            <a:avLst/>
          </a:prstGeom>
          <a:noFill/>
          <a:ln w="9525">
            <a:noFill/>
            <a:miter lim="800000"/>
            <a:headEnd/>
            <a:tailEnd/>
          </a:ln>
        </p:spPr>
        <p:txBody>
          <a:bodyPr wrap="none" anchor="ctr"/>
          <a:lstStyle/>
          <a:p>
            <a:endParaRPr lang="en-US" altLang="en-US"/>
          </a:p>
        </p:txBody>
      </p:sp>
      <p:sp>
        <p:nvSpPr>
          <p:cNvPr id="49168" name="Rectangle 16"/>
          <p:cNvSpPr>
            <a:spLocks noGrp="1" noChangeArrowheads="1"/>
          </p:cNvSpPr>
          <p:nvPr>
            <p:ph type="title"/>
          </p:nvPr>
        </p:nvSpPr>
        <p:spPr>
          <a:xfrm>
            <a:off x="206375" y="269875"/>
            <a:ext cx="8229600" cy="1143000"/>
          </a:xfrm>
          <a:noFill/>
        </p:spPr>
        <p:txBody>
          <a:bodyPr tIns="46038" bIns="46038" anchor="ctr"/>
          <a:lstStyle/>
          <a:p>
            <a:r>
              <a:rPr lang="en-US" altLang="en-US" smtClean="0"/>
              <a:t>Undersensing . . . </a:t>
            </a:r>
          </a:p>
        </p:txBody>
      </p:sp>
      <p:sp>
        <p:nvSpPr>
          <p:cNvPr id="49169" name="Rectangle 17"/>
          <p:cNvSpPr>
            <a:spLocks noGrp="1" noChangeArrowheads="1"/>
          </p:cNvSpPr>
          <p:nvPr>
            <p:ph type="body" idx="1"/>
          </p:nvPr>
        </p:nvSpPr>
        <p:spPr>
          <a:xfrm>
            <a:off x="0" y="1957388"/>
            <a:ext cx="8229600" cy="4525962"/>
          </a:xfrm>
          <a:noFill/>
        </p:spPr>
        <p:txBody>
          <a:bodyPr lIns="92075" tIns="46038" rIns="92075" bIns="46038" anchor="t" anchorCtr="0"/>
          <a:lstStyle/>
          <a:p>
            <a:r>
              <a:rPr lang="en-US" altLang="en-US" sz="2400" smtClean="0"/>
              <a:t>Pacemaker does not “see” the intrinsic beat, and therefore does not respond appropriately</a:t>
            </a:r>
          </a:p>
          <a:p>
            <a:pPr>
              <a:buFontTx/>
              <a:buNone/>
            </a:pPr>
            <a:endParaRPr lang="en-US" altLang="en-US" sz="2400" smtClean="0"/>
          </a:p>
        </p:txBody>
      </p:sp>
      <p:pic>
        <p:nvPicPr>
          <p:cNvPr id="49170" name="Picture 18"/>
          <p:cNvPicPr>
            <a:picLocks noChangeArrowheads="1"/>
          </p:cNvPicPr>
          <p:nvPr/>
        </p:nvPicPr>
        <p:blipFill>
          <a:blip r:embed="rId3"/>
          <a:srcRect b="15190"/>
          <a:stretch>
            <a:fillRect/>
          </a:stretch>
        </p:blipFill>
        <p:spPr bwMode="auto">
          <a:xfrm>
            <a:off x="1558925" y="3286125"/>
            <a:ext cx="7270750" cy="2243138"/>
          </a:xfrm>
          <a:prstGeom prst="rect">
            <a:avLst/>
          </a:prstGeom>
          <a:noFill/>
          <a:ln w="9525">
            <a:noFill/>
            <a:miter lim="800000"/>
            <a:headEnd/>
            <a:tailEnd/>
          </a:ln>
        </p:spPr>
      </p:pic>
      <p:sp>
        <p:nvSpPr>
          <p:cNvPr id="32787" name="Rectangle 19"/>
          <p:cNvSpPr>
            <a:spLocks noChangeArrowheads="1"/>
          </p:cNvSpPr>
          <p:nvPr/>
        </p:nvSpPr>
        <p:spPr bwMode="blackWhite">
          <a:xfrm>
            <a:off x="2003425" y="4432300"/>
            <a:ext cx="1416050" cy="530225"/>
          </a:xfrm>
          <a:prstGeom prst="rect">
            <a:avLst/>
          </a:prstGeom>
          <a:solidFill>
            <a:schemeClr val="accent2">
              <a:lumMod val="75000"/>
            </a:schemeClr>
          </a:solidFill>
          <a:ln w="12700">
            <a:solidFill>
              <a:schemeClr val="bg2"/>
            </a:solidFill>
            <a:miter lim="800000"/>
            <a:headEnd/>
            <a:tailEnd/>
          </a:ln>
        </p:spPr>
        <p:txBody>
          <a:bodyPr lIns="92075" tIns="46038" rIns="92075" bIns="46038">
            <a:spAutoFit/>
          </a:bodyPr>
          <a:lstStyle>
            <a:lvl1pPr>
              <a:lnSpc>
                <a:spcPct val="90000"/>
              </a:lnSpc>
              <a:spcBef>
                <a:spcPct val="30000"/>
              </a:spcBef>
              <a:spcAft>
                <a:spcPct val="30000"/>
              </a:spcAft>
              <a:buClr>
                <a:schemeClr val="tx2"/>
              </a:buClr>
              <a:buSzPct val="90000"/>
              <a:buChar char="•"/>
              <a:defRPr sz="2800">
                <a:solidFill>
                  <a:schemeClr val="tx1"/>
                </a:solidFill>
                <a:latin typeface="Arial" charset="0"/>
              </a:defRPr>
            </a:lvl1pPr>
            <a:lvl2pPr marL="742950" indent="-285750">
              <a:lnSpc>
                <a:spcPct val="90000"/>
              </a:lnSpc>
              <a:spcBef>
                <a:spcPct val="30000"/>
              </a:spcBef>
              <a:spcAft>
                <a:spcPct val="30000"/>
              </a:spcAft>
              <a:buSzPct val="100000"/>
              <a:buChar char="–"/>
              <a:defRPr sz="2800">
                <a:solidFill>
                  <a:schemeClr val="tx1"/>
                </a:solidFill>
                <a:latin typeface="Arial" charset="0"/>
              </a:defRPr>
            </a:lvl2pPr>
            <a:lvl3pPr marL="1143000" indent="-228600">
              <a:lnSpc>
                <a:spcPct val="90000"/>
              </a:lnSpc>
              <a:spcBef>
                <a:spcPct val="30000"/>
              </a:spcBef>
              <a:spcAft>
                <a:spcPct val="30000"/>
              </a:spcAft>
              <a:buClr>
                <a:schemeClr val="tx2"/>
              </a:buClr>
              <a:buSzPct val="75000"/>
              <a:buChar char="•"/>
              <a:defRPr sz="2800">
                <a:solidFill>
                  <a:schemeClr val="tx1"/>
                </a:solidFill>
                <a:latin typeface="Arial" charset="0"/>
              </a:defRPr>
            </a:lvl3pPr>
            <a:lvl4pPr marL="1600200" indent="-228600">
              <a:lnSpc>
                <a:spcPct val="90000"/>
              </a:lnSpc>
              <a:spcBef>
                <a:spcPct val="30000"/>
              </a:spcBef>
              <a:spcAft>
                <a:spcPct val="30000"/>
              </a:spcAft>
              <a:buSzPct val="100000"/>
              <a:buChar char="–"/>
              <a:defRPr sz="2800">
                <a:solidFill>
                  <a:schemeClr val="tx1"/>
                </a:solidFill>
                <a:latin typeface="Arial" charset="0"/>
              </a:defRPr>
            </a:lvl4pPr>
            <a:lvl5pPr marL="2057400" indent="-228600">
              <a:lnSpc>
                <a:spcPct val="90000"/>
              </a:lnSpc>
              <a:spcBef>
                <a:spcPct val="30000"/>
              </a:spcBef>
              <a:spcAft>
                <a:spcPct val="30000"/>
              </a:spcAft>
              <a:buSzPct val="100000"/>
              <a:buChar char="•"/>
              <a:defRPr sz="2800">
                <a:solidFill>
                  <a:schemeClr val="tx1"/>
                </a:solidFill>
                <a:latin typeface="Arial" charset="0"/>
              </a:defRPr>
            </a:lvl5pPr>
            <a:lvl6pPr marL="2514600" indent="-228600" eaLnBrk="0" fontAlgn="base" hangingPunct="0">
              <a:lnSpc>
                <a:spcPct val="90000"/>
              </a:lnSpc>
              <a:spcBef>
                <a:spcPct val="30000"/>
              </a:spcBef>
              <a:spcAft>
                <a:spcPct val="30000"/>
              </a:spcAft>
              <a:buSzPct val="100000"/>
              <a:buChar char="•"/>
              <a:defRPr sz="2800">
                <a:solidFill>
                  <a:schemeClr val="tx1"/>
                </a:solidFill>
                <a:latin typeface="Arial" charset="0"/>
              </a:defRPr>
            </a:lvl6pPr>
            <a:lvl7pPr marL="2971800" indent="-228600" eaLnBrk="0" fontAlgn="base" hangingPunct="0">
              <a:lnSpc>
                <a:spcPct val="90000"/>
              </a:lnSpc>
              <a:spcBef>
                <a:spcPct val="30000"/>
              </a:spcBef>
              <a:spcAft>
                <a:spcPct val="30000"/>
              </a:spcAft>
              <a:buSzPct val="100000"/>
              <a:buChar char="•"/>
              <a:defRPr sz="2800">
                <a:solidFill>
                  <a:schemeClr val="tx1"/>
                </a:solidFill>
                <a:latin typeface="Arial" charset="0"/>
              </a:defRPr>
            </a:lvl7pPr>
            <a:lvl8pPr marL="3429000" indent="-228600" eaLnBrk="0" fontAlgn="base" hangingPunct="0">
              <a:lnSpc>
                <a:spcPct val="90000"/>
              </a:lnSpc>
              <a:spcBef>
                <a:spcPct val="30000"/>
              </a:spcBef>
              <a:spcAft>
                <a:spcPct val="30000"/>
              </a:spcAft>
              <a:buSzPct val="100000"/>
              <a:buChar char="•"/>
              <a:defRPr sz="2800">
                <a:solidFill>
                  <a:schemeClr val="tx1"/>
                </a:solidFill>
                <a:latin typeface="Arial" charset="0"/>
              </a:defRPr>
            </a:lvl8pPr>
            <a:lvl9pPr marL="3886200" indent="-228600" eaLnBrk="0" fontAlgn="base" hangingPunct="0">
              <a:lnSpc>
                <a:spcPct val="90000"/>
              </a:lnSpc>
              <a:spcBef>
                <a:spcPct val="30000"/>
              </a:spcBef>
              <a:spcAft>
                <a:spcPct val="30000"/>
              </a:spcAft>
              <a:buSzPct val="100000"/>
              <a:buChar char="•"/>
              <a:defRPr sz="2800">
                <a:solidFill>
                  <a:schemeClr val="tx1"/>
                </a:solidFill>
                <a:latin typeface="Arial" charset="0"/>
              </a:defRPr>
            </a:lvl9pPr>
          </a:lstStyle>
          <a:p>
            <a:pPr algn="ctr">
              <a:lnSpc>
                <a:spcPct val="100000"/>
              </a:lnSpc>
              <a:spcBef>
                <a:spcPct val="50000"/>
              </a:spcBef>
              <a:spcAft>
                <a:spcPct val="0"/>
              </a:spcAft>
              <a:buClrTx/>
              <a:buSzTx/>
              <a:buFontTx/>
              <a:buNone/>
              <a:defRPr/>
            </a:pPr>
            <a:r>
              <a:rPr lang="en-US" altLang="en-US" sz="1400" b="1" dirty="0" smtClean="0">
                <a:latin typeface="Tahoma" pitchFamily="34" charset="0"/>
              </a:rPr>
              <a:t>Intrinsic beat not sensed</a:t>
            </a:r>
          </a:p>
        </p:txBody>
      </p:sp>
      <p:sp>
        <p:nvSpPr>
          <p:cNvPr id="46100" name="Line 20"/>
          <p:cNvSpPr>
            <a:spLocks noChangeShapeType="1"/>
          </p:cNvSpPr>
          <p:nvPr/>
        </p:nvSpPr>
        <p:spPr bwMode="auto">
          <a:xfrm flipV="1">
            <a:off x="3295650" y="4076700"/>
            <a:ext cx="304800" cy="457200"/>
          </a:xfrm>
          <a:prstGeom prst="line">
            <a:avLst/>
          </a:prstGeom>
          <a:noFill/>
          <a:ln w="25400">
            <a:solidFill>
              <a:srgbClr val="000000"/>
            </a:solidFill>
            <a:round/>
            <a:headEnd type="none" w="sm" len="sm"/>
            <a:tailEnd type="stealth" w="med" len="lg"/>
          </a:ln>
        </p:spPr>
        <p:txBody>
          <a:bodyPr/>
          <a:lstStyle/>
          <a:p>
            <a:endParaRPr lang="en-US"/>
          </a:p>
        </p:txBody>
      </p:sp>
      <p:sp>
        <p:nvSpPr>
          <p:cNvPr id="32789" name="Rectangle 21"/>
          <p:cNvSpPr>
            <a:spLocks noChangeArrowheads="1"/>
          </p:cNvSpPr>
          <p:nvPr/>
        </p:nvSpPr>
        <p:spPr bwMode="blackWhite">
          <a:xfrm>
            <a:off x="4356100" y="4279900"/>
            <a:ext cx="1765300" cy="530225"/>
          </a:xfrm>
          <a:prstGeom prst="rect">
            <a:avLst/>
          </a:prstGeom>
          <a:solidFill>
            <a:schemeClr val="accent2">
              <a:lumMod val="75000"/>
            </a:schemeClr>
          </a:solidFill>
          <a:ln w="12700">
            <a:solidFill>
              <a:schemeClr val="bg2"/>
            </a:solidFill>
            <a:miter lim="800000"/>
            <a:headEnd/>
            <a:tailEnd/>
          </a:ln>
        </p:spPr>
        <p:txBody>
          <a:bodyPr lIns="92075" tIns="46038" rIns="92075" bIns="46038">
            <a:spAutoFit/>
          </a:bodyPr>
          <a:lstStyle>
            <a:lvl1pPr>
              <a:lnSpc>
                <a:spcPct val="90000"/>
              </a:lnSpc>
              <a:spcBef>
                <a:spcPct val="30000"/>
              </a:spcBef>
              <a:spcAft>
                <a:spcPct val="30000"/>
              </a:spcAft>
              <a:buClr>
                <a:schemeClr val="tx2"/>
              </a:buClr>
              <a:buSzPct val="90000"/>
              <a:buChar char="•"/>
              <a:defRPr sz="2800">
                <a:solidFill>
                  <a:schemeClr val="tx1"/>
                </a:solidFill>
                <a:latin typeface="Arial" charset="0"/>
              </a:defRPr>
            </a:lvl1pPr>
            <a:lvl2pPr marL="742950" indent="-285750">
              <a:lnSpc>
                <a:spcPct val="90000"/>
              </a:lnSpc>
              <a:spcBef>
                <a:spcPct val="30000"/>
              </a:spcBef>
              <a:spcAft>
                <a:spcPct val="30000"/>
              </a:spcAft>
              <a:buSzPct val="100000"/>
              <a:buChar char="–"/>
              <a:defRPr sz="2800">
                <a:solidFill>
                  <a:schemeClr val="tx1"/>
                </a:solidFill>
                <a:latin typeface="Arial" charset="0"/>
              </a:defRPr>
            </a:lvl2pPr>
            <a:lvl3pPr marL="1143000" indent="-228600">
              <a:lnSpc>
                <a:spcPct val="90000"/>
              </a:lnSpc>
              <a:spcBef>
                <a:spcPct val="30000"/>
              </a:spcBef>
              <a:spcAft>
                <a:spcPct val="30000"/>
              </a:spcAft>
              <a:buClr>
                <a:schemeClr val="tx2"/>
              </a:buClr>
              <a:buSzPct val="75000"/>
              <a:buChar char="•"/>
              <a:defRPr sz="2800">
                <a:solidFill>
                  <a:schemeClr val="tx1"/>
                </a:solidFill>
                <a:latin typeface="Arial" charset="0"/>
              </a:defRPr>
            </a:lvl3pPr>
            <a:lvl4pPr marL="1600200" indent="-228600">
              <a:lnSpc>
                <a:spcPct val="90000"/>
              </a:lnSpc>
              <a:spcBef>
                <a:spcPct val="30000"/>
              </a:spcBef>
              <a:spcAft>
                <a:spcPct val="30000"/>
              </a:spcAft>
              <a:buSzPct val="100000"/>
              <a:buChar char="–"/>
              <a:defRPr sz="2800">
                <a:solidFill>
                  <a:schemeClr val="tx1"/>
                </a:solidFill>
                <a:latin typeface="Arial" charset="0"/>
              </a:defRPr>
            </a:lvl4pPr>
            <a:lvl5pPr marL="2057400" indent="-228600">
              <a:lnSpc>
                <a:spcPct val="90000"/>
              </a:lnSpc>
              <a:spcBef>
                <a:spcPct val="30000"/>
              </a:spcBef>
              <a:spcAft>
                <a:spcPct val="30000"/>
              </a:spcAft>
              <a:buSzPct val="100000"/>
              <a:buChar char="•"/>
              <a:defRPr sz="2800">
                <a:solidFill>
                  <a:schemeClr val="tx1"/>
                </a:solidFill>
                <a:latin typeface="Arial" charset="0"/>
              </a:defRPr>
            </a:lvl5pPr>
            <a:lvl6pPr marL="2514600" indent="-228600" eaLnBrk="0" fontAlgn="base" hangingPunct="0">
              <a:lnSpc>
                <a:spcPct val="90000"/>
              </a:lnSpc>
              <a:spcBef>
                <a:spcPct val="30000"/>
              </a:spcBef>
              <a:spcAft>
                <a:spcPct val="30000"/>
              </a:spcAft>
              <a:buSzPct val="100000"/>
              <a:buChar char="•"/>
              <a:defRPr sz="2800">
                <a:solidFill>
                  <a:schemeClr val="tx1"/>
                </a:solidFill>
                <a:latin typeface="Arial" charset="0"/>
              </a:defRPr>
            </a:lvl6pPr>
            <a:lvl7pPr marL="2971800" indent="-228600" eaLnBrk="0" fontAlgn="base" hangingPunct="0">
              <a:lnSpc>
                <a:spcPct val="90000"/>
              </a:lnSpc>
              <a:spcBef>
                <a:spcPct val="30000"/>
              </a:spcBef>
              <a:spcAft>
                <a:spcPct val="30000"/>
              </a:spcAft>
              <a:buSzPct val="100000"/>
              <a:buChar char="•"/>
              <a:defRPr sz="2800">
                <a:solidFill>
                  <a:schemeClr val="tx1"/>
                </a:solidFill>
                <a:latin typeface="Arial" charset="0"/>
              </a:defRPr>
            </a:lvl7pPr>
            <a:lvl8pPr marL="3429000" indent="-228600" eaLnBrk="0" fontAlgn="base" hangingPunct="0">
              <a:lnSpc>
                <a:spcPct val="90000"/>
              </a:lnSpc>
              <a:spcBef>
                <a:spcPct val="30000"/>
              </a:spcBef>
              <a:spcAft>
                <a:spcPct val="30000"/>
              </a:spcAft>
              <a:buSzPct val="100000"/>
              <a:buChar char="•"/>
              <a:defRPr sz="2800">
                <a:solidFill>
                  <a:schemeClr val="tx1"/>
                </a:solidFill>
                <a:latin typeface="Arial" charset="0"/>
              </a:defRPr>
            </a:lvl8pPr>
            <a:lvl9pPr marL="3886200" indent="-228600" eaLnBrk="0" fontAlgn="base" hangingPunct="0">
              <a:lnSpc>
                <a:spcPct val="90000"/>
              </a:lnSpc>
              <a:spcBef>
                <a:spcPct val="30000"/>
              </a:spcBef>
              <a:spcAft>
                <a:spcPct val="30000"/>
              </a:spcAft>
              <a:buSzPct val="100000"/>
              <a:buChar char="•"/>
              <a:defRPr sz="2800">
                <a:solidFill>
                  <a:schemeClr val="tx1"/>
                </a:solidFill>
                <a:latin typeface="Arial" charset="0"/>
              </a:defRPr>
            </a:lvl9pPr>
          </a:lstStyle>
          <a:p>
            <a:pPr algn="ctr">
              <a:lnSpc>
                <a:spcPct val="100000"/>
              </a:lnSpc>
              <a:spcBef>
                <a:spcPct val="50000"/>
              </a:spcBef>
              <a:spcAft>
                <a:spcPct val="0"/>
              </a:spcAft>
              <a:buClrTx/>
              <a:buSzTx/>
              <a:buFontTx/>
              <a:buNone/>
              <a:defRPr/>
            </a:pPr>
            <a:r>
              <a:rPr lang="en-US" altLang="en-US" sz="1400" b="1" dirty="0" smtClean="0">
                <a:latin typeface="Tahoma" pitchFamily="34" charset="0"/>
              </a:rPr>
              <a:t>Scheduled pace delivered</a:t>
            </a:r>
          </a:p>
        </p:txBody>
      </p:sp>
      <p:sp>
        <p:nvSpPr>
          <p:cNvPr id="46102" name="Line 22"/>
          <p:cNvSpPr>
            <a:spLocks noChangeShapeType="1"/>
          </p:cNvSpPr>
          <p:nvPr/>
        </p:nvSpPr>
        <p:spPr bwMode="auto">
          <a:xfrm flipH="1" flipV="1">
            <a:off x="4057650" y="4305300"/>
            <a:ext cx="438150" cy="209550"/>
          </a:xfrm>
          <a:prstGeom prst="line">
            <a:avLst/>
          </a:prstGeom>
          <a:noFill/>
          <a:ln w="25400">
            <a:solidFill>
              <a:srgbClr val="000000"/>
            </a:solidFill>
            <a:round/>
            <a:headEnd type="none" w="sm" len="sm"/>
            <a:tailEnd type="stealth" w="med" len="lg"/>
          </a:ln>
        </p:spPr>
        <p:txBody>
          <a:bodyPr/>
          <a:lstStyle/>
          <a:p>
            <a:endParaRPr lang="en-US"/>
          </a:p>
        </p:txBody>
      </p:sp>
      <p:sp>
        <p:nvSpPr>
          <p:cNvPr id="49175" name="Rectangle 23"/>
          <p:cNvSpPr>
            <a:spLocks noChangeArrowheads="1"/>
          </p:cNvSpPr>
          <p:nvPr/>
        </p:nvSpPr>
        <p:spPr bwMode="auto">
          <a:xfrm>
            <a:off x="6648450" y="5657850"/>
            <a:ext cx="1485900" cy="412750"/>
          </a:xfrm>
          <a:prstGeom prst="rect">
            <a:avLst/>
          </a:prstGeom>
          <a:noFill/>
          <a:ln w="9525">
            <a:noFill/>
            <a:miter lim="800000"/>
            <a:headEnd/>
            <a:tailEnd/>
          </a:ln>
        </p:spPr>
        <p:txBody>
          <a:bodyPr lIns="92075" tIns="46038" rIns="92075" bIns="46038">
            <a:spAutoFit/>
          </a:bodyPr>
          <a:lstStyle/>
          <a:p>
            <a:pPr algn="ctr">
              <a:spcBef>
                <a:spcPct val="50000"/>
              </a:spcBef>
            </a:pPr>
            <a:r>
              <a:rPr lang="en-US" altLang="en-US" sz="2100" b="1">
                <a:latin typeface="Tahoma" pitchFamily="34" charset="0"/>
              </a:rPr>
              <a:t>VVI / 60</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7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7" grpId="0" animBg="1"/>
      <p:bldP spid="46100" grpId="0" animBg="1"/>
      <p:bldP spid="32789" grpId="0" animBg="1"/>
      <p:bldP spid="4610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50179"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50180" name="Rectangle 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50181" name="Rectangle 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50182" name="Rectangle 6"/>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50183" name="Rectangle 7"/>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50184" name="Rectangle 8"/>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50185" name="Rectangle 9"/>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50186" name="Rectangle 10"/>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50187" name="Rectangle 11"/>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50188" name="Rectangle 1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50189" name="Rectangle 1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sp>
        <p:nvSpPr>
          <p:cNvPr id="50190" name="Rectangle 1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tLang="en-US"/>
          </a:p>
        </p:txBody>
      </p:sp>
      <p:sp>
        <p:nvSpPr>
          <p:cNvPr id="50191" name="Rectangle 1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ltLang="en-US"/>
          </a:p>
        </p:txBody>
      </p:sp>
      <p:pic>
        <p:nvPicPr>
          <p:cNvPr id="50192" name="Picture 16"/>
          <p:cNvPicPr>
            <a:picLocks noChangeArrowheads="1"/>
          </p:cNvPicPr>
          <p:nvPr/>
        </p:nvPicPr>
        <p:blipFill>
          <a:blip r:embed="rId3"/>
          <a:srcRect b="32809"/>
          <a:stretch>
            <a:fillRect/>
          </a:stretch>
        </p:blipFill>
        <p:spPr bwMode="auto">
          <a:xfrm>
            <a:off x="788988" y="2119313"/>
            <a:ext cx="7608887" cy="1901825"/>
          </a:xfrm>
          <a:prstGeom prst="rect">
            <a:avLst/>
          </a:prstGeom>
          <a:noFill/>
          <a:ln w="9525">
            <a:noFill/>
            <a:miter lim="800000"/>
            <a:headEnd/>
            <a:tailEnd/>
          </a:ln>
        </p:spPr>
      </p:pic>
      <p:sp>
        <p:nvSpPr>
          <p:cNvPr id="50193" name="Rectangle 17"/>
          <p:cNvSpPr>
            <a:spLocks noGrp="1" noChangeArrowheads="1"/>
          </p:cNvSpPr>
          <p:nvPr>
            <p:ph type="title"/>
          </p:nvPr>
        </p:nvSpPr>
        <p:spPr>
          <a:xfrm>
            <a:off x="663575" y="269875"/>
            <a:ext cx="8229600" cy="1143000"/>
          </a:xfrm>
          <a:noFill/>
        </p:spPr>
        <p:txBody>
          <a:bodyPr tIns="46038" bIns="46038" anchor="ctr"/>
          <a:lstStyle/>
          <a:p>
            <a:r>
              <a:rPr lang="en-US" altLang="en-US" smtClean="0"/>
              <a:t>Oversensing</a:t>
            </a:r>
          </a:p>
        </p:txBody>
      </p:sp>
      <p:sp>
        <p:nvSpPr>
          <p:cNvPr id="50194" name="Rectangle 18"/>
          <p:cNvSpPr>
            <a:spLocks noGrp="1" noChangeArrowheads="1"/>
          </p:cNvSpPr>
          <p:nvPr>
            <p:ph type="body" sz="half" idx="1"/>
          </p:nvPr>
        </p:nvSpPr>
        <p:spPr>
          <a:xfrm>
            <a:off x="608013" y="3984625"/>
            <a:ext cx="7924800" cy="1304925"/>
          </a:xfrm>
          <a:noFill/>
        </p:spPr>
        <p:txBody>
          <a:bodyPr lIns="92075" tIns="46038" rIns="92075" bIns="46038" anchor="t" anchorCtr="0">
            <a:noAutofit/>
          </a:bodyPr>
          <a:lstStyle/>
          <a:p>
            <a:pPr>
              <a:buFontTx/>
              <a:buNone/>
            </a:pPr>
            <a:endParaRPr lang="en-US" altLang="en-US" sz="2800" dirty="0" smtClean="0"/>
          </a:p>
          <a:p>
            <a:r>
              <a:rPr lang="en-US" altLang="en-US" sz="2400" dirty="0" smtClean="0"/>
              <a:t>An electrical signal other than the intended P or R wave is detected</a:t>
            </a:r>
          </a:p>
          <a:p>
            <a:r>
              <a:rPr lang="en-US" altLang="en-US" sz="2400" dirty="0" smtClean="0"/>
              <a:t>Pacing is inhibited</a:t>
            </a:r>
          </a:p>
        </p:txBody>
      </p:sp>
      <p:sp>
        <p:nvSpPr>
          <p:cNvPr id="33811" name="Rectangle 19"/>
          <p:cNvSpPr>
            <a:spLocks noChangeArrowheads="1"/>
          </p:cNvSpPr>
          <p:nvPr/>
        </p:nvSpPr>
        <p:spPr bwMode="blackWhite">
          <a:xfrm>
            <a:off x="1841500" y="2686050"/>
            <a:ext cx="1651000" cy="742950"/>
          </a:xfrm>
          <a:prstGeom prst="rect">
            <a:avLst/>
          </a:prstGeom>
          <a:solidFill>
            <a:schemeClr val="accent2">
              <a:lumMod val="75000"/>
            </a:schemeClr>
          </a:solidFill>
          <a:ln w="12700">
            <a:solidFill>
              <a:schemeClr val="bg2"/>
            </a:solidFill>
            <a:miter lim="800000"/>
            <a:headEnd/>
            <a:tailEnd/>
          </a:ln>
        </p:spPr>
        <p:txBody>
          <a:bodyPr lIns="92075" tIns="46038" rIns="92075" bIns="46038">
            <a:spAutoFit/>
          </a:bodyPr>
          <a:lstStyle>
            <a:lvl1pPr>
              <a:lnSpc>
                <a:spcPct val="90000"/>
              </a:lnSpc>
              <a:spcBef>
                <a:spcPct val="30000"/>
              </a:spcBef>
              <a:spcAft>
                <a:spcPct val="30000"/>
              </a:spcAft>
              <a:buClr>
                <a:schemeClr val="tx2"/>
              </a:buClr>
              <a:buSzPct val="90000"/>
              <a:buChar char="•"/>
              <a:defRPr sz="2800">
                <a:solidFill>
                  <a:schemeClr val="tx1"/>
                </a:solidFill>
                <a:latin typeface="Arial" charset="0"/>
              </a:defRPr>
            </a:lvl1pPr>
            <a:lvl2pPr marL="742950" indent="-285750">
              <a:lnSpc>
                <a:spcPct val="90000"/>
              </a:lnSpc>
              <a:spcBef>
                <a:spcPct val="30000"/>
              </a:spcBef>
              <a:spcAft>
                <a:spcPct val="30000"/>
              </a:spcAft>
              <a:buSzPct val="100000"/>
              <a:buChar char="–"/>
              <a:defRPr sz="2800">
                <a:solidFill>
                  <a:schemeClr val="tx1"/>
                </a:solidFill>
                <a:latin typeface="Arial" charset="0"/>
              </a:defRPr>
            </a:lvl2pPr>
            <a:lvl3pPr marL="1143000" indent="-228600">
              <a:lnSpc>
                <a:spcPct val="90000"/>
              </a:lnSpc>
              <a:spcBef>
                <a:spcPct val="30000"/>
              </a:spcBef>
              <a:spcAft>
                <a:spcPct val="30000"/>
              </a:spcAft>
              <a:buClr>
                <a:schemeClr val="tx2"/>
              </a:buClr>
              <a:buSzPct val="75000"/>
              <a:buChar char="•"/>
              <a:defRPr sz="2800">
                <a:solidFill>
                  <a:schemeClr val="tx1"/>
                </a:solidFill>
                <a:latin typeface="Arial" charset="0"/>
              </a:defRPr>
            </a:lvl3pPr>
            <a:lvl4pPr marL="1600200" indent="-228600">
              <a:lnSpc>
                <a:spcPct val="90000"/>
              </a:lnSpc>
              <a:spcBef>
                <a:spcPct val="30000"/>
              </a:spcBef>
              <a:spcAft>
                <a:spcPct val="30000"/>
              </a:spcAft>
              <a:buSzPct val="100000"/>
              <a:buChar char="–"/>
              <a:defRPr sz="2800">
                <a:solidFill>
                  <a:schemeClr val="tx1"/>
                </a:solidFill>
                <a:latin typeface="Arial" charset="0"/>
              </a:defRPr>
            </a:lvl4pPr>
            <a:lvl5pPr marL="2057400" indent="-228600">
              <a:lnSpc>
                <a:spcPct val="90000"/>
              </a:lnSpc>
              <a:spcBef>
                <a:spcPct val="30000"/>
              </a:spcBef>
              <a:spcAft>
                <a:spcPct val="30000"/>
              </a:spcAft>
              <a:buSzPct val="100000"/>
              <a:buChar char="•"/>
              <a:defRPr sz="2800">
                <a:solidFill>
                  <a:schemeClr val="tx1"/>
                </a:solidFill>
                <a:latin typeface="Arial" charset="0"/>
              </a:defRPr>
            </a:lvl5pPr>
            <a:lvl6pPr marL="2514600" indent="-228600" eaLnBrk="0" fontAlgn="base" hangingPunct="0">
              <a:lnSpc>
                <a:spcPct val="90000"/>
              </a:lnSpc>
              <a:spcBef>
                <a:spcPct val="30000"/>
              </a:spcBef>
              <a:spcAft>
                <a:spcPct val="30000"/>
              </a:spcAft>
              <a:buSzPct val="100000"/>
              <a:buChar char="•"/>
              <a:defRPr sz="2800">
                <a:solidFill>
                  <a:schemeClr val="tx1"/>
                </a:solidFill>
                <a:latin typeface="Arial" charset="0"/>
              </a:defRPr>
            </a:lvl6pPr>
            <a:lvl7pPr marL="2971800" indent="-228600" eaLnBrk="0" fontAlgn="base" hangingPunct="0">
              <a:lnSpc>
                <a:spcPct val="90000"/>
              </a:lnSpc>
              <a:spcBef>
                <a:spcPct val="30000"/>
              </a:spcBef>
              <a:spcAft>
                <a:spcPct val="30000"/>
              </a:spcAft>
              <a:buSzPct val="100000"/>
              <a:buChar char="•"/>
              <a:defRPr sz="2800">
                <a:solidFill>
                  <a:schemeClr val="tx1"/>
                </a:solidFill>
                <a:latin typeface="Arial" charset="0"/>
              </a:defRPr>
            </a:lvl7pPr>
            <a:lvl8pPr marL="3429000" indent="-228600" eaLnBrk="0" fontAlgn="base" hangingPunct="0">
              <a:lnSpc>
                <a:spcPct val="90000"/>
              </a:lnSpc>
              <a:spcBef>
                <a:spcPct val="30000"/>
              </a:spcBef>
              <a:spcAft>
                <a:spcPct val="30000"/>
              </a:spcAft>
              <a:buSzPct val="100000"/>
              <a:buChar char="•"/>
              <a:defRPr sz="2800">
                <a:solidFill>
                  <a:schemeClr val="tx1"/>
                </a:solidFill>
                <a:latin typeface="Arial" charset="0"/>
              </a:defRPr>
            </a:lvl8pPr>
            <a:lvl9pPr marL="3886200" indent="-228600" eaLnBrk="0" fontAlgn="base" hangingPunct="0">
              <a:lnSpc>
                <a:spcPct val="90000"/>
              </a:lnSpc>
              <a:spcBef>
                <a:spcPct val="30000"/>
              </a:spcBef>
              <a:spcAft>
                <a:spcPct val="30000"/>
              </a:spcAft>
              <a:buSzPct val="100000"/>
              <a:buChar char="•"/>
              <a:defRPr sz="2800">
                <a:solidFill>
                  <a:schemeClr val="tx1"/>
                </a:solidFill>
                <a:latin typeface="Arial" charset="0"/>
              </a:defRPr>
            </a:lvl9pPr>
          </a:lstStyle>
          <a:p>
            <a:pPr algn="ctr">
              <a:lnSpc>
                <a:spcPct val="100000"/>
              </a:lnSpc>
              <a:spcBef>
                <a:spcPct val="50000"/>
              </a:spcBef>
              <a:spcAft>
                <a:spcPct val="0"/>
              </a:spcAft>
              <a:buClrTx/>
              <a:buSzTx/>
              <a:buFontTx/>
              <a:buNone/>
              <a:defRPr/>
            </a:pPr>
            <a:r>
              <a:rPr lang="en-US" altLang="en-US" sz="1400" b="1" dirty="0" smtClean="0">
                <a:latin typeface="Tahoma" pitchFamily="34" charset="0"/>
              </a:rPr>
              <a:t>Marker channel shows intrinsic activity...</a:t>
            </a:r>
          </a:p>
        </p:txBody>
      </p:sp>
      <p:sp>
        <p:nvSpPr>
          <p:cNvPr id="33812" name="Rectangle 20"/>
          <p:cNvSpPr>
            <a:spLocks noChangeArrowheads="1"/>
          </p:cNvSpPr>
          <p:nvPr/>
        </p:nvSpPr>
        <p:spPr bwMode="blackWhite">
          <a:xfrm>
            <a:off x="4410075" y="2686050"/>
            <a:ext cx="1746250" cy="742950"/>
          </a:xfrm>
          <a:prstGeom prst="rect">
            <a:avLst/>
          </a:prstGeom>
          <a:solidFill>
            <a:schemeClr val="accent2">
              <a:lumMod val="75000"/>
            </a:schemeClr>
          </a:solidFill>
          <a:ln w="12700">
            <a:solidFill>
              <a:schemeClr val="bg2"/>
            </a:solidFill>
            <a:miter lim="800000"/>
            <a:headEnd/>
            <a:tailEnd/>
          </a:ln>
        </p:spPr>
        <p:txBody>
          <a:bodyPr lIns="92075" tIns="46038" rIns="92075" bIns="46038">
            <a:spAutoFit/>
          </a:bodyPr>
          <a:lstStyle>
            <a:lvl1pPr>
              <a:lnSpc>
                <a:spcPct val="90000"/>
              </a:lnSpc>
              <a:spcBef>
                <a:spcPct val="30000"/>
              </a:spcBef>
              <a:spcAft>
                <a:spcPct val="30000"/>
              </a:spcAft>
              <a:buClr>
                <a:schemeClr val="tx2"/>
              </a:buClr>
              <a:buSzPct val="90000"/>
              <a:buChar char="•"/>
              <a:defRPr sz="2800">
                <a:solidFill>
                  <a:schemeClr val="tx1"/>
                </a:solidFill>
                <a:latin typeface="Arial" charset="0"/>
              </a:defRPr>
            </a:lvl1pPr>
            <a:lvl2pPr marL="742950" indent="-285750">
              <a:lnSpc>
                <a:spcPct val="90000"/>
              </a:lnSpc>
              <a:spcBef>
                <a:spcPct val="30000"/>
              </a:spcBef>
              <a:spcAft>
                <a:spcPct val="30000"/>
              </a:spcAft>
              <a:buSzPct val="100000"/>
              <a:buChar char="–"/>
              <a:defRPr sz="2800">
                <a:solidFill>
                  <a:schemeClr val="tx1"/>
                </a:solidFill>
                <a:latin typeface="Arial" charset="0"/>
              </a:defRPr>
            </a:lvl2pPr>
            <a:lvl3pPr marL="1143000" indent="-228600">
              <a:lnSpc>
                <a:spcPct val="90000"/>
              </a:lnSpc>
              <a:spcBef>
                <a:spcPct val="30000"/>
              </a:spcBef>
              <a:spcAft>
                <a:spcPct val="30000"/>
              </a:spcAft>
              <a:buClr>
                <a:schemeClr val="tx2"/>
              </a:buClr>
              <a:buSzPct val="75000"/>
              <a:buChar char="•"/>
              <a:defRPr sz="2800">
                <a:solidFill>
                  <a:schemeClr val="tx1"/>
                </a:solidFill>
                <a:latin typeface="Arial" charset="0"/>
              </a:defRPr>
            </a:lvl3pPr>
            <a:lvl4pPr marL="1600200" indent="-228600">
              <a:lnSpc>
                <a:spcPct val="90000"/>
              </a:lnSpc>
              <a:spcBef>
                <a:spcPct val="30000"/>
              </a:spcBef>
              <a:spcAft>
                <a:spcPct val="30000"/>
              </a:spcAft>
              <a:buSzPct val="100000"/>
              <a:buChar char="–"/>
              <a:defRPr sz="2800">
                <a:solidFill>
                  <a:schemeClr val="tx1"/>
                </a:solidFill>
                <a:latin typeface="Arial" charset="0"/>
              </a:defRPr>
            </a:lvl4pPr>
            <a:lvl5pPr marL="2057400" indent="-228600">
              <a:lnSpc>
                <a:spcPct val="90000"/>
              </a:lnSpc>
              <a:spcBef>
                <a:spcPct val="30000"/>
              </a:spcBef>
              <a:spcAft>
                <a:spcPct val="30000"/>
              </a:spcAft>
              <a:buSzPct val="100000"/>
              <a:buChar char="•"/>
              <a:defRPr sz="2800">
                <a:solidFill>
                  <a:schemeClr val="tx1"/>
                </a:solidFill>
                <a:latin typeface="Arial" charset="0"/>
              </a:defRPr>
            </a:lvl5pPr>
            <a:lvl6pPr marL="2514600" indent="-228600" eaLnBrk="0" fontAlgn="base" hangingPunct="0">
              <a:lnSpc>
                <a:spcPct val="90000"/>
              </a:lnSpc>
              <a:spcBef>
                <a:spcPct val="30000"/>
              </a:spcBef>
              <a:spcAft>
                <a:spcPct val="30000"/>
              </a:spcAft>
              <a:buSzPct val="100000"/>
              <a:buChar char="•"/>
              <a:defRPr sz="2800">
                <a:solidFill>
                  <a:schemeClr val="tx1"/>
                </a:solidFill>
                <a:latin typeface="Arial" charset="0"/>
              </a:defRPr>
            </a:lvl6pPr>
            <a:lvl7pPr marL="2971800" indent="-228600" eaLnBrk="0" fontAlgn="base" hangingPunct="0">
              <a:lnSpc>
                <a:spcPct val="90000"/>
              </a:lnSpc>
              <a:spcBef>
                <a:spcPct val="30000"/>
              </a:spcBef>
              <a:spcAft>
                <a:spcPct val="30000"/>
              </a:spcAft>
              <a:buSzPct val="100000"/>
              <a:buChar char="•"/>
              <a:defRPr sz="2800">
                <a:solidFill>
                  <a:schemeClr val="tx1"/>
                </a:solidFill>
                <a:latin typeface="Arial" charset="0"/>
              </a:defRPr>
            </a:lvl7pPr>
            <a:lvl8pPr marL="3429000" indent="-228600" eaLnBrk="0" fontAlgn="base" hangingPunct="0">
              <a:lnSpc>
                <a:spcPct val="90000"/>
              </a:lnSpc>
              <a:spcBef>
                <a:spcPct val="30000"/>
              </a:spcBef>
              <a:spcAft>
                <a:spcPct val="30000"/>
              </a:spcAft>
              <a:buSzPct val="100000"/>
              <a:buChar char="•"/>
              <a:defRPr sz="2800">
                <a:solidFill>
                  <a:schemeClr val="tx1"/>
                </a:solidFill>
                <a:latin typeface="Arial" charset="0"/>
              </a:defRPr>
            </a:lvl8pPr>
            <a:lvl9pPr marL="3886200" indent="-228600" eaLnBrk="0" fontAlgn="base" hangingPunct="0">
              <a:lnSpc>
                <a:spcPct val="90000"/>
              </a:lnSpc>
              <a:spcBef>
                <a:spcPct val="30000"/>
              </a:spcBef>
              <a:spcAft>
                <a:spcPct val="30000"/>
              </a:spcAft>
              <a:buSzPct val="100000"/>
              <a:buChar char="•"/>
              <a:defRPr sz="2800">
                <a:solidFill>
                  <a:schemeClr val="tx1"/>
                </a:solidFill>
                <a:latin typeface="Arial" charset="0"/>
              </a:defRPr>
            </a:lvl9pPr>
          </a:lstStyle>
          <a:p>
            <a:pPr algn="ctr">
              <a:lnSpc>
                <a:spcPct val="100000"/>
              </a:lnSpc>
              <a:spcBef>
                <a:spcPct val="50000"/>
              </a:spcBef>
              <a:spcAft>
                <a:spcPct val="0"/>
              </a:spcAft>
              <a:buClrTx/>
              <a:buSzTx/>
              <a:buFontTx/>
              <a:buNone/>
              <a:defRPr/>
            </a:pPr>
            <a:r>
              <a:rPr lang="en-US" altLang="en-US" sz="1400" b="1" i="1" dirty="0" smtClean="0"/>
              <a:t> </a:t>
            </a:r>
            <a:r>
              <a:rPr lang="en-US" altLang="en-US" sz="1400" b="1" dirty="0" smtClean="0">
                <a:latin typeface="Tahoma" pitchFamily="34" charset="0"/>
              </a:rPr>
              <a:t>...though no activity is present </a:t>
            </a:r>
          </a:p>
        </p:txBody>
      </p:sp>
      <p:cxnSp>
        <p:nvCxnSpPr>
          <p:cNvPr id="3" name="Elbow Connector 2"/>
          <p:cNvCxnSpPr>
            <a:cxnSpLocks noChangeShapeType="1"/>
          </p:cNvCxnSpPr>
          <p:nvPr/>
        </p:nvCxnSpPr>
        <p:spPr bwMode="auto">
          <a:xfrm>
            <a:off x="3467100" y="3057525"/>
            <a:ext cx="312738" cy="371475"/>
          </a:xfrm>
          <a:prstGeom prst="straightConnector1">
            <a:avLst/>
          </a:prstGeom>
          <a:noFill/>
          <a:ln w="25400" algn="ctr">
            <a:solidFill>
              <a:schemeClr val="bg1"/>
            </a:solidFill>
            <a:round/>
            <a:headEnd/>
            <a:tailEnd type="arrow" w="med" len="med"/>
          </a:ln>
        </p:spPr>
      </p:cxnSp>
      <p:cxnSp>
        <p:nvCxnSpPr>
          <p:cNvPr id="29" name="Straight Arrow Connector 28"/>
          <p:cNvCxnSpPr>
            <a:cxnSpLocks noChangeShapeType="1"/>
          </p:cNvCxnSpPr>
          <p:nvPr/>
        </p:nvCxnSpPr>
        <p:spPr bwMode="auto">
          <a:xfrm flipH="1" flipV="1">
            <a:off x="3732213" y="2492375"/>
            <a:ext cx="677862" cy="509588"/>
          </a:xfrm>
          <a:prstGeom prst="straightConnector1">
            <a:avLst/>
          </a:prstGeom>
          <a:noFill/>
          <a:ln w="25400" algn="ctr">
            <a:solidFill>
              <a:schemeClr val="bg1"/>
            </a:solidFill>
            <a:round/>
            <a:headEnd/>
            <a:tailEnd type="arrow" w="med" len="med"/>
          </a:ln>
        </p:spPr>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8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1" grpId="0" animBg="1"/>
      <p:bldP spid="338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srcRect l="16398" t="11458" r="19180" b="2083"/>
          <a:stretch>
            <a:fillRect/>
          </a:stretch>
        </p:blipFill>
        <p:spPr bwMode="auto">
          <a:xfrm>
            <a:off x="304800" y="381000"/>
            <a:ext cx="83820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srcRect l="16398" t="11458" r="18594" b="2083"/>
          <a:stretch>
            <a:fillRect/>
          </a:stretch>
        </p:blipFill>
        <p:spPr bwMode="auto">
          <a:xfrm>
            <a:off x="381000" y="0"/>
            <a:ext cx="84582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4"/>
          <p:cNvSpPr>
            <a:spLocks noGrp="1"/>
          </p:cNvSpPr>
          <p:nvPr>
            <p:ph type="title"/>
          </p:nvPr>
        </p:nvSpPr>
        <p:spPr>
          <a:xfrm>
            <a:off x="677863" y="-152400"/>
            <a:ext cx="8502650" cy="990600"/>
          </a:xfrm>
        </p:spPr>
        <p:txBody>
          <a:bodyPr/>
          <a:lstStyle/>
          <a:p>
            <a:r>
              <a:rPr lang="en-US" altLang="en-US" dirty="0" smtClean="0"/>
              <a:t>Values to remember</a:t>
            </a:r>
          </a:p>
        </p:txBody>
      </p:sp>
      <p:sp>
        <p:nvSpPr>
          <p:cNvPr id="6" name="Content Placeholder 5"/>
          <p:cNvSpPr>
            <a:spLocks noGrp="1"/>
          </p:cNvSpPr>
          <p:nvPr>
            <p:ph idx="1"/>
          </p:nvPr>
        </p:nvSpPr>
        <p:spPr>
          <a:xfrm>
            <a:off x="565150" y="990600"/>
            <a:ext cx="8472488" cy="4057650"/>
          </a:xfrm>
        </p:spPr>
        <p:txBody>
          <a:bodyPr anchor="t" anchorCtr="0">
            <a:noAutofit/>
          </a:bodyPr>
          <a:lstStyle/>
          <a:p>
            <a:pPr>
              <a:buFont typeface="Wingdings" pitchFamily="2" charset="2"/>
              <a:buChar char="§"/>
            </a:pPr>
            <a:r>
              <a:rPr lang="en-US" altLang="en-US" sz="1800" b="1" dirty="0" smtClean="0"/>
              <a:t>Pacing Thresholds</a:t>
            </a:r>
          </a:p>
          <a:p>
            <a:pPr lvl="1">
              <a:buFont typeface="Wingdings" pitchFamily="2" charset="2"/>
              <a:buChar char="§"/>
            </a:pPr>
            <a:r>
              <a:rPr lang="en-US" altLang="en-US" sz="1800" dirty="0" smtClean="0"/>
              <a:t>Atrium - &lt;1.5V; Ventricle &lt;1V @ 0.5ms PW</a:t>
            </a:r>
          </a:p>
          <a:p>
            <a:pPr>
              <a:buFont typeface="Wingdings" pitchFamily="2" charset="2"/>
              <a:buChar char="§"/>
            </a:pPr>
            <a:r>
              <a:rPr lang="en-US" altLang="en-US" sz="1800" b="1" dirty="0" smtClean="0"/>
              <a:t>Outputs </a:t>
            </a:r>
          </a:p>
          <a:p>
            <a:pPr lvl="1">
              <a:buFont typeface="Wingdings" pitchFamily="2" charset="2"/>
              <a:buChar char="§"/>
            </a:pPr>
            <a:r>
              <a:rPr lang="en-US" altLang="en-US" sz="1800" dirty="0" smtClean="0"/>
              <a:t>2 X threshold Voltage</a:t>
            </a:r>
          </a:p>
          <a:p>
            <a:pPr lvl="1">
              <a:buFont typeface="Wingdings" pitchFamily="2" charset="2"/>
              <a:buChar char="§"/>
            </a:pPr>
            <a:r>
              <a:rPr lang="en-US" altLang="en-US" sz="1800" dirty="0" smtClean="0"/>
              <a:t>Doubling Voltage output = 4 X Energy drain from battery</a:t>
            </a:r>
          </a:p>
          <a:p>
            <a:pPr>
              <a:buFont typeface="Wingdings" pitchFamily="2" charset="2"/>
              <a:buChar char="§"/>
            </a:pPr>
            <a:r>
              <a:rPr lang="en-US" altLang="en-US" sz="1800" b="1" dirty="0" smtClean="0"/>
              <a:t>P / R wave amplitudes</a:t>
            </a:r>
          </a:p>
          <a:p>
            <a:pPr lvl="1">
              <a:buFont typeface="Wingdings" pitchFamily="2" charset="2"/>
              <a:buChar char="§"/>
            </a:pPr>
            <a:r>
              <a:rPr lang="en-US" altLang="en-US" sz="1800" dirty="0" smtClean="0"/>
              <a:t>P Wave &gt; 2mV</a:t>
            </a:r>
          </a:p>
          <a:p>
            <a:pPr lvl="1">
              <a:buFont typeface="Wingdings" pitchFamily="2" charset="2"/>
              <a:buChar char="§"/>
            </a:pPr>
            <a:r>
              <a:rPr lang="en-US" altLang="en-US" sz="1800" dirty="0" smtClean="0"/>
              <a:t>R Wave &gt; 5mV</a:t>
            </a:r>
          </a:p>
          <a:p>
            <a:pPr>
              <a:buFont typeface="Wingdings" pitchFamily="2" charset="2"/>
              <a:buChar char="§"/>
            </a:pPr>
            <a:r>
              <a:rPr lang="en-US" altLang="en-US" sz="1800" b="1" dirty="0" smtClean="0"/>
              <a:t>Sensitivity</a:t>
            </a:r>
          </a:p>
          <a:p>
            <a:pPr lvl="1">
              <a:buFont typeface="Wingdings" pitchFamily="2" charset="2"/>
              <a:buChar char="§"/>
            </a:pPr>
            <a:r>
              <a:rPr lang="en-US" altLang="en-US" sz="1800" dirty="0" smtClean="0"/>
              <a:t>R / P wave &gt; 2 X Sensitivity setting</a:t>
            </a:r>
          </a:p>
          <a:p>
            <a:pPr lvl="1">
              <a:buFont typeface="Wingdings" pitchFamily="2" charset="2"/>
              <a:buChar char="§"/>
            </a:pPr>
            <a:r>
              <a:rPr lang="en-US" altLang="en-US" sz="1800" dirty="0" err="1" smtClean="0"/>
              <a:t>Oversensing</a:t>
            </a:r>
            <a:r>
              <a:rPr lang="en-US" altLang="en-US" sz="1800" dirty="0" smtClean="0"/>
              <a:t> – Increase sensitivity ( Reduce value)</a:t>
            </a:r>
          </a:p>
          <a:p>
            <a:pPr lvl="1">
              <a:buFont typeface="Wingdings" pitchFamily="2" charset="2"/>
              <a:buChar char="§"/>
            </a:pPr>
            <a:r>
              <a:rPr lang="en-US" altLang="en-US" sz="1800" dirty="0" err="1" smtClean="0"/>
              <a:t>Undersensing</a:t>
            </a:r>
            <a:r>
              <a:rPr lang="en-US" altLang="en-US" sz="1800" dirty="0" smtClean="0"/>
              <a:t> – Reduce sensitivity ( Increase value)</a:t>
            </a:r>
          </a:p>
          <a:p>
            <a:pPr>
              <a:buFont typeface="Wingdings" pitchFamily="2" charset="2"/>
              <a:buChar char="§"/>
            </a:pPr>
            <a:r>
              <a:rPr lang="en-US" altLang="en-US" sz="1800" b="1" dirty="0" smtClean="0"/>
              <a:t>Lead impedance </a:t>
            </a:r>
          </a:p>
          <a:p>
            <a:pPr lvl="1">
              <a:buFont typeface="Wingdings" pitchFamily="2" charset="2"/>
              <a:buChar char="§"/>
            </a:pPr>
            <a:r>
              <a:rPr lang="en-US" altLang="en-US" sz="1800" dirty="0" smtClean="0"/>
              <a:t>300 – 1200 ohms – Normal </a:t>
            </a:r>
          </a:p>
          <a:p>
            <a:pPr lvl="1">
              <a:buFont typeface="Wingdings" pitchFamily="2" charset="2"/>
              <a:buChar char="§"/>
            </a:pPr>
            <a:r>
              <a:rPr lang="en-US" altLang="en-US" sz="1800" dirty="0" smtClean="0"/>
              <a:t>&gt; 3000 Ohms  - lead fracture / Loose set screw / inadequate lead pin insertion</a:t>
            </a:r>
          </a:p>
          <a:p>
            <a:pPr lvl="1">
              <a:buFont typeface="Wingdings" pitchFamily="2" charset="2"/>
              <a:buChar char="§"/>
            </a:pPr>
            <a:r>
              <a:rPr lang="en-US" altLang="en-US" sz="1800" dirty="0" smtClean="0"/>
              <a:t>&lt; 300 Ohms – Insulation break</a:t>
            </a:r>
          </a:p>
          <a:p>
            <a:pPr lvl="1">
              <a:buFont typeface="Wingdings" pitchFamily="2" charset="2"/>
              <a:buChar char="§"/>
            </a:pPr>
            <a:r>
              <a:rPr lang="en-US" altLang="en-US" sz="1800" dirty="0" smtClean="0"/>
              <a:t>If impedance is out of range – try </a:t>
            </a:r>
            <a:r>
              <a:rPr lang="en-US" altLang="en-US" sz="1800" dirty="0" err="1" smtClean="0"/>
              <a:t>unipolar</a:t>
            </a:r>
            <a:r>
              <a:rPr lang="en-US" altLang="en-US" sz="1800" dirty="0" smtClean="0"/>
              <a:t> configuration</a:t>
            </a:r>
          </a:p>
          <a:p>
            <a:pPr lvl="1">
              <a:buFont typeface="Wingdings" pitchFamily="2" charset="2"/>
              <a:buChar char="§"/>
            </a:pPr>
            <a:endParaRPr lang="en-US" altLang="en-US" sz="1800" dirty="0" smtClean="0"/>
          </a:p>
          <a:p>
            <a:pPr>
              <a:buFont typeface="Wingdings" pitchFamily="2" charset="2"/>
              <a:buChar char="§"/>
            </a:pPr>
            <a:endParaRPr lang="en-US" altLang="en-US" sz="1800" dirty="0" smtClean="0"/>
          </a:p>
          <a:p>
            <a:pPr>
              <a:buFont typeface="Wingdings" pitchFamily="2" charset="2"/>
              <a:buChar char="§"/>
            </a:pPr>
            <a:endParaRPr lang="en-US" altLang="en-US" sz="1800" dirty="0" smtClean="0"/>
          </a:p>
          <a:p>
            <a:pPr>
              <a:buFont typeface="Wingdings" pitchFamily="2" charset="2"/>
              <a:buChar char="§"/>
            </a:pPr>
            <a:endParaRPr lang="en-US" altLang="en-US" sz="1800" dirty="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dirty="0"/>
              <a:t>NBG Code – The Usual Pacing Modes</a:t>
            </a:r>
            <a:endParaRPr lang="en-US" dirty="0"/>
          </a:p>
        </p:txBody>
      </p:sp>
      <p:sp>
        <p:nvSpPr>
          <p:cNvPr id="2" name="Text Placeholder 1"/>
          <p:cNvSpPr>
            <a:spLocks noGrp="1"/>
          </p:cNvSpPr>
          <p:nvPr>
            <p:ph type="body" sz="quarter" idx="12"/>
          </p:nvPr>
        </p:nvSpPr>
        <p:spPr/>
        <p:txBody>
          <a:bodyPr/>
          <a:lstStyle/>
          <a:p>
            <a:r>
              <a:rPr lang="en-US" dirty="0"/>
              <a:t> </a:t>
            </a:r>
          </a:p>
        </p:txBody>
      </p:sp>
      <p:graphicFrame>
        <p:nvGraphicFramePr>
          <p:cNvPr id="7" name="Content Placeholder 6"/>
          <p:cNvGraphicFramePr>
            <a:graphicFrameLocks noGrp="1"/>
          </p:cNvGraphicFramePr>
          <p:nvPr>
            <p:ph idx="1"/>
            <p:extLst>
              <p:ext uri="{D42A27DB-BD31-4B8C-83A1-F6EECF244321}">
                <p14:modId xmlns="" xmlns:p14="http://schemas.microsoft.com/office/powerpoint/2010/main" val="3484577386"/>
              </p:ext>
            </p:extLst>
          </p:nvPr>
        </p:nvGraphicFramePr>
        <p:xfrm>
          <a:off x="56867" y="1282109"/>
          <a:ext cx="8996150" cy="2578100"/>
        </p:xfrm>
        <a:graphic>
          <a:graphicData uri="http://schemas.openxmlformats.org/drawingml/2006/table">
            <a:tbl>
              <a:tblPr firstRow="1" bandRow="1">
                <a:tableStyleId>{5C22544A-7EE6-4342-B048-85BDC9FD1C3A}</a:tableStyleId>
              </a:tblPr>
              <a:tblGrid>
                <a:gridCol w="1799230">
                  <a:extLst>
                    <a:ext uri="{9D8B030D-6E8A-4147-A177-3AD203B41FA5}">
                      <a16:colId xmlns="" xmlns:a16="http://schemas.microsoft.com/office/drawing/2014/main" val="20000"/>
                    </a:ext>
                  </a:extLst>
                </a:gridCol>
                <a:gridCol w="1799230">
                  <a:extLst>
                    <a:ext uri="{9D8B030D-6E8A-4147-A177-3AD203B41FA5}">
                      <a16:colId xmlns="" xmlns:a16="http://schemas.microsoft.com/office/drawing/2014/main" val="20001"/>
                    </a:ext>
                  </a:extLst>
                </a:gridCol>
                <a:gridCol w="1837898">
                  <a:extLst>
                    <a:ext uri="{9D8B030D-6E8A-4147-A177-3AD203B41FA5}">
                      <a16:colId xmlns="" xmlns:a16="http://schemas.microsoft.com/office/drawing/2014/main" val="20002"/>
                    </a:ext>
                  </a:extLst>
                </a:gridCol>
                <a:gridCol w="1760562">
                  <a:extLst>
                    <a:ext uri="{9D8B030D-6E8A-4147-A177-3AD203B41FA5}">
                      <a16:colId xmlns="" xmlns:a16="http://schemas.microsoft.com/office/drawing/2014/main" val="20003"/>
                    </a:ext>
                  </a:extLst>
                </a:gridCol>
                <a:gridCol w="1799230">
                  <a:extLst>
                    <a:ext uri="{9D8B030D-6E8A-4147-A177-3AD203B41FA5}">
                      <a16:colId xmlns="" xmlns:a16="http://schemas.microsoft.com/office/drawing/2014/main" val="20004"/>
                    </a:ext>
                  </a:extLst>
                </a:gridCol>
              </a:tblGrid>
              <a:tr h="863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a:ln>
                            <a:noFill/>
                          </a:ln>
                          <a:solidFill>
                            <a:schemeClr val="bg1"/>
                          </a:solidFill>
                          <a:effectLst/>
                          <a:latin typeface="+mn-lt"/>
                          <a:ea typeface="ヒラギノ角ゴ Pro W3" charset="-128"/>
                        </a:rPr>
                        <a:t>Chamber(s) Paced</a:t>
                      </a:r>
                    </a:p>
                  </a:txBody>
                  <a:tcPr marL="114300" marR="114300" marT="76200" marB="762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a:ln>
                            <a:noFill/>
                          </a:ln>
                          <a:solidFill>
                            <a:schemeClr val="bg1"/>
                          </a:solidFill>
                          <a:effectLst/>
                          <a:latin typeface="+mn-lt"/>
                          <a:ea typeface="ヒラギノ角ゴ Pro W3" charset="-128"/>
                        </a:rPr>
                        <a:t>Chamber(s) Sensed</a:t>
                      </a:r>
                    </a:p>
                  </a:txBody>
                  <a:tcPr marL="114300" marR="114300" marT="76200" marB="7620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a:ln>
                            <a:noFill/>
                          </a:ln>
                          <a:solidFill>
                            <a:schemeClr val="bg1"/>
                          </a:solidFill>
                          <a:effectLst/>
                          <a:latin typeface="+mn-lt"/>
                          <a:ea typeface="ヒラギノ角ゴ Pro W3" charset="-128"/>
                        </a:rPr>
                        <a:t>Response to Sensing</a:t>
                      </a:r>
                    </a:p>
                  </a:txBody>
                  <a:tcPr marL="114300" marR="114300" marT="76200" marB="762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a:ln>
                            <a:noFill/>
                          </a:ln>
                          <a:solidFill>
                            <a:schemeClr val="bg1"/>
                          </a:solidFill>
                          <a:effectLst/>
                          <a:latin typeface="+mn-lt"/>
                          <a:ea typeface="ヒラギノ角ゴ Pro W3" charset="-128"/>
                        </a:rPr>
                        <a:t>Rate Modulation</a:t>
                      </a:r>
                    </a:p>
                  </a:txBody>
                  <a:tcPr marL="114300" marR="114300" marT="76200" marB="7620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a:ln>
                            <a:noFill/>
                          </a:ln>
                          <a:solidFill>
                            <a:schemeClr val="bg1"/>
                          </a:solidFill>
                          <a:effectLst/>
                          <a:latin typeface="+mn-lt"/>
                          <a:ea typeface="ヒラギノ角ゴ Pro W3" charset="-128"/>
                        </a:rPr>
                        <a:t>Multisite Pacing</a:t>
                      </a:r>
                    </a:p>
                  </a:txBody>
                  <a:tcPr marL="114300" marR="114300" marT="76200" marB="762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0"/>
                  </a:ext>
                </a:extLst>
              </a:tr>
              <a:tr h="1714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77BC1F"/>
                          </a:solidFill>
                          <a:effectLst/>
                          <a:latin typeface="+mn-lt"/>
                          <a:ea typeface="ヒラギノ角ゴ Pro W3" charset="-128"/>
                        </a:rPr>
                        <a:t>O</a:t>
                      </a:r>
                      <a:r>
                        <a:rPr kumimoji="0" lang="en-US" sz="1500" b="0" i="0" u="none" strike="noStrike" cap="none" normalizeH="0" baseline="0" dirty="0">
                          <a:ln>
                            <a:noFill/>
                          </a:ln>
                          <a:solidFill>
                            <a:srgbClr val="77BC1F"/>
                          </a:solidFill>
                          <a:effectLst/>
                          <a:latin typeface="+mn-lt"/>
                          <a:ea typeface="ヒラギノ角ゴ Pro W3" charset="-128"/>
                        </a:rPr>
                        <a:t> = None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bg1"/>
                          </a:solidFill>
                          <a:effectLst/>
                          <a:latin typeface="+mn-lt"/>
                          <a:ea typeface="ヒラギノ角ゴ Pro W3" charset="-128"/>
                        </a:rPr>
                        <a:t>A</a:t>
                      </a:r>
                      <a:r>
                        <a:rPr kumimoji="0" lang="en-US" sz="1500" b="0" i="0" u="none" strike="noStrike" cap="none" normalizeH="0" baseline="0" dirty="0">
                          <a:ln>
                            <a:noFill/>
                          </a:ln>
                          <a:solidFill>
                            <a:schemeClr val="bg1"/>
                          </a:solidFill>
                          <a:effectLst/>
                          <a:latin typeface="+mn-lt"/>
                          <a:ea typeface="ヒラギノ角ゴ Pro W3" charset="-128"/>
                        </a:rPr>
                        <a:t> = Atrium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bg1"/>
                          </a:solidFill>
                          <a:effectLst/>
                          <a:latin typeface="+mn-lt"/>
                          <a:ea typeface="ヒラギノ角ゴ Pro W3" charset="-128"/>
                        </a:rPr>
                        <a:t>V</a:t>
                      </a:r>
                      <a:r>
                        <a:rPr kumimoji="0" lang="en-US" sz="1500" b="0" i="0" u="none" strike="noStrike" cap="none" normalizeH="0" baseline="0" dirty="0">
                          <a:ln>
                            <a:noFill/>
                          </a:ln>
                          <a:solidFill>
                            <a:schemeClr val="bg1"/>
                          </a:solidFill>
                          <a:effectLst/>
                          <a:latin typeface="+mn-lt"/>
                          <a:ea typeface="ヒラギノ角ゴ Pro W3" charset="-128"/>
                        </a:rPr>
                        <a:t> = Ventricle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bg1"/>
                          </a:solidFill>
                          <a:effectLst/>
                          <a:latin typeface="+mn-lt"/>
                          <a:ea typeface="ヒラギノ角ゴ Pro W3" charset="-128"/>
                        </a:rPr>
                        <a:t>D</a:t>
                      </a:r>
                      <a:r>
                        <a:rPr kumimoji="0" lang="en-US" sz="1500" b="0" i="0" u="none" strike="noStrike" cap="none" normalizeH="0" baseline="0" dirty="0">
                          <a:ln>
                            <a:noFill/>
                          </a:ln>
                          <a:solidFill>
                            <a:schemeClr val="bg1"/>
                          </a:solidFill>
                          <a:effectLst/>
                          <a:latin typeface="+mn-lt"/>
                          <a:ea typeface="ヒラギノ角ゴ Pro W3" charset="-128"/>
                        </a:rPr>
                        <a:t> = Dual (A +V) </a:t>
                      </a:r>
                      <a:r>
                        <a:rPr kumimoji="0" lang="en-US" sz="1500" b="0" i="0" u="none" strike="noStrike" cap="none" normalizeH="0" baseline="0" dirty="0">
                          <a:ln>
                            <a:noFill/>
                          </a:ln>
                          <a:solidFill>
                            <a:schemeClr val="tx2"/>
                          </a:solidFill>
                          <a:effectLst/>
                          <a:latin typeface="+mn-lt"/>
                          <a:ea typeface="ヒラギノ角ゴ Pro W3" charset="-128"/>
                        </a:rPr>
                        <a:t>+ V)</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77BC1F"/>
                          </a:solidFill>
                          <a:effectLst/>
                          <a:latin typeface="+mn-lt"/>
                          <a:ea typeface="ヒラギノ角ゴ Pro W3" charset="-128"/>
                        </a:rPr>
                        <a:t>S</a:t>
                      </a:r>
                      <a:r>
                        <a:rPr kumimoji="0" lang="en-US" sz="1500" b="0" i="0" u="none" strike="noStrike" cap="none" normalizeH="0" baseline="0" dirty="0">
                          <a:ln>
                            <a:noFill/>
                          </a:ln>
                          <a:solidFill>
                            <a:srgbClr val="77BC1F"/>
                          </a:solidFill>
                          <a:effectLst/>
                          <a:latin typeface="+mn-lt"/>
                          <a:ea typeface="ヒラギノ角ゴ Pro W3" charset="-128"/>
                        </a:rPr>
                        <a:t> = Single (A or V)</a:t>
                      </a:r>
                    </a:p>
                  </a:txBody>
                  <a:tcPr marL="114300" marR="114300" marT="76200" marB="381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mn-lt"/>
                          <a:ea typeface="ヒラギノ角ゴ Pro W3" charset="-128"/>
                        </a:rPr>
                        <a:t>O</a:t>
                      </a:r>
                      <a:r>
                        <a:rPr kumimoji="0" lang="en-US" sz="1500" b="0" i="0" u="none" strike="noStrike" cap="none" normalizeH="0" baseline="0" dirty="0">
                          <a:ln>
                            <a:noFill/>
                          </a:ln>
                          <a:solidFill>
                            <a:schemeClr val="tx1"/>
                          </a:solidFill>
                          <a:effectLst/>
                          <a:latin typeface="+mn-lt"/>
                          <a:ea typeface="ヒラギノ角ゴ Pro W3" charset="-128"/>
                        </a:rPr>
                        <a:t> = None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bg1"/>
                          </a:solidFill>
                          <a:effectLst/>
                          <a:latin typeface="+mn-lt"/>
                          <a:ea typeface="ヒラギノ角ゴ Pro W3" charset="-128"/>
                        </a:rPr>
                        <a:t>A</a:t>
                      </a:r>
                      <a:r>
                        <a:rPr kumimoji="0" lang="en-US" sz="1500" b="0" i="0" u="none" strike="noStrike" cap="none" normalizeH="0" baseline="0" dirty="0">
                          <a:ln>
                            <a:noFill/>
                          </a:ln>
                          <a:solidFill>
                            <a:schemeClr val="bg1"/>
                          </a:solidFill>
                          <a:effectLst/>
                          <a:latin typeface="+mn-lt"/>
                          <a:ea typeface="ヒラギノ角ゴ Pro W3" charset="-128"/>
                        </a:rPr>
                        <a:t> = Atrium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bg1"/>
                          </a:solidFill>
                          <a:effectLst/>
                          <a:latin typeface="+mn-lt"/>
                          <a:ea typeface="ヒラギノ角ゴ Pro W3" charset="-128"/>
                        </a:rPr>
                        <a:t>V</a:t>
                      </a:r>
                      <a:r>
                        <a:rPr kumimoji="0" lang="en-US" sz="1500" b="0" i="0" u="none" strike="noStrike" cap="none" normalizeH="0" baseline="0" dirty="0">
                          <a:ln>
                            <a:noFill/>
                          </a:ln>
                          <a:solidFill>
                            <a:schemeClr val="bg1"/>
                          </a:solidFill>
                          <a:effectLst/>
                          <a:latin typeface="+mn-lt"/>
                          <a:ea typeface="ヒラギノ角ゴ Pro W3" charset="-128"/>
                        </a:rPr>
                        <a:t> = Ventricle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bg1"/>
                          </a:solidFill>
                          <a:effectLst/>
                          <a:latin typeface="+mn-lt"/>
                          <a:ea typeface="ヒラギノ角ゴ Pro W3" charset="-128"/>
                        </a:rPr>
                        <a:t>D</a:t>
                      </a:r>
                      <a:r>
                        <a:rPr kumimoji="0" lang="en-US" sz="1500" b="0" i="0" u="none" strike="noStrike" cap="none" normalizeH="0" baseline="0" dirty="0">
                          <a:ln>
                            <a:noFill/>
                          </a:ln>
                          <a:solidFill>
                            <a:schemeClr val="bg1"/>
                          </a:solidFill>
                          <a:effectLst/>
                          <a:latin typeface="+mn-lt"/>
                          <a:ea typeface="ヒラギノ角ゴ Pro W3" charset="-128"/>
                        </a:rPr>
                        <a:t> = Dual (A + V)</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mn-lt"/>
                          <a:ea typeface="ヒラギノ角ゴ Pro W3" charset="-128"/>
                        </a:rPr>
                        <a:t>S</a:t>
                      </a:r>
                      <a:r>
                        <a:rPr kumimoji="0" lang="en-US" sz="1500" b="0" i="0" u="none" strike="noStrike" cap="none" normalizeH="0" baseline="0" dirty="0">
                          <a:ln>
                            <a:noFill/>
                          </a:ln>
                          <a:solidFill>
                            <a:schemeClr val="tx1"/>
                          </a:solidFill>
                          <a:effectLst/>
                          <a:latin typeface="+mn-lt"/>
                          <a:ea typeface="ヒラギノ角ゴ Pro W3" charset="-128"/>
                        </a:rPr>
                        <a:t> = Single (A or V)</a:t>
                      </a:r>
                    </a:p>
                  </a:txBody>
                  <a:tcPr marL="114300" marR="114300" marT="76200" marB="381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bg1"/>
                          </a:solidFill>
                          <a:effectLst/>
                          <a:latin typeface="+mn-lt"/>
                          <a:ea typeface="ヒラギノ角ゴ Pro W3" charset="-128"/>
                        </a:rPr>
                        <a:t>O</a:t>
                      </a:r>
                      <a:r>
                        <a:rPr kumimoji="0" lang="en-US" sz="1500" b="0" i="0" u="none" strike="noStrike" cap="none" normalizeH="0" baseline="0" dirty="0">
                          <a:ln>
                            <a:noFill/>
                          </a:ln>
                          <a:solidFill>
                            <a:schemeClr val="bg1"/>
                          </a:solidFill>
                          <a:effectLst/>
                          <a:latin typeface="+mn-lt"/>
                          <a:ea typeface="ヒラギノ角ゴ Pro W3" charset="-128"/>
                        </a:rPr>
                        <a:t> = None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77BC1F"/>
                          </a:solidFill>
                          <a:effectLst/>
                          <a:latin typeface="+mn-lt"/>
                          <a:ea typeface="ヒラギノ角ゴ Pro W3" charset="-128"/>
                        </a:rPr>
                        <a:t>T</a:t>
                      </a:r>
                      <a:r>
                        <a:rPr kumimoji="0" lang="en-US" sz="1500" b="0" i="0" u="none" strike="noStrike" cap="none" normalizeH="0" baseline="0" dirty="0">
                          <a:ln>
                            <a:noFill/>
                          </a:ln>
                          <a:solidFill>
                            <a:srgbClr val="77BC1F"/>
                          </a:solidFill>
                          <a:effectLst/>
                          <a:latin typeface="+mn-lt"/>
                          <a:ea typeface="ヒラギノ角ゴ Pro W3" charset="-128"/>
                        </a:rPr>
                        <a:t> = Triggered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bg1"/>
                          </a:solidFill>
                          <a:effectLst/>
                          <a:latin typeface="+mn-lt"/>
                          <a:ea typeface="ヒラギノ角ゴ Pro W3" charset="-128"/>
                        </a:rPr>
                        <a:t>I</a:t>
                      </a:r>
                      <a:r>
                        <a:rPr kumimoji="0" lang="en-US" sz="1500" b="0" i="0" u="none" strike="noStrike" cap="none" normalizeH="0" baseline="0" dirty="0">
                          <a:ln>
                            <a:noFill/>
                          </a:ln>
                          <a:solidFill>
                            <a:schemeClr val="bg1"/>
                          </a:solidFill>
                          <a:effectLst/>
                          <a:latin typeface="+mn-lt"/>
                          <a:ea typeface="ヒラギノ角ゴ Pro W3" charset="-128"/>
                        </a:rPr>
                        <a:t> = Inhibited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bg1"/>
                          </a:solidFill>
                          <a:effectLst/>
                          <a:latin typeface="+mn-lt"/>
                          <a:ea typeface="ヒラギノ角ゴ Pro W3" charset="-128"/>
                        </a:rPr>
                        <a:t>D</a:t>
                      </a:r>
                      <a:r>
                        <a:rPr kumimoji="0" lang="en-US" sz="1500" b="0" i="0" u="none" strike="noStrike" cap="none" normalizeH="0" baseline="0" dirty="0">
                          <a:ln>
                            <a:noFill/>
                          </a:ln>
                          <a:solidFill>
                            <a:schemeClr val="bg1"/>
                          </a:solidFill>
                          <a:effectLst/>
                          <a:latin typeface="+mn-lt"/>
                          <a:ea typeface="ヒラギノ角ゴ Pro W3" charset="-128"/>
                        </a:rPr>
                        <a:t> = Dual (T + I)</a:t>
                      </a:r>
                    </a:p>
                  </a:txBody>
                  <a:tcPr marL="114300" marR="114300" marT="76200" marB="381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mn-lt"/>
                          <a:ea typeface="ヒラギノ角ゴ Pro W3" charset="-128"/>
                        </a:rPr>
                        <a:t>O</a:t>
                      </a:r>
                      <a:r>
                        <a:rPr kumimoji="0" lang="en-US" sz="1500" b="0" i="0" u="none" strike="noStrike" cap="none" normalizeH="0" baseline="0" dirty="0">
                          <a:ln>
                            <a:noFill/>
                          </a:ln>
                          <a:solidFill>
                            <a:schemeClr val="tx1"/>
                          </a:solidFill>
                          <a:effectLst/>
                          <a:latin typeface="+mn-lt"/>
                          <a:ea typeface="ヒラギノ角ゴ Pro W3" charset="-128"/>
                        </a:rPr>
                        <a:t> = None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bg1"/>
                          </a:solidFill>
                          <a:effectLst/>
                          <a:latin typeface="+mn-lt"/>
                          <a:ea typeface="ヒラギノ角ゴ Pro W3" charset="-128"/>
                        </a:rPr>
                        <a:t>R</a:t>
                      </a:r>
                      <a:r>
                        <a:rPr kumimoji="0" lang="en-US" sz="1500" b="0" i="0" u="none" strike="noStrike" cap="none" normalizeH="0" baseline="0" dirty="0">
                          <a:ln>
                            <a:noFill/>
                          </a:ln>
                          <a:solidFill>
                            <a:schemeClr val="bg1"/>
                          </a:solidFill>
                          <a:effectLst/>
                          <a:latin typeface="+mn-lt"/>
                          <a:ea typeface="ヒラギノ角ゴ Pro W3" charset="-128"/>
                        </a:rPr>
                        <a:t> = Rate modulation</a:t>
                      </a:r>
                    </a:p>
                  </a:txBody>
                  <a:tcPr marL="114300" marR="114300" marT="76200" marB="381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77BC1F"/>
                          </a:solidFill>
                          <a:effectLst/>
                          <a:latin typeface="+mn-lt"/>
                          <a:ea typeface="ヒラギノ角ゴ Pro W3" charset="-128"/>
                        </a:rPr>
                        <a:t>O</a:t>
                      </a:r>
                      <a:r>
                        <a:rPr kumimoji="0" lang="en-US" sz="1500" b="0" i="0" u="none" strike="noStrike" cap="none" normalizeH="0" baseline="0" dirty="0">
                          <a:ln>
                            <a:noFill/>
                          </a:ln>
                          <a:solidFill>
                            <a:srgbClr val="77BC1F"/>
                          </a:solidFill>
                          <a:effectLst/>
                          <a:latin typeface="+mn-lt"/>
                          <a:ea typeface="ヒラギノ角ゴ Pro W3" charset="-128"/>
                        </a:rPr>
                        <a:t> = None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77BC1F"/>
                          </a:solidFill>
                          <a:effectLst/>
                          <a:latin typeface="+mn-lt"/>
                          <a:ea typeface="ヒラギノ角ゴ Pro W3" charset="-128"/>
                        </a:rPr>
                        <a:t>A</a:t>
                      </a:r>
                      <a:r>
                        <a:rPr kumimoji="0" lang="en-US" sz="1500" b="0" i="0" u="none" strike="noStrike" cap="none" normalizeH="0" baseline="0" dirty="0">
                          <a:ln>
                            <a:noFill/>
                          </a:ln>
                          <a:solidFill>
                            <a:srgbClr val="77BC1F"/>
                          </a:solidFill>
                          <a:effectLst/>
                          <a:latin typeface="+mn-lt"/>
                          <a:ea typeface="ヒラギノ角ゴ Pro W3" charset="-128"/>
                        </a:rPr>
                        <a:t> = Atrium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77BC1F"/>
                          </a:solidFill>
                          <a:effectLst/>
                          <a:latin typeface="+mn-lt"/>
                          <a:ea typeface="ヒラギノ角ゴ Pro W3" charset="-128"/>
                        </a:rPr>
                        <a:t>V</a:t>
                      </a:r>
                      <a:r>
                        <a:rPr kumimoji="0" lang="en-US" sz="1500" b="0" i="0" u="none" strike="noStrike" cap="none" normalizeH="0" baseline="0" dirty="0">
                          <a:ln>
                            <a:noFill/>
                          </a:ln>
                          <a:solidFill>
                            <a:srgbClr val="77BC1F"/>
                          </a:solidFill>
                          <a:effectLst/>
                          <a:latin typeface="+mn-lt"/>
                          <a:ea typeface="ヒラギノ角ゴ Pro W3" charset="-128"/>
                        </a:rPr>
                        <a:t> = Ventricle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77BC1F"/>
                          </a:solidFill>
                          <a:effectLst/>
                          <a:latin typeface="+mn-lt"/>
                          <a:ea typeface="ヒラギノ角ゴ Pro W3" charset="-128"/>
                        </a:rPr>
                        <a:t>D</a:t>
                      </a:r>
                      <a:r>
                        <a:rPr kumimoji="0" lang="en-US" sz="1500" b="0" i="0" u="none" strike="noStrike" cap="none" normalizeH="0" baseline="0" dirty="0">
                          <a:ln>
                            <a:noFill/>
                          </a:ln>
                          <a:solidFill>
                            <a:srgbClr val="77BC1F"/>
                          </a:solidFill>
                          <a:effectLst/>
                          <a:latin typeface="+mn-lt"/>
                          <a:ea typeface="ヒラギノ角ゴ Pro W3" charset="-128"/>
                        </a:rPr>
                        <a:t> = Dual (A + V)</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mn-lt"/>
                        <a:ea typeface="ヒラギノ角ゴ Pro W3"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mn-lt"/>
                        <a:ea typeface="ヒラギノ角ゴ Pro W3" charset="-128"/>
                      </a:endParaRPr>
                    </a:p>
                  </a:txBody>
                  <a:tcPr marL="114300" marR="114300" marT="76200" marB="381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1"/>
                  </a:ext>
                </a:extLst>
              </a:tr>
            </a:tbl>
          </a:graphicData>
        </a:graphic>
      </p:graphicFrame>
      <p:sp>
        <p:nvSpPr>
          <p:cNvPr id="8" name="Rectangle 107"/>
          <p:cNvSpPr txBox="1">
            <a:spLocks noChangeArrowheads="1"/>
          </p:cNvSpPr>
          <p:nvPr/>
        </p:nvSpPr>
        <p:spPr>
          <a:xfrm>
            <a:off x="373653" y="4150485"/>
            <a:ext cx="7917362" cy="1285875"/>
          </a:xfrm>
          <a:prstGeom prst="rect">
            <a:avLst/>
          </a:prstGeom>
        </p:spPr>
        <p:txBody>
          <a:bodyPr vert="horz" lIns="0" tIns="0" rIns="0" bIns="0" rtlCol="0">
            <a:noAutofit/>
          </a:bodyPr>
          <a:lstStyle>
            <a:lvl1pPr marL="228600" indent="-228600" algn="l" defTabSz="548457" rtl="0" eaLnBrk="1" latinLnBrk="0" hangingPunct="1">
              <a:lnSpc>
                <a:spcPts val="2400"/>
              </a:lnSpc>
              <a:spcBef>
                <a:spcPts val="0"/>
              </a:spcBef>
              <a:spcAft>
                <a:spcPts val="800"/>
              </a:spcAft>
              <a:buFont typeface="Wingdings" charset="2"/>
              <a:buChar char="§"/>
              <a:defRPr sz="2200" kern="1200">
                <a:solidFill>
                  <a:schemeClr val="tx1"/>
                </a:solidFill>
                <a:latin typeface="Effra"/>
                <a:ea typeface="+mn-ea"/>
                <a:cs typeface="+mn-cs"/>
              </a:defRPr>
            </a:lvl1pPr>
            <a:lvl2pPr marL="454025" indent="-228600" algn="l" defTabSz="548457" rtl="0" eaLnBrk="1" latinLnBrk="0" hangingPunct="1">
              <a:lnSpc>
                <a:spcPts val="2200"/>
              </a:lnSpc>
              <a:spcBef>
                <a:spcPts val="0"/>
              </a:spcBef>
              <a:spcAft>
                <a:spcPts val="800"/>
              </a:spcAft>
              <a:buFont typeface="Wingdings" charset="2"/>
              <a:buChar char="§"/>
              <a:defRPr sz="2000" kern="1200">
                <a:solidFill>
                  <a:schemeClr val="tx2"/>
                </a:solidFill>
                <a:latin typeface="Effra"/>
                <a:ea typeface="+mn-ea"/>
                <a:cs typeface="+mn-cs"/>
              </a:defRPr>
            </a:lvl2pPr>
            <a:lvl3pPr marL="685800" indent="-228600" algn="l" defTabSz="548457" rtl="0" eaLnBrk="1" latinLnBrk="0" hangingPunct="1">
              <a:lnSpc>
                <a:spcPts val="2000"/>
              </a:lnSpc>
              <a:spcBef>
                <a:spcPts val="0"/>
              </a:spcBef>
              <a:spcAft>
                <a:spcPts val="800"/>
              </a:spcAft>
              <a:buFont typeface="Wingdings" charset="2"/>
              <a:buChar char="§"/>
              <a:defRPr sz="1800" kern="1200" baseline="0">
                <a:solidFill>
                  <a:schemeClr val="tx2"/>
                </a:solidFill>
                <a:latin typeface="Effra"/>
                <a:ea typeface="+mn-ea"/>
                <a:cs typeface="+mn-cs"/>
              </a:defRPr>
            </a:lvl3pPr>
            <a:lvl4pPr marL="914400" indent="-228600" algn="l" defTabSz="548457" rtl="0" eaLnBrk="1" latinLnBrk="0" hangingPunct="1">
              <a:lnSpc>
                <a:spcPts val="2000"/>
              </a:lnSpc>
              <a:spcBef>
                <a:spcPts val="0"/>
              </a:spcBef>
              <a:spcAft>
                <a:spcPts val="800"/>
              </a:spcAft>
              <a:buFont typeface="Wingdings" charset="2"/>
              <a:buChar char="§"/>
              <a:defRPr sz="1800" kern="1200">
                <a:solidFill>
                  <a:schemeClr val="accent1"/>
                </a:solidFill>
                <a:latin typeface="+mn-lt"/>
                <a:ea typeface="+mn-ea"/>
                <a:cs typeface="+mn-cs"/>
              </a:defRPr>
            </a:lvl4pPr>
            <a:lvl5pPr marL="1144588" indent="-227013" algn="l" defTabSz="548457" rtl="0" eaLnBrk="1" latinLnBrk="0" hangingPunct="1">
              <a:lnSpc>
                <a:spcPts val="1800"/>
              </a:lnSpc>
              <a:spcBef>
                <a:spcPts val="0"/>
              </a:spcBef>
              <a:spcAft>
                <a:spcPts val="800"/>
              </a:spcAft>
              <a:buFont typeface="Lucida Grande"/>
              <a:buChar char="-"/>
              <a:defRPr sz="1600" kern="1200" baseline="0">
                <a:solidFill>
                  <a:schemeClr val="accent1"/>
                </a:solidFill>
                <a:latin typeface="Effra"/>
                <a:ea typeface="+mn-ea"/>
                <a:cs typeface="+mn-cs"/>
              </a:defRPr>
            </a:lvl5pPr>
            <a:lvl6pPr marL="1370013" indent="-225425" algn="l" defTabSz="548457" rtl="0" eaLnBrk="1" latinLnBrk="0" hangingPunct="1">
              <a:lnSpc>
                <a:spcPts val="1800"/>
              </a:lnSpc>
              <a:spcBef>
                <a:spcPts val="0"/>
              </a:spcBef>
              <a:spcAft>
                <a:spcPts val="800"/>
              </a:spcAft>
              <a:buFont typeface="Lucida Grande"/>
              <a:buChar char="-"/>
              <a:defRPr sz="1600" kern="1200">
                <a:solidFill>
                  <a:schemeClr val="accent1"/>
                </a:solidFill>
                <a:latin typeface="Effra"/>
                <a:ea typeface="+mn-ea"/>
                <a:cs typeface="+mn-cs"/>
              </a:defRPr>
            </a:lvl6pPr>
            <a:lvl7pPr marL="1597025" indent="-227013" algn="l" defTabSz="548457" rtl="0" eaLnBrk="1" latinLnBrk="0" hangingPunct="1">
              <a:lnSpc>
                <a:spcPts val="1800"/>
              </a:lnSpc>
              <a:spcBef>
                <a:spcPts val="0"/>
              </a:spcBef>
              <a:spcAft>
                <a:spcPts val="800"/>
              </a:spcAft>
              <a:buFont typeface="Lucida Grande"/>
              <a:buChar char="-"/>
              <a:defRPr sz="1600" kern="1200">
                <a:solidFill>
                  <a:schemeClr val="accent1"/>
                </a:solidFill>
                <a:latin typeface="Effra"/>
                <a:ea typeface="+mn-ea"/>
                <a:cs typeface="+mn-cs"/>
              </a:defRPr>
            </a:lvl7pPr>
            <a:lvl8pPr marL="4113428" indent="-274229" algn="l" defTabSz="548457" rtl="0" eaLnBrk="1" latinLnBrk="0" hangingPunct="1">
              <a:spcBef>
                <a:spcPct val="20000"/>
              </a:spcBef>
              <a:buFont typeface="Arial"/>
              <a:buChar char="•"/>
              <a:defRPr sz="2400" kern="1200">
                <a:solidFill>
                  <a:schemeClr val="tx1"/>
                </a:solidFill>
                <a:latin typeface="+mn-lt"/>
                <a:ea typeface="+mn-ea"/>
                <a:cs typeface="+mn-cs"/>
              </a:defRPr>
            </a:lvl8pPr>
            <a:lvl9pPr marL="4661886" indent="-274229" algn="l" defTabSz="548457" rtl="0" eaLnBrk="1" latinLnBrk="0" hangingPunct="1">
              <a:spcBef>
                <a:spcPct val="20000"/>
              </a:spcBef>
              <a:buFont typeface="Arial"/>
              <a:buChar char="•"/>
              <a:defRPr sz="2400" kern="1200">
                <a:solidFill>
                  <a:schemeClr val="tx1"/>
                </a:solidFill>
                <a:latin typeface="+mn-lt"/>
                <a:ea typeface="+mn-ea"/>
                <a:cs typeface="+mn-cs"/>
              </a:defRPr>
            </a:lvl9pPr>
          </a:lstStyle>
          <a:p>
            <a:pPr marL="193138" indent="-193138">
              <a:buNone/>
            </a:pPr>
            <a:r>
              <a:rPr lang="en-US" altLang="en-US" sz="2300" dirty="0"/>
              <a:t>Examples of pacing modes which are typically programmed:</a:t>
            </a:r>
          </a:p>
          <a:p>
            <a:pPr marL="472263" lvl="1" indent="-183878">
              <a:buNone/>
            </a:pPr>
            <a:r>
              <a:rPr lang="en-US" altLang="en-US" b="1" dirty="0"/>
              <a:t>DDD</a:t>
            </a:r>
            <a:r>
              <a:rPr lang="en-US" altLang="en-US" dirty="0"/>
              <a:t>		</a:t>
            </a:r>
            <a:r>
              <a:rPr lang="en-US" altLang="en-US" b="1" dirty="0"/>
              <a:t>VVI		DDIR</a:t>
            </a:r>
            <a:r>
              <a:rPr lang="en-US" altLang="en-US" dirty="0"/>
              <a:t>			</a:t>
            </a:r>
          </a:p>
          <a:p>
            <a:pPr marL="472263" lvl="1" indent="-183878">
              <a:buNone/>
            </a:pPr>
            <a:r>
              <a:rPr lang="en-US" altLang="en-US" b="1" dirty="0"/>
              <a:t>DDDR	VVIR	AAIR</a:t>
            </a:r>
          </a:p>
          <a:p>
            <a:pPr marL="472263" lvl="1" indent="-183878">
              <a:buNone/>
            </a:pPr>
            <a:endParaRPr lang="en-US" altLang="en-US" dirty="0"/>
          </a:p>
        </p:txBody>
      </p:sp>
    </p:spTree>
    <p:extLst>
      <p:ext uri="{BB962C8B-B14F-4D97-AF65-F5344CB8AC3E}">
        <p14:creationId xmlns="" xmlns:p14="http://schemas.microsoft.com/office/powerpoint/2010/main" val="32258156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l="15813" t="12500" r="19180" b="3125"/>
          <a:stretch>
            <a:fillRect/>
          </a:stretch>
        </p:blipFill>
        <p:spPr bwMode="auto">
          <a:xfrm>
            <a:off x="0" y="228600"/>
            <a:ext cx="8458200" cy="617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l="16398" t="11458" r="19180" b="2083"/>
          <a:stretch>
            <a:fillRect/>
          </a:stretch>
        </p:blipFill>
        <p:spPr bwMode="auto">
          <a:xfrm>
            <a:off x="228600" y="0"/>
            <a:ext cx="83820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l="16398" t="11458" r="18594" b="2083"/>
          <a:stretch>
            <a:fillRect/>
          </a:stretch>
        </p:blipFill>
        <p:spPr bwMode="auto">
          <a:xfrm>
            <a:off x="304800" y="0"/>
            <a:ext cx="84582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ltLang="en-US" dirty="0"/>
              <a:t>The Pulse Generator</a:t>
            </a:r>
            <a:endParaRPr lang="en-US" dirty="0"/>
          </a:p>
        </p:txBody>
      </p:sp>
      <p:sp>
        <p:nvSpPr>
          <p:cNvPr id="6" name="Content Placeholder 5"/>
          <p:cNvSpPr>
            <a:spLocks noGrp="1"/>
          </p:cNvSpPr>
          <p:nvPr>
            <p:ph idx="1"/>
          </p:nvPr>
        </p:nvSpPr>
        <p:spPr/>
        <p:txBody>
          <a:bodyPr>
            <a:normAutofit lnSpcReduction="10000"/>
          </a:bodyPr>
          <a:lstStyle/>
          <a:p>
            <a:pPr>
              <a:defRPr/>
            </a:pPr>
            <a:r>
              <a:rPr lang="en-US" sz="2000" dirty="0"/>
              <a:t>Common battery compositions include:</a:t>
            </a:r>
          </a:p>
          <a:p>
            <a:pPr lvl="1">
              <a:defRPr/>
            </a:pPr>
            <a:r>
              <a:rPr lang="en-US" sz="2000" dirty="0"/>
              <a:t>Lithium-Iodine</a:t>
            </a:r>
          </a:p>
          <a:p>
            <a:pPr lvl="1">
              <a:defRPr/>
            </a:pPr>
            <a:r>
              <a:rPr lang="en-US" sz="2000" dirty="0"/>
              <a:t>Lithium silver vanadium oxide with carbon monoflouride</a:t>
            </a:r>
          </a:p>
          <a:p>
            <a:pPr lvl="1">
              <a:defRPr/>
            </a:pPr>
            <a:r>
              <a:rPr lang="en-US" sz="2000" dirty="0"/>
              <a:t>Starting battery voltage will vary depending on composition</a:t>
            </a:r>
          </a:p>
          <a:p>
            <a:pPr marL="238115" lvl="1" indent="0">
              <a:buNone/>
              <a:defRPr/>
            </a:pPr>
            <a:endParaRPr lang="en-US" sz="2000" dirty="0"/>
          </a:p>
          <a:p>
            <a:pPr>
              <a:defRPr/>
            </a:pPr>
            <a:r>
              <a:rPr lang="en-US" sz="2000" dirty="0"/>
              <a:t> Longevity</a:t>
            </a:r>
          </a:p>
          <a:p>
            <a:pPr lvl="1">
              <a:defRPr/>
            </a:pPr>
            <a:r>
              <a:rPr lang="en-US" sz="2000" dirty="0"/>
              <a:t>Dependent on impedance and output</a:t>
            </a:r>
          </a:p>
          <a:p>
            <a:pPr lvl="1">
              <a:defRPr/>
            </a:pPr>
            <a:r>
              <a:rPr lang="en-US" sz="2000" dirty="0"/>
              <a:t>Commonly ranges from 6-12 years</a:t>
            </a:r>
          </a:p>
          <a:p>
            <a:endParaRPr lang="en-US" sz="2000" dirty="0"/>
          </a:p>
        </p:txBody>
      </p:sp>
      <p:grpSp>
        <p:nvGrpSpPr>
          <p:cNvPr id="2" name="Group 4"/>
          <p:cNvGrpSpPr/>
          <p:nvPr/>
        </p:nvGrpSpPr>
        <p:grpSpPr>
          <a:xfrm>
            <a:off x="4570678" y="1330855"/>
            <a:ext cx="4327260" cy="3664479"/>
            <a:chOff x="5803527" y="2141668"/>
            <a:chExt cx="4171950" cy="3948113"/>
          </a:xfrm>
        </p:grpSpPr>
        <p:pic>
          <p:nvPicPr>
            <p:cNvPr id="8" name="Picture 11"/>
            <p:cNvPicPr>
              <a:picLocks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803527" y="2141668"/>
              <a:ext cx="4171950" cy="3948113"/>
            </a:xfrm>
            <a:prstGeom prst="rect">
              <a:avLst/>
            </a:prstGeom>
            <a:noFill/>
            <a:ln w="19050">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12"/>
            <p:cNvSpPr>
              <a:spLocks noChangeArrowheads="1"/>
            </p:cNvSpPr>
            <p:nvPr/>
          </p:nvSpPr>
          <p:spPr bwMode="blackWhite">
            <a:xfrm>
              <a:off x="6391459" y="3566541"/>
              <a:ext cx="1200150" cy="315711"/>
            </a:xfrm>
            <a:prstGeom prst="rect">
              <a:avLst/>
            </a:prstGeom>
            <a:noFill/>
            <a:ln w="19050">
              <a:no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spcBef>
                  <a:spcPct val="50000"/>
                </a:spcBef>
              </a:pPr>
              <a:r>
                <a:rPr lang="en-US" altLang="en-US" sz="1300" dirty="0">
                  <a:latin typeface="Effra Medium" panose="020B0703020203020204" pitchFamily="34" charset="0"/>
                  <a:ea typeface="ヒラギノ角ゴ Pro W3" charset="-128"/>
                </a:rPr>
                <a:t>Circuitry</a:t>
              </a:r>
            </a:p>
          </p:txBody>
        </p:sp>
        <p:sp>
          <p:nvSpPr>
            <p:cNvPr id="10" name="Line 13"/>
            <p:cNvSpPr>
              <a:spLocks noChangeShapeType="1"/>
            </p:cNvSpPr>
            <p:nvPr/>
          </p:nvSpPr>
          <p:spPr bwMode="auto">
            <a:xfrm>
              <a:off x="7436033" y="3726632"/>
              <a:ext cx="419100" cy="57150"/>
            </a:xfrm>
            <a:prstGeom prst="line">
              <a:avLst/>
            </a:prstGeom>
            <a:noFill/>
            <a:ln w="38100">
              <a:solidFill>
                <a:srgbClr val="B0008E"/>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 name="Rectangle 14"/>
            <p:cNvSpPr>
              <a:spLocks noChangeArrowheads="1"/>
            </p:cNvSpPr>
            <p:nvPr/>
          </p:nvSpPr>
          <p:spPr bwMode="blackWhite">
            <a:xfrm>
              <a:off x="6967245" y="4671442"/>
              <a:ext cx="1022350" cy="315711"/>
            </a:xfrm>
            <a:prstGeom prst="rect">
              <a:avLst/>
            </a:prstGeom>
            <a:noFill/>
            <a:ln w="19050">
              <a:no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b="1">
                  <a:solidFill>
                    <a:schemeClr val="tx1"/>
                  </a:solidFill>
                  <a:latin typeface="Arial" pitchFamily="34" charset="0"/>
                  <a:ea typeface="ヒラギノ角ゴ Pro W3" charset="-128"/>
                </a:defRPr>
              </a:lvl1pPr>
              <a:lvl2pPr marL="742950" indent="-285750">
                <a:defRPr sz="2400" b="1">
                  <a:solidFill>
                    <a:schemeClr val="tx1"/>
                  </a:solidFill>
                  <a:latin typeface="Arial" pitchFamily="34" charset="0"/>
                  <a:ea typeface="ヒラギノ角ゴ Pro W3" charset="-128"/>
                </a:defRPr>
              </a:lvl2pPr>
              <a:lvl3pPr marL="1143000" indent="-228600">
                <a:defRPr sz="2400" b="1">
                  <a:solidFill>
                    <a:schemeClr val="tx1"/>
                  </a:solidFill>
                  <a:latin typeface="Arial" pitchFamily="34" charset="0"/>
                  <a:ea typeface="ヒラギノ角ゴ Pro W3" charset="-128"/>
                </a:defRPr>
              </a:lvl3pPr>
              <a:lvl4pPr marL="1600200" indent="-228600">
                <a:defRPr sz="2400" b="1">
                  <a:solidFill>
                    <a:schemeClr val="tx1"/>
                  </a:solidFill>
                  <a:latin typeface="Arial" pitchFamily="34" charset="0"/>
                  <a:ea typeface="ヒラギノ角ゴ Pro W3" charset="-128"/>
                </a:defRPr>
              </a:lvl4pPr>
              <a:lvl5pPr marL="2057400" indent="-228600">
                <a:defRPr sz="2400" b="1">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b="1">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b="1">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b="1">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b="1">
                  <a:solidFill>
                    <a:schemeClr val="tx1"/>
                  </a:solidFill>
                  <a:latin typeface="Arial" pitchFamily="34" charset="0"/>
                  <a:ea typeface="ヒラギノ角ゴ Pro W3" charset="-128"/>
                </a:defRPr>
              </a:lvl9pPr>
            </a:lstStyle>
            <a:p>
              <a:pPr algn="ctr">
                <a:spcBef>
                  <a:spcPct val="50000"/>
                </a:spcBef>
              </a:pPr>
              <a:r>
                <a:rPr lang="en-US" altLang="en-US" sz="1300" b="0" dirty="0">
                  <a:latin typeface="Effra Medium" panose="020B0703020203020204" pitchFamily="34" charset="0"/>
                </a:rPr>
                <a:t>Battery</a:t>
              </a:r>
            </a:p>
          </p:txBody>
        </p:sp>
        <p:sp>
          <p:nvSpPr>
            <p:cNvPr id="12" name="Line 15"/>
            <p:cNvSpPr>
              <a:spLocks noChangeShapeType="1"/>
            </p:cNvSpPr>
            <p:nvPr/>
          </p:nvSpPr>
          <p:spPr bwMode="auto">
            <a:xfrm flipV="1">
              <a:off x="7836084" y="4582542"/>
              <a:ext cx="304800" cy="209550"/>
            </a:xfrm>
            <a:prstGeom prst="line">
              <a:avLst/>
            </a:prstGeom>
            <a:noFill/>
            <a:ln w="38100">
              <a:solidFill>
                <a:srgbClr val="B0008E"/>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grpSp>
    </p:spTree>
    <p:extLst>
      <p:ext uri="{BB962C8B-B14F-4D97-AF65-F5344CB8AC3E}">
        <p14:creationId xmlns="" xmlns:p14="http://schemas.microsoft.com/office/powerpoint/2010/main" val="6893481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srcRect l="15227" t="11458" r="18594" b="1042"/>
          <a:stretch>
            <a:fillRect/>
          </a:stretch>
        </p:blipFill>
        <p:spPr bwMode="auto">
          <a:xfrm>
            <a:off x="533400" y="228600"/>
            <a:ext cx="8610600" cy="640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srcRect l="14641" t="5208" r="15666" b="31250"/>
          <a:stretch>
            <a:fillRect/>
          </a:stretch>
        </p:blipFill>
        <p:spPr bwMode="auto">
          <a:xfrm>
            <a:off x="304800" y="1344066"/>
            <a:ext cx="8229600" cy="42185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srcRect l="15813" t="4167" r="15666" b="6250"/>
          <a:stretch>
            <a:fillRect/>
          </a:stretch>
        </p:blipFill>
        <p:spPr bwMode="auto">
          <a:xfrm>
            <a:off x="152400" y="100818"/>
            <a:ext cx="8778240" cy="64523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srcRect l="15227" r="13324" b="8333"/>
          <a:stretch>
            <a:fillRect/>
          </a:stretch>
        </p:blipFill>
        <p:spPr bwMode="auto">
          <a:xfrm>
            <a:off x="381000" y="381000"/>
            <a:ext cx="8458200" cy="61009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2"/>
          <a:srcRect l="14641" t="3125" r="17423" b="6250"/>
          <a:stretch>
            <a:fillRect/>
          </a:stretch>
        </p:blipFill>
        <p:spPr bwMode="auto">
          <a:xfrm>
            <a:off x="381000" y="304800"/>
            <a:ext cx="84328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a:srcRect l="14641" r="15666" b="6250"/>
          <a:stretch>
            <a:fillRect/>
          </a:stretch>
        </p:blipFill>
        <p:spPr bwMode="auto">
          <a:xfrm>
            <a:off x="762000" y="230520"/>
            <a:ext cx="8077200" cy="61088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a:srcRect l="14641" r="14495" b="14583"/>
          <a:stretch>
            <a:fillRect/>
          </a:stretch>
        </p:blipFill>
        <p:spPr bwMode="auto">
          <a:xfrm>
            <a:off x="228600" y="381000"/>
            <a:ext cx="8657993" cy="5867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a:srcRect l="15813" t="3125" r="15666" b="6250"/>
          <a:stretch>
            <a:fillRect/>
          </a:stretch>
        </p:blipFill>
        <p:spPr bwMode="auto">
          <a:xfrm>
            <a:off x="228600" y="152400"/>
            <a:ext cx="8610600" cy="64027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a:srcRect l="16398" t="5208" r="17423" b="21875"/>
          <a:stretch>
            <a:fillRect/>
          </a:stretch>
        </p:blipFill>
        <p:spPr bwMode="auto">
          <a:xfrm>
            <a:off x="685800" y="990600"/>
            <a:ext cx="7626531"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srcRect l="14641" t="4167" r="21523" b="6250"/>
          <a:stretch>
            <a:fillRect/>
          </a:stretch>
        </p:blipFill>
        <p:spPr bwMode="auto">
          <a:xfrm>
            <a:off x="1066800" y="381000"/>
            <a:ext cx="7726326" cy="60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srcRect l="16398" r="17423" b="12500"/>
          <a:stretch>
            <a:fillRect/>
          </a:stretch>
        </p:blipFill>
        <p:spPr bwMode="auto">
          <a:xfrm>
            <a:off x="304800" y="359420"/>
            <a:ext cx="8229600" cy="611757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srcRect l="16984" t="4167" r="17423" b="11458"/>
          <a:stretch>
            <a:fillRect/>
          </a:stretch>
        </p:blipFill>
        <p:spPr bwMode="auto">
          <a:xfrm>
            <a:off x="838200" y="762000"/>
            <a:ext cx="7902222" cy="5715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srcRect l="14641" t="4167" r="13909" b="6250"/>
          <a:stretch>
            <a:fillRect/>
          </a:stretch>
        </p:blipFill>
        <p:spPr bwMode="auto">
          <a:xfrm>
            <a:off x="381000" y="533400"/>
            <a:ext cx="8305800" cy="58549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a:srcRect l="16398" t="5208" r="18009" b="10417"/>
          <a:stretch>
            <a:fillRect/>
          </a:stretch>
        </p:blipFill>
        <p:spPr bwMode="auto">
          <a:xfrm>
            <a:off x="304800" y="228600"/>
            <a:ext cx="8534400" cy="617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l="15813" t="13542" r="19180" b="1042"/>
          <a:stretch>
            <a:fillRect/>
          </a:stretch>
        </p:blipFill>
        <p:spPr bwMode="auto">
          <a:xfrm>
            <a:off x="304800" y="0"/>
            <a:ext cx="8458200" cy="624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l="16398" t="12500" r="18594" b="1042"/>
          <a:stretch>
            <a:fillRect/>
          </a:stretch>
        </p:blipFill>
        <p:spPr bwMode="auto">
          <a:xfrm>
            <a:off x="228600" y="0"/>
            <a:ext cx="84582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srcRect l="14641" r="30308" b="6250"/>
          <a:stretch>
            <a:fillRect/>
          </a:stretch>
        </p:blipFill>
        <p:spPr bwMode="auto">
          <a:xfrm>
            <a:off x="838200" y="-76200"/>
            <a:ext cx="71628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a:srcRect l="12884" r="13324" b="1042"/>
          <a:stretch>
            <a:fillRect/>
          </a:stretch>
        </p:blipFill>
        <p:spPr bwMode="auto">
          <a:xfrm>
            <a:off x="609600" y="304800"/>
            <a:ext cx="8186286" cy="617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a:srcRect l="14056" r="16837" b="6250"/>
          <a:stretch>
            <a:fillRect/>
          </a:stretch>
        </p:blipFill>
        <p:spPr bwMode="auto">
          <a:xfrm>
            <a:off x="76200" y="0"/>
            <a:ext cx="89916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srcRect l="15227" t="3125" r="16837" b="22917"/>
          <a:stretch>
            <a:fillRect/>
          </a:stretch>
        </p:blipFill>
        <p:spPr bwMode="auto">
          <a:xfrm>
            <a:off x="76200" y="381000"/>
            <a:ext cx="8839200" cy="5410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2726</TotalTime>
  <Words>4802</Words>
  <Application>Microsoft Office PowerPoint</Application>
  <PresentationFormat>On-screen Show (4:3)</PresentationFormat>
  <Paragraphs>710</Paragraphs>
  <Slides>98</Slides>
  <Notes>28</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98</vt:i4>
      </vt:variant>
    </vt:vector>
  </HeadingPairs>
  <TitlesOfParts>
    <vt:vector size="99" baseType="lpstr">
      <vt:lpstr>Office Theme</vt:lpstr>
      <vt:lpstr>Basics of pacemaker part 1</vt:lpstr>
      <vt:lpstr>Slide 2</vt:lpstr>
      <vt:lpstr>Slide 3</vt:lpstr>
      <vt:lpstr>Slide 4</vt:lpstr>
      <vt:lpstr>Slide 5</vt:lpstr>
      <vt:lpstr>Implantable Pacemaker Circuit</vt:lpstr>
      <vt:lpstr>Slide 7</vt:lpstr>
      <vt:lpstr>The Pulse Generator</vt:lpstr>
      <vt:lpstr>Slide 9</vt:lpstr>
      <vt:lpstr>Leads are Insulated Wires</vt:lpstr>
      <vt:lpstr>Transvenous Leads</vt:lpstr>
      <vt:lpstr>Epicardial Leads</vt:lpstr>
      <vt:lpstr>LEADS</vt:lpstr>
      <vt:lpstr>Lead Insulation May Be Silicone or Polyurethane</vt:lpstr>
      <vt:lpstr>Slide 15</vt:lpstr>
      <vt:lpstr>Slide 16</vt:lpstr>
      <vt:lpstr>Slide 17</vt:lpstr>
      <vt:lpstr>Lead Polarity</vt:lpstr>
      <vt:lpstr>Slide 19</vt:lpstr>
      <vt:lpstr>Slide 20</vt:lpstr>
      <vt:lpstr>Slide 21</vt:lpstr>
      <vt:lpstr>Slide 22</vt:lpstr>
      <vt:lpstr>Slide 23</vt:lpstr>
      <vt:lpstr>Characteristics of an electrical circuit: Including a pacemaker circuit</vt:lpstr>
      <vt:lpstr>Voltage</vt:lpstr>
      <vt:lpstr>Current</vt:lpstr>
      <vt:lpstr>Impedance</vt:lpstr>
      <vt:lpstr>Voltage, Current, and Impedance are Interdependent</vt:lpstr>
      <vt:lpstr>Voltage, Current, and Impedance </vt:lpstr>
      <vt:lpstr>Voltage and Current Flow Electrical Analogies</vt:lpstr>
      <vt:lpstr>Resistance and Current Flow Electrical Analogies</vt:lpstr>
      <vt:lpstr>High Impedance Conditions A Fractured Conductor</vt:lpstr>
      <vt:lpstr>Low Impedance Conditions An Insulation Break</vt:lpstr>
      <vt:lpstr>Ohm’s Law</vt:lpstr>
      <vt:lpstr>Ohm’s law tells us:</vt:lpstr>
      <vt:lpstr>Status Check</vt:lpstr>
      <vt:lpstr>Status Check</vt:lpstr>
      <vt:lpstr>Slide 38</vt:lpstr>
      <vt:lpstr>Capture Threshold</vt:lpstr>
      <vt:lpstr>Slide 40</vt:lpstr>
      <vt:lpstr>Slide 41</vt:lpstr>
      <vt:lpstr>Slide 42</vt:lpstr>
      <vt:lpstr>Slide 43</vt:lpstr>
      <vt:lpstr>Effect of Lead Design on Capture</vt:lpstr>
      <vt:lpstr>Steroid Eluting Leads</vt:lpstr>
      <vt:lpstr>Slide 46</vt:lpstr>
      <vt:lpstr>Slide 47</vt:lpstr>
      <vt:lpstr>Slide 48</vt:lpstr>
      <vt:lpstr>Electromagnetic Interference</vt:lpstr>
      <vt:lpstr>Electromagnetic Interference</vt:lpstr>
      <vt:lpstr>Electromagnetic Interference</vt:lpstr>
      <vt:lpstr>Slide 52</vt:lpstr>
      <vt:lpstr>Slide 53</vt:lpstr>
      <vt:lpstr>Slide 54</vt:lpstr>
      <vt:lpstr>Slide 55</vt:lpstr>
      <vt:lpstr>Slide 56</vt:lpstr>
      <vt:lpstr>Stimulation Threshold</vt:lpstr>
      <vt:lpstr>Capture – Loss of Capture</vt:lpstr>
      <vt:lpstr>The Voltage-Strength Duration Curve</vt:lpstr>
      <vt:lpstr>The Pacing Pulse</vt:lpstr>
      <vt:lpstr>Why measure stimulation threshold?</vt:lpstr>
      <vt:lpstr>Evolution of Pacing Threshold</vt:lpstr>
      <vt:lpstr>Sensing of intrinsic heartbeats</vt:lpstr>
      <vt:lpstr>Slide 64</vt:lpstr>
      <vt:lpstr>Intrinsic R wave Amplitude</vt:lpstr>
      <vt:lpstr>Slide 66</vt:lpstr>
      <vt:lpstr>Slide 67</vt:lpstr>
      <vt:lpstr>Slide 68</vt:lpstr>
      <vt:lpstr>Slide 69</vt:lpstr>
      <vt:lpstr>Sensitivity Setting</vt:lpstr>
      <vt:lpstr>Undersensing . . . </vt:lpstr>
      <vt:lpstr>Oversensing</vt:lpstr>
      <vt:lpstr>Slide 73</vt:lpstr>
      <vt:lpstr>Slide 74</vt:lpstr>
      <vt:lpstr>Values to remember</vt:lpstr>
      <vt:lpstr>NBG Code – The Usual Pacing Modes</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131</cp:revision>
  <dcterms:created xsi:type="dcterms:W3CDTF">2006-08-16T00:00:00Z</dcterms:created>
  <dcterms:modified xsi:type="dcterms:W3CDTF">2019-03-26T14:56:10Z</dcterms:modified>
</cp:coreProperties>
</file>